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5.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662" r:id="rId5"/>
    <p:sldMasterId id="2147483665" r:id="rId6"/>
    <p:sldMasterId id="2147483673" r:id="rId7"/>
    <p:sldMasterId id="2147483681" r:id="rId8"/>
    <p:sldMasterId id="2147483696" r:id="rId9"/>
  </p:sldMasterIdLst>
  <p:notesMasterIdLst>
    <p:notesMasterId r:id="rId121"/>
  </p:notesMasterIdLst>
  <p:handoutMasterIdLst>
    <p:handoutMasterId r:id="rId122"/>
  </p:handoutMasterIdLst>
  <p:sldIdLst>
    <p:sldId id="282" r:id="rId10"/>
    <p:sldId id="2134806520" r:id="rId11"/>
    <p:sldId id="2134806682" r:id="rId12"/>
    <p:sldId id="2134806644" r:id="rId13"/>
    <p:sldId id="2134806678" r:id="rId14"/>
    <p:sldId id="2134806679" r:id="rId15"/>
    <p:sldId id="2134806680" r:id="rId16"/>
    <p:sldId id="2134806681" r:id="rId17"/>
    <p:sldId id="2134806677" r:id="rId18"/>
    <p:sldId id="2134806618" r:id="rId19"/>
    <p:sldId id="13287" r:id="rId20"/>
    <p:sldId id="2134806602" r:id="rId21"/>
    <p:sldId id="13279" r:id="rId22"/>
    <p:sldId id="2134806366" r:id="rId23"/>
    <p:sldId id="2134806604" r:id="rId24"/>
    <p:sldId id="2134806603" r:id="rId25"/>
    <p:sldId id="2134806208" r:id="rId26"/>
    <p:sldId id="2134806368" r:id="rId27"/>
    <p:sldId id="2134806645" r:id="rId28"/>
    <p:sldId id="2134806650" r:id="rId29"/>
    <p:sldId id="2134806649" r:id="rId30"/>
    <p:sldId id="2134806665" r:id="rId31"/>
    <p:sldId id="2134806666" r:id="rId32"/>
    <p:sldId id="2134806667" r:id="rId33"/>
    <p:sldId id="2134806671" r:id="rId34"/>
    <p:sldId id="2134806672" r:id="rId35"/>
    <p:sldId id="2134806670" r:id="rId36"/>
    <p:sldId id="2134806557" r:id="rId37"/>
    <p:sldId id="824" r:id="rId38"/>
    <p:sldId id="854" r:id="rId39"/>
    <p:sldId id="869" r:id="rId40"/>
    <p:sldId id="885" r:id="rId41"/>
    <p:sldId id="853" r:id="rId42"/>
    <p:sldId id="742" r:id="rId43"/>
    <p:sldId id="2134806655" r:id="rId44"/>
    <p:sldId id="748" r:id="rId45"/>
    <p:sldId id="749" r:id="rId46"/>
    <p:sldId id="791" r:id="rId47"/>
    <p:sldId id="788" r:id="rId48"/>
    <p:sldId id="2134806688" r:id="rId49"/>
    <p:sldId id="881" r:id="rId50"/>
    <p:sldId id="787" r:id="rId51"/>
    <p:sldId id="873" r:id="rId52"/>
    <p:sldId id="779" r:id="rId53"/>
    <p:sldId id="2134806659" r:id="rId54"/>
    <p:sldId id="2134806662" r:id="rId55"/>
    <p:sldId id="2134806663" r:id="rId56"/>
    <p:sldId id="2134806661" r:id="rId57"/>
    <p:sldId id="2134806658" r:id="rId58"/>
    <p:sldId id="753" r:id="rId59"/>
    <p:sldId id="794" r:id="rId60"/>
    <p:sldId id="826" r:id="rId61"/>
    <p:sldId id="786" r:id="rId62"/>
    <p:sldId id="870" r:id="rId63"/>
    <p:sldId id="789" r:id="rId64"/>
    <p:sldId id="884" r:id="rId65"/>
    <p:sldId id="871" r:id="rId66"/>
    <p:sldId id="827" r:id="rId67"/>
    <p:sldId id="858" r:id="rId68"/>
    <p:sldId id="859" r:id="rId69"/>
    <p:sldId id="883" r:id="rId70"/>
    <p:sldId id="867" r:id="rId71"/>
    <p:sldId id="861" r:id="rId72"/>
    <p:sldId id="813" r:id="rId73"/>
    <p:sldId id="762" r:id="rId74"/>
    <p:sldId id="841" r:id="rId75"/>
    <p:sldId id="877" r:id="rId76"/>
    <p:sldId id="800" r:id="rId77"/>
    <p:sldId id="875" r:id="rId78"/>
    <p:sldId id="834" r:id="rId79"/>
    <p:sldId id="876" r:id="rId80"/>
    <p:sldId id="862" r:id="rId81"/>
    <p:sldId id="874" r:id="rId82"/>
    <p:sldId id="868" r:id="rId83"/>
    <p:sldId id="795" r:id="rId84"/>
    <p:sldId id="879" r:id="rId85"/>
    <p:sldId id="880" r:id="rId86"/>
    <p:sldId id="2134806703" r:id="rId87"/>
    <p:sldId id="2134806700" r:id="rId88"/>
    <p:sldId id="2134806702" r:id="rId89"/>
    <p:sldId id="760" r:id="rId90"/>
    <p:sldId id="2134806656" r:id="rId91"/>
    <p:sldId id="2134806657" r:id="rId92"/>
    <p:sldId id="802" r:id="rId93"/>
    <p:sldId id="754" r:id="rId94"/>
    <p:sldId id="763" r:id="rId95"/>
    <p:sldId id="792" r:id="rId96"/>
    <p:sldId id="803" r:id="rId97"/>
    <p:sldId id="866" r:id="rId98"/>
    <p:sldId id="790" r:id="rId99"/>
    <p:sldId id="797" r:id="rId100"/>
    <p:sldId id="864" r:id="rId101"/>
    <p:sldId id="840" r:id="rId102"/>
    <p:sldId id="830" r:id="rId103"/>
    <p:sldId id="865" r:id="rId104"/>
    <p:sldId id="810" r:id="rId105"/>
    <p:sldId id="798" r:id="rId106"/>
    <p:sldId id="799" r:id="rId107"/>
    <p:sldId id="755" r:id="rId108"/>
    <p:sldId id="832" r:id="rId109"/>
    <p:sldId id="831" r:id="rId110"/>
    <p:sldId id="780" r:id="rId111"/>
    <p:sldId id="793" r:id="rId112"/>
    <p:sldId id="785" r:id="rId113"/>
    <p:sldId id="2134806683" r:id="rId114"/>
    <p:sldId id="2134806684" r:id="rId115"/>
    <p:sldId id="2134806685" r:id="rId116"/>
    <p:sldId id="2134806686" r:id="rId117"/>
    <p:sldId id="2134806687" r:id="rId118"/>
    <p:sldId id="2134806527" r:id="rId119"/>
    <p:sldId id="2134806689" r:id="rId1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5E89F06-9CE9-28EA-5D0C-3606B5D6D80F}" name="Robak, Liz" initials="RL" userId="S::lrobak@fellowes.com::f9dfd8f4-2f85-44ec-bef5-0a69bd0caad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48D8A"/>
    <a:srgbClr val="F6F5F3"/>
    <a:srgbClr val="778495"/>
    <a:srgbClr val="6C98A7"/>
    <a:srgbClr val="F2F2F2"/>
    <a:srgbClr val="F6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2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slide" Target="slides/slide59.xml"/><Relationship Id="rId84" Type="http://schemas.openxmlformats.org/officeDocument/2006/relationships/slide" Target="slides/slide75.xml"/><Relationship Id="rId89" Type="http://schemas.openxmlformats.org/officeDocument/2006/relationships/slide" Target="slides/slide80.xml"/><Relationship Id="rId112" Type="http://schemas.openxmlformats.org/officeDocument/2006/relationships/slide" Target="slides/slide103.xml"/><Relationship Id="rId16" Type="http://schemas.openxmlformats.org/officeDocument/2006/relationships/slide" Target="slides/slide7.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37" Type="http://schemas.openxmlformats.org/officeDocument/2006/relationships/slide" Target="slides/slide28.xml"/><Relationship Id="rId53" Type="http://schemas.openxmlformats.org/officeDocument/2006/relationships/slide" Target="slides/slide44.xml"/><Relationship Id="rId58" Type="http://schemas.openxmlformats.org/officeDocument/2006/relationships/slide" Target="slides/slide49.xml"/><Relationship Id="rId74" Type="http://schemas.openxmlformats.org/officeDocument/2006/relationships/slide" Target="slides/slide65.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presProps" Target="presProps.xml"/><Relationship Id="rId5" Type="http://schemas.openxmlformats.org/officeDocument/2006/relationships/slideMaster" Target="slideMasters/slideMaster2.xml"/><Relationship Id="rId90" Type="http://schemas.openxmlformats.org/officeDocument/2006/relationships/slide" Target="slides/slide81.xml"/><Relationship Id="rId95" Type="http://schemas.openxmlformats.org/officeDocument/2006/relationships/slide" Target="slides/slide86.xml"/><Relationship Id="rId19" Type="http://schemas.openxmlformats.org/officeDocument/2006/relationships/slide" Target="slides/slide10.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slide" Target="slides/slide55.xml"/><Relationship Id="rId69" Type="http://schemas.openxmlformats.org/officeDocument/2006/relationships/slide" Target="slides/slide60.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13" Type="http://schemas.openxmlformats.org/officeDocument/2006/relationships/slide" Target="slides/slide104.xml"/><Relationship Id="rId118" Type="http://schemas.openxmlformats.org/officeDocument/2006/relationships/slide" Target="slides/slide109.xml"/><Relationship Id="rId126"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2.xml"/><Relationship Id="rId72" Type="http://schemas.openxmlformats.org/officeDocument/2006/relationships/slide" Target="slides/slide63.xml"/><Relationship Id="rId80" Type="http://schemas.openxmlformats.org/officeDocument/2006/relationships/slide" Target="slides/slide71.xml"/><Relationship Id="rId85" Type="http://schemas.openxmlformats.org/officeDocument/2006/relationships/slide" Target="slides/slide76.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slide" Target="slides/slide58.xml"/><Relationship Id="rId103" Type="http://schemas.openxmlformats.org/officeDocument/2006/relationships/slide" Target="slides/slide94.xml"/><Relationship Id="rId108" Type="http://schemas.openxmlformats.org/officeDocument/2006/relationships/slide" Target="slides/slide99.xml"/><Relationship Id="rId116" Type="http://schemas.openxmlformats.org/officeDocument/2006/relationships/slide" Target="slides/slide107.xml"/><Relationship Id="rId124" Type="http://schemas.openxmlformats.org/officeDocument/2006/relationships/viewProps" Target="viewProps.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slide" Target="slides/slide61.xml"/><Relationship Id="rId75" Type="http://schemas.openxmlformats.org/officeDocument/2006/relationships/slide" Target="slides/slide66.xml"/><Relationship Id="rId83" Type="http://schemas.openxmlformats.org/officeDocument/2006/relationships/slide" Target="slides/slide74.xml"/><Relationship Id="rId88" Type="http://schemas.openxmlformats.org/officeDocument/2006/relationships/slide" Target="slides/slide79.xml"/><Relationship Id="rId91" Type="http://schemas.openxmlformats.org/officeDocument/2006/relationships/slide" Target="slides/slide82.xml"/><Relationship Id="rId96" Type="http://schemas.openxmlformats.org/officeDocument/2006/relationships/slide" Target="slides/slide87.xml"/><Relationship Id="rId111" Type="http://schemas.openxmlformats.org/officeDocument/2006/relationships/slide" Target="slides/slide102.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6" Type="http://schemas.openxmlformats.org/officeDocument/2006/relationships/slide" Target="slides/slide97.xml"/><Relationship Id="rId114" Type="http://schemas.openxmlformats.org/officeDocument/2006/relationships/slide" Target="slides/slide105.xml"/><Relationship Id="rId119" Type="http://schemas.openxmlformats.org/officeDocument/2006/relationships/slide" Target="slides/slide110.xml"/><Relationship Id="rId127" Type="http://schemas.microsoft.com/office/2018/10/relationships/authors" Target="authors.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slide" Target="slides/slide64.xml"/><Relationship Id="rId78" Type="http://schemas.openxmlformats.org/officeDocument/2006/relationships/slide" Target="slides/slide69.xml"/><Relationship Id="rId81" Type="http://schemas.openxmlformats.org/officeDocument/2006/relationships/slide" Target="slides/slide72.xml"/><Relationship Id="rId86" Type="http://schemas.openxmlformats.org/officeDocument/2006/relationships/slide" Target="slides/slide77.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theme" Target="theme/theme1.xml"/><Relationship Id="rId7" Type="http://schemas.openxmlformats.org/officeDocument/2006/relationships/slideMaster" Target="slideMasters/slideMaster4.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customXml" Target="../customXml/item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61" Type="http://schemas.openxmlformats.org/officeDocument/2006/relationships/slide" Target="slides/slide52.xml"/><Relationship Id="rId82" Type="http://schemas.openxmlformats.org/officeDocument/2006/relationships/slide" Target="slides/slide7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C3776CF-FCD0-753D-A11D-8E81BD8CE6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1D96420-D640-023E-6270-A659BFA7F21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728888-3BC5-544A-955A-3D7514DF9E52}" type="datetimeFigureOut">
              <a:rPr lang="en-US" smtClean="0"/>
              <a:t>2/8/2024</a:t>
            </a:fld>
            <a:endParaRPr lang="en-US"/>
          </a:p>
        </p:txBody>
      </p:sp>
      <p:sp>
        <p:nvSpPr>
          <p:cNvPr id="4" name="Footer Placeholder 3">
            <a:extLst>
              <a:ext uri="{FF2B5EF4-FFF2-40B4-BE49-F238E27FC236}">
                <a16:creationId xmlns:a16="http://schemas.microsoft.com/office/drawing/2014/main" id="{14B27612-170C-BDA8-A035-6820D7B6562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9D24091-F98E-7A92-D7B0-1012AF2893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EB534D-5046-7D4A-BD62-8312168943B9}" type="slidenum">
              <a:rPr lang="en-US" smtClean="0"/>
              <a:t>‹#›</a:t>
            </a:fld>
            <a:endParaRPr lang="en-US"/>
          </a:p>
        </p:txBody>
      </p:sp>
    </p:spTree>
    <p:extLst>
      <p:ext uri="{BB962C8B-B14F-4D97-AF65-F5344CB8AC3E}">
        <p14:creationId xmlns:p14="http://schemas.microsoft.com/office/powerpoint/2010/main" val="3229504603"/>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sv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jpe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jpe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jpeg>
</file>

<file path=ppt/media/image21.jpeg>
</file>

<file path=ppt/media/image210.png>
</file>

<file path=ppt/media/image211.png>
</file>

<file path=ppt/media/image212.png>
</file>

<file path=ppt/media/image213.jpeg>
</file>

<file path=ppt/media/image214.jpe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jpeg>
</file>

<file path=ppt/media/image228.png>
</file>

<file path=ppt/media/image229.png>
</file>

<file path=ppt/media/image23.jpe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jpe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jpe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jpe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jpe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jpe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jpeg>
</file>

<file path=ppt/media/image299.png>
</file>

<file path=ppt/media/image3.tiff>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jpeg>
</file>

<file path=ppt/media/image308.png>
</file>

<file path=ppt/media/image309.jpeg>
</file>

<file path=ppt/media/image31.png>
</file>

<file path=ppt/media/image310.png>
</file>

<file path=ppt/media/image311.png>
</file>

<file path=ppt/media/image312.png>
</file>

<file path=ppt/media/image313.jpeg>
</file>

<file path=ppt/media/image314.jpeg>
</file>

<file path=ppt/media/image315.jpeg>
</file>

<file path=ppt/media/image316.png>
</file>

<file path=ppt/media/image317.png>
</file>

<file path=ppt/media/image318.png>
</file>

<file path=ppt/media/image319.png>
</file>

<file path=ppt/media/image32.png>
</file>

<file path=ppt/media/image320.png>
</file>

<file path=ppt/media/image321.png>
</file>

<file path=ppt/media/image322.jpeg>
</file>

<file path=ppt/media/image323.jpeg>
</file>

<file path=ppt/media/image324.png>
</file>

<file path=ppt/media/image325.tmp>
</file>

<file path=ppt/media/image326.tmp>
</file>

<file path=ppt/media/image327.tmp>
</file>

<file path=ppt/media/image328.tmp>
</file>

<file path=ppt/media/image329.tmp>
</file>

<file path=ppt/media/image33.jpeg>
</file>

<file path=ppt/media/image330.png>
</file>

<file path=ppt/media/image34.jpeg>
</file>

<file path=ppt/media/image35.jpeg>
</file>

<file path=ppt/media/image36.jpeg>
</file>

<file path=ppt/media/image37.jpeg>
</file>

<file path=ppt/media/image38.jpeg>
</file>

<file path=ppt/media/image41.png>
</file>

<file path=ppt/media/image42.png>
</file>

<file path=ppt/media/image43.jpeg>
</file>

<file path=ppt/media/image44.jpeg>
</file>

<file path=ppt/media/image45.png>
</file>

<file path=ppt/media/image46.png>
</file>

<file path=ppt/media/image47.png>
</file>

<file path=ppt/media/image48.jpeg>
</file>

<file path=ppt/media/image49.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jpe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ED63C1-9B29-1A4D-9BDC-8DEAE5443939}" type="datetimeFigureOut">
              <a:rPr lang="en-US" smtClean="0"/>
              <a:t>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C58C48-4D5E-B348-889A-EF4F17E61361}" type="slidenum">
              <a:rPr lang="en-US" smtClean="0"/>
              <a:t>‹#›</a:t>
            </a:fld>
            <a:endParaRPr lang="en-US"/>
          </a:p>
        </p:txBody>
      </p:sp>
    </p:spTree>
    <p:extLst>
      <p:ext uri="{BB962C8B-B14F-4D97-AF65-F5344CB8AC3E}">
        <p14:creationId xmlns:p14="http://schemas.microsoft.com/office/powerpoint/2010/main" val="3165947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3C58C48-4D5E-B348-889A-EF4F17E61361}" type="slidenum">
              <a:rPr lang="en-US" smtClean="0"/>
              <a:t>1</a:t>
            </a:fld>
            <a:endParaRPr lang="en-US"/>
          </a:p>
        </p:txBody>
      </p:sp>
    </p:spTree>
    <p:extLst>
      <p:ext uri="{BB962C8B-B14F-4D97-AF65-F5344CB8AC3E}">
        <p14:creationId xmlns:p14="http://schemas.microsoft.com/office/powerpoint/2010/main" val="7281183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CD1C45-6130-4F08-BE53-1F927C5E33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5891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CD1C45-6130-4F08-BE53-1F927C5E33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6179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87f1650d9b_2_18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solidFill>
                  <a:schemeClr val="bg1">
                    <a:lumMod val="50000"/>
                  </a:schemeClr>
                </a:solidFill>
                <a:latin typeface="Raleway Light" panose="020B0403030101060003" pitchFamily="34" charset="77"/>
                <a:ea typeface="+mj-lt"/>
                <a:cs typeface="+mj-lt"/>
              </a:rPr>
              <a:t>Fellowes Array air purifiers, sensors, and monitors securely connect over LTE to form a complete network for optimal air quality in any room, floor and building.</a:t>
            </a:r>
            <a:br>
              <a:rPr lang="en-US" sz="1200">
                <a:solidFill>
                  <a:schemeClr val="bg1">
                    <a:lumMod val="50000"/>
                  </a:schemeClr>
                </a:solidFill>
                <a:latin typeface="Raleway Light" panose="020B0403030101060003" pitchFamily="34" charset="77"/>
                <a:ea typeface="+mj-lt"/>
                <a:cs typeface="+mj-lt"/>
              </a:rPr>
            </a:br>
            <a:r>
              <a:rPr kumimoji="0" lang="en-US" sz="1200"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rPr>
              <a:t>The variety of units beautifully </a:t>
            </a:r>
            <a:r>
              <a:rPr lang="en-US" sz="1200">
                <a:solidFill>
                  <a:schemeClr val="bg1">
                    <a:lumMod val="50000"/>
                  </a:schemeClr>
                </a:solidFill>
                <a:latin typeface="Raleway Light" panose="020B0403030101060003" pitchFamily="34" charset="77"/>
                <a:ea typeface="+mj-lt"/>
                <a:cs typeface="Calibri Light" panose="020F0302020204030204"/>
              </a:rPr>
              <a:t>fit</a:t>
            </a:r>
            <a:r>
              <a:rPr kumimoji="0" lang="en-US" sz="1200"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rPr>
              <a:t> into any design aesthetic and provide the ability to  right size configurations as needs change.</a:t>
            </a:r>
          </a:p>
          <a:p>
            <a:pPr marL="0" lvl="0" indent="0" algn="l" rtl="0">
              <a:spcBef>
                <a:spcPts val="0"/>
              </a:spcBef>
              <a:spcAft>
                <a:spcPts val="0"/>
              </a:spcAft>
              <a:buNone/>
            </a:pPr>
            <a:endParaRPr kumimoji="0" lang="en-US" sz="1200"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rPr>
              <a:t>Array’s </a:t>
            </a:r>
            <a:r>
              <a:rPr kumimoji="0" lang="en-US" sz="1200" u="none" strike="noStrike" kern="1200" cap="none" spc="0" normalizeH="0" baseline="0" noProof="0" err="1">
                <a:ln>
                  <a:noFill/>
                </a:ln>
                <a:solidFill>
                  <a:schemeClr val="bg1">
                    <a:lumMod val="50000"/>
                  </a:schemeClr>
                </a:solidFill>
                <a:effectLst/>
                <a:uLnTx/>
                <a:uFillTx/>
                <a:latin typeface="Raleway Light" panose="020B0403030101060003" pitchFamily="34" charset="77"/>
                <a:ea typeface="+mj-lt"/>
                <a:cs typeface="Calibri Light" panose="020F0302020204030204"/>
              </a:rPr>
              <a:t>EnviroSmart</a:t>
            </a:r>
            <a:r>
              <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rPr>
              <a:t>+ sensor technology proactively monitors each area and automatically responds to deliver clean indoor air as your needs change.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rPr>
              <a:t>Array’s networked response coupled with patent-pending filtration process  delivers clean air faster and more efficiently than traditional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j-lt"/>
              <a:cs typeface="Calibri Light" panose="020F03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chemeClr val="bg1">
                    <a:lumMod val="50000"/>
                  </a:schemeClr>
                </a:solidFill>
                <a:latin typeface="Raleway Light" panose="020B0403030101060003" pitchFamily="34" charset="77"/>
                <a:ea typeface="+mj-lt"/>
                <a:cs typeface="Calibri Light" panose="020F0302020204030204"/>
              </a:rPr>
              <a:t>Viewpoint displays concurrent data, notifications, trends and information that enables optimal indoor Air Quality Management.</a:t>
            </a:r>
            <a:br>
              <a:rPr lang="en-US" sz="1200">
                <a:solidFill>
                  <a:schemeClr val="bg1">
                    <a:lumMod val="50000"/>
                  </a:schemeClr>
                </a:solidFill>
                <a:latin typeface="Raleway Light" panose="020B0403030101060003" pitchFamily="34" charset="77"/>
                <a:ea typeface="+mj-lt"/>
                <a:cs typeface="Calibri Light" panose="020F0302020204030204"/>
              </a:rPr>
            </a:br>
            <a:endParaRPr lang="en-US" sz="1200">
              <a:solidFill>
                <a:schemeClr val="bg1">
                  <a:lumMod val="50000"/>
                </a:schemeClr>
              </a:solidFill>
              <a:latin typeface="Raleway Light" panose="020B0403030101060003" pitchFamily="34" charset="77"/>
              <a:ea typeface="+mj-lt"/>
              <a:cs typeface="Calibri Light" panose="020F03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a:ln>
                <a:noFill/>
              </a:ln>
              <a:solidFill>
                <a:schemeClr val="bg1">
                  <a:lumMod val="50000"/>
                </a:schemeClr>
              </a:solidFill>
              <a:effectLst/>
              <a:uLnTx/>
              <a:uFillTx/>
              <a:latin typeface="Raleway Light" panose="020B0403030101060003" pitchFamily="34" charset="77"/>
              <a:cs typeface="Calibri Light"/>
            </a:endParaRPr>
          </a:p>
          <a:p>
            <a:pPr marL="0" lvl="0" indent="0" algn="l" rtl="0">
              <a:spcBef>
                <a:spcPts val="0"/>
              </a:spcBef>
              <a:spcAft>
                <a:spcPts val="0"/>
              </a:spcAft>
              <a:buNone/>
            </a:pPr>
            <a:endParaRPr/>
          </a:p>
        </p:txBody>
      </p:sp>
      <p:sp>
        <p:nvSpPr>
          <p:cNvPr id="301" name="Google Shape;301;g187f1650d9b_2_1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4863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6DD0441-C72F-402C-8FFE-3B3CEA3C5AE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69956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DD0441-C72F-402C-8FFE-3B3CEA3C5AEE}" type="slidenum">
              <a:rPr lang="en-US" smtClean="0"/>
              <a:t>110</a:t>
            </a:fld>
            <a:endParaRPr lang="en-US"/>
          </a:p>
        </p:txBody>
      </p:sp>
    </p:spTree>
    <p:extLst>
      <p:ext uri="{BB962C8B-B14F-4D97-AF65-F5344CB8AC3E}">
        <p14:creationId xmlns:p14="http://schemas.microsoft.com/office/powerpoint/2010/main" val="2284883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DD0441-C72F-402C-8FFE-3B3CEA3C5AEE}" type="slidenum">
              <a:rPr lang="en-US" smtClean="0"/>
              <a:t>111</a:t>
            </a:fld>
            <a:endParaRPr lang="en-US"/>
          </a:p>
        </p:txBody>
      </p:sp>
    </p:spTree>
    <p:extLst>
      <p:ext uri="{BB962C8B-B14F-4D97-AF65-F5344CB8AC3E}">
        <p14:creationId xmlns:p14="http://schemas.microsoft.com/office/powerpoint/2010/main" val="2190552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CD1C45-6130-4F08-BE53-1F927C5E33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17849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DD0441-C72F-402C-8FFE-3B3CEA3C5AEE}" type="slidenum">
              <a:rPr lang="en-US" smtClean="0"/>
              <a:t>11</a:t>
            </a:fld>
            <a:endParaRPr lang="en-US"/>
          </a:p>
        </p:txBody>
      </p:sp>
    </p:spTree>
    <p:extLst>
      <p:ext uri="{BB962C8B-B14F-4D97-AF65-F5344CB8AC3E}">
        <p14:creationId xmlns:p14="http://schemas.microsoft.com/office/powerpoint/2010/main" val="3958740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D75511-7B2E-448C-8895-61AF51E3BA5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7912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Today, goes beyond productivity, how you feel, impacting at a greater level</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B78A23B-2E6A-CA45-984F-F7461EEEFE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7545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2017 - study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B78A23B-2E6A-CA45-984F-F7461EEEFE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4643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74937A-D53A-3C43-90BD-9C215E57C57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2310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D75511-7B2E-448C-8895-61AF51E3BA5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8513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CD1C45-6130-4F08-BE53-1F927C5E33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5050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tiff"/><Relationship Id="rId1" Type="http://schemas.openxmlformats.org/officeDocument/2006/relationships/slideMaster" Target="../slideMasters/slideMaster4.xml"/><Relationship Id="rId4"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6491660-BEEC-8508-813C-F0B4EC0CD8D2}"/>
              </a:ext>
            </a:extLst>
          </p:cNvPr>
          <p:cNvSpPr>
            <a:spLocks noGrp="1"/>
          </p:cNvSpPr>
          <p:nvPr>
            <p:ph type="subTitle" idx="1"/>
          </p:nvPr>
        </p:nvSpPr>
        <p:spPr>
          <a:xfrm>
            <a:off x="838200" y="3471410"/>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Title 10">
            <a:extLst>
              <a:ext uri="{FF2B5EF4-FFF2-40B4-BE49-F238E27FC236}">
                <a16:creationId xmlns:a16="http://schemas.microsoft.com/office/drawing/2014/main" id="{67EFBBF3-9CBC-65EA-06A2-7627FAC66F5A}"/>
              </a:ext>
            </a:extLst>
          </p:cNvPr>
          <p:cNvSpPr>
            <a:spLocks noGrp="1"/>
          </p:cNvSpPr>
          <p:nvPr>
            <p:ph type="title" hasCustomPrompt="1"/>
          </p:nvPr>
        </p:nvSpPr>
        <p:spPr>
          <a:xfrm>
            <a:off x="838200" y="1082360"/>
            <a:ext cx="7120812" cy="2034066"/>
          </a:xfrm>
        </p:spPr>
        <p:txBody>
          <a:bodyPr anchor="b"/>
          <a:lstStyle>
            <a:lvl1pPr algn="l">
              <a:defRPr/>
            </a:lvl1pPr>
          </a:lstStyle>
          <a:p>
            <a:r>
              <a:rPr lang="en-US"/>
              <a:t>Click to edit </a:t>
            </a:r>
            <a:br>
              <a:rPr lang="en-US"/>
            </a:br>
            <a:r>
              <a:rPr lang="en-US"/>
              <a:t>Master title style</a:t>
            </a:r>
          </a:p>
        </p:txBody>
      </p:sp>
      <p:cxnSp>
        <p:nvCxnSpPr>
          <p:cNvPr id="16" name="Straight Connector 15">
            <a:extLst>
              <a:ext uri="{FF2B5EF4-FFF2-40B4-BE49-F238E27FC236}">
                <a16:creationId xmlns:a16="http://schemas.microsoft.com/office/drawing/2014/main" id="{F95D6C03-3D04-39E1-4AD8-EBEC2F404FE3}"/>
              </a:ext>
            </a:extLst>
          </p:cNvPr>
          <p:cNvCxnSpPr/>
          <p:nvPr userDrawn="1"/>
        </p:nvCxnSpPr>
        <p:spPr>
          <a:xfrm>
            <a:off x="838200" y="3247053"/>
            <a:ext cx="105156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8583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Option White">
    <p:spTree>
      <p:nvGrpSpPr>
        <p:cNvPr id="1" name=""/>
        <p:cNvGrpSpPr/>
        <p:nvPr/>
      </p:nvGrpSpPr>
      <p:grpSpPr>
        <a:xfrm>
          <a:off x="0" y="0"/>
          <a:ext cx="0" cy="0"/>
          <a:chOff x="0" y="0"/>
          <a:chExt cx="0" cy="0"/>
        </a:xfrm>
      </p:grpSpPr>
      <p:sp>
        <p:nvSpPr>
          <p:cNvPr id="14" name="Picture Placeholder 2"/>
          <p:cNvSpPr>
            <a:spLocks noGrp="1"/>
          </p:cNvSpPr>
          <p:nvPr>
            <p:ph type="pic" sz="quarter" idx="10"/>
          </p:nvPr>
        </p:nvSpPr>
        <p:spPr>
          <a:xfrm>
            <a:off x="6102441" y="0"/>
            <a:ext cx="6089563" cy="6858000"/>
          </a:xfrm>
        </p:spPr>
        <p:txBody>
          <a:bodyPr>
            <a:normAutofit/>
          </a:bodyPr>
          <a:lstStyle>
            <a:lvl1pPr marL="0" indent="0">
              <a:buNone/>
              <a:defRPr sz="3200"/>
            </a:lvl1pPr>
          </a:lstStyle>
          <a:p>
            <a:r>
              <a:rPr lang="en-US"/>
              <a:t>Click icon to add picture</a:t>
            </a:r>
          </a:p>
        </p:txBody>
      </p:sp>
      <p:cxnSp>
        <p:nvCxnSpPr>
          <p:cNvPr id="7" name="Straight Connector 6"/>
          <p:cNvCxnSpPr/>
          <p:nvPr userDrawn="1"/>
        </p:nvCxnSpPr>
        <p:spPr>
          <a:xfrm>
            <a:off x="385263" y="558339"/>
            <a:ext cx="1279440" cy="0"/>
          </a:xfrm>
          <a:prstGeom prst="line">
            <a:avLst/>
          </a:prstGeom>
          <a:ln w="12700" cmpd="sng">
            <a:solidFill>
              <a:srgbClr val="FFC524"/>
            </a:solidFill>
          </a:ln>
          <a:effectLst/>
        </p:spPr>
        <p:style>
          <a:lnRef idx="2">
            <a:schemeClr val="accent1"/>
          </a:lnRef>
          <a:fillRef idx="0">
            <a:schemeClr val="accent1"/>
          </a:fillRef>
          <a:effectRef idx="1">
            <a:schemeClr val="accent1"/>
          </a:effectRef>
          <a:fontRef idx="minor">
            <a:schemeClr val="tx1"/>
          </a:fontRef>
        </p:style>
      </p:cxnSp>
      <p:sp>
        <p:nvSpPr>
          <p:cNvPr id="12" name="Title Placeholder 1"/>
          <p:cNvSpPr>
            <a:spLocks noGrp="1"/>
          </p:cNvSpPr>
          <p:nvPr>
            <p:ph type="title" hasCustomPrompt="1"/>
          </p:nvPr>
        </p:nvSpPr>
        <p:spPr>
          <a:xfrm>
            <a:off x="390154" y="890016"/>
            <a:ext cx="5546100" cy="612808"/>
          </a:xfrm>
          <a:prstGeom prst="rect">
            <a:avLst/>
          </a:prstGeom>
        </p:spPr>
        <p:txBody>
          <a:bodyPr vert="horz" lIns="0" tIns="45720" rIns="91440" bIns="45720" rtlCol="0" anchor="t">
            <a:noAutofit/>
          </a:bodyPr>
          <a:lstStyle>
            <a:lvl1pPr>
              <a:defRPr lang="en-US" dirty="0">
                <a:solidFill>
                  <a:schemeClr val="tx1">
                    <a:lumMod val="75000"/>
                    <a:lumOff val="25000"/>
                  </a:schemeClr>
                </a:solidFill>
              </a:defRPr>
            </a:lvl1pPr>
          </a:lstStyle>
          <a:p>
            <a:pPr lvl="0"/>
            <a:r>
              <a:rPr lang="en-US"/>
              <a:t>Click to edit title</a:t>
            </a:r>
          </a:p>
        </p:txBody>
      </p:sp>
      <p:sp>
        <p:nvSpPr>
          <p:cNvPr id="13" name="Subtitle 2"/>
          <p:cNvSpPr>
            <a:spLocks noGrp="1"/>
          </p:cNvSpPr>
          <p:nvPr>
            <p:ph type="subTitle" idx="1" hasCustomPrompt="1"/>
          </p:nvPr>
        </p:nvSpPr>
        <p:spPr>
          <a:xfrm>
            <a:off x="390154" y="1502826"/>
            <a:ext cx="5543903" cy="465625"/>
          </a:xfrm>
        </p:spPr>
        <p:txBody>
          <a:bodyPr>
            <a:noAutofit/>
          </a:bodyPr>
          <a:lstStyle>
            <a:lvl1pPr marL="0" indent="0" algn="l">
              <a:buNone/>
              <a:defRPr sz="1867">
                <a:solidFill>
                  <a:schemeClr val="tx1">
                    <a:lumMod val="75000"/>
                    <a:lumOff val="25000"/>
                  </a:schemeClr>
                </a:solidFill>
              </a:defRPr>
            </a:lvl1pPr>
            <a:lvl2pPr marL="609571" indent="0" algn="ctr">
              <a:buNone/>
              <a:defRPr>
                <a:solidFill>
                  <a:schemeClr val="tx1">
                    <a:tint val="75000"/>
                  </a:schemeClr>
                </a:solidFill>
              </a:defRPr>
            </a:lvl2pPr>
            <a:lvl3pPr marL="1219138" indent="0" algn="ctr">
              <a:buNone/>
              <a:defRPr>
                <a:solidFill>
                  <a:schemeClr val="tx1">
                    <a:tint val="75000"/>
                  </a:schemeClr>
                </a:solidFill>
              </a:defRPr>
            </a:lvl3pPr>
            <a:lvl4pPr marL="1828709" indent="0" algn="ctr">
              <a:buNone/>
              <a:defRPr>
                <a:solidFill>
                  <a:schemeClr val="tx1">
                    <a:tint val="75000"/>
                  </a:schemeClr>
                </a:solidFill>
              </a:defRPr>
            </a:lvl4pPr>
            <a:lvl5pPr marL="2438278" indent="0" algn="ctr">
              <a:buNone/>
              <a:defRPr>
                <a:solidFill>
                  <a:schemeClr val="tx1">
                    <a:tint val="75000"/>
                  </a:schemeClr>
                </a:solidFill>
              </a:defRPr>
            </a:lvl5pPr>
            <a:lvl6pPr marL="3047849" indent="0" algn="ctr">
              <a:buNone/>
              <a:defRPr>
                <a:solidFill>
                  <a:schemeClr val="tx1">
                    <a:tint val="75000"/>
                  </a:schemeClr>
                </a:solidFill>
              </a:defRPr>
            </a:lvl6pPr>
            <a:lvl7pPr marL="3657419" indent="0" algn="ctr">
              <a:buNone/>
              <a:defRPr>
                <a:solidFill>
                  <a:schemeClr val="tx1">
                    <a:tint val="75000"/>
                  </a:schemeClr>
                </a:solidFill>
              </a:defRPr>
            </a:lvl7pPr>
            <a:lvl8pPr marL="4266987" indent="0" algn="ctr">
              <a:buNone/>
              <a:defRPr>
                <a:solidFill>
                  <a:schemeClr val="tx1">
                    <a:tint val="75000"/>
                  </a:schemeClr>
                </a:solidFill>
              </a:defRPr>
            </a:lvl8pPr>
            <a:lvl9pPr marL="4876557" indent="0" algn="ctr">
              <a:buNone/>
              <a:defRPr>
                <a:solidFill>
                  <a:schemeClr val="tx1">
                    <a:tint val="75000"/>
                  </a:schemeClr>
                </a:solidFill>
              </a:defRPr>
            </a:lvl9pPr>
          </a:lstStyle>
          <a:p>
            <a:r>
              <a:rPr lang="en-US"/>
              <a:t>Click to edit subtitle</a:t>
            </a:r>
          </a:p>
        </p:txBody>
      </p:sp>
    </p:spTree>
    <p:extLst>
      <p:ext uri="{BB962C8B-B14F-4D97-AF65-F5344CB8AC3E}">
        <p14:creationId xmlns:p14="http://schemas.microsoft.com/office/powerpoint/2010/main" val="49514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6491660-BEEC-8508-813C-F0B4EC0CD8D2}"/>
              </a:ext>
            </a:extLst>
          </p:cNvPr>
          <p:cNvSpPr>
            <a:spLocks noGrp="1"/>
          </p:cNvSpPr>
          <p:nvPr>
            <p:ph type="subTitle" idx="1"/>
          </p:nvPr>
        </p:nvSpPr>
        <p:spPr>
          <a:xfrm>
            <a:off x="1534668" y="5645899"/>
            <a:ext cx="9144000" cy="453819"/>
          </a:xfrm>
          <a:prstGeom prst="rect">
            <a:avLst/>
          </a:prstGeom>
        </p:spPr>
        <p:txBody>
          <a:bodyPr/>
          <a:lstStyle>
            <a:lvl1pPr marL="0" indent="0" algn="ctr">
              <a:buNone/>
              <a:defRPr sz="1800" spc="11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8803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6491660-BEEC-8508-813C-F0B4EC0CD8D2}"/>
              </a:ext>
            </a:extLst>
          </p:cNvPr>
          <p:cNvSpPr>
            <a:spLocks noGrp="1"/>
          </p:cNvSpPr>
          <p:nvPr>
            <p:ph type="subTitle" idx="1"/>
          </p:nvPr>
        </p:nvSpPr>
        <p:spPr>
          <a:xfrm>
            <a:off x="1534668" y="5645899"/>
            <a:ext cx="9144000" cy="453819"/>
          </a:xfrm>
          <a:prstGeom prst="rect">
            <a:avLst/>
          </a:prstGeom>
        </p:spPr>
        <p:txBody>
          <a:bodyPr/>
          <a:lstStyle>
            <a:lvl1pPr marL="0" indent="0" algn="ctr">
              <a:buNone/>
              <a:defRPr sz="1800" spc="11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itle Placeholder 1">
            <a:extLst>
              <a:ext uri="{FF2B5EF4-FFF2-40B4-BE49-F238E27FC236}">
                <a16:creationId xmlns:a16="http://schemas.microsoft.com/office/drawing/2014/main" id="{2B24A2BB-BFB4-2D3D-FAAF-C2F98A16A209}"/>
              </a:ext>
            </a:extLst>
          </p:cNvPr>
          <p:cNvSpPr>
            <a:spLocks noGrp="1"/>
          </p:cNvSpPr>
          <p:nvPr>
            <p:ph type="title"/>
          </p:nvPr>
        </p:nvSpPr>
        <p:spPr>
          <a:xfrm>
            <a:off x="838200" y="1502549"/>
            <a:ext cx="10515600" cy="1325563"/>
          </a:xfrm>
          <a:prstGeom prst="rect">
            <a:avLst/>
          </a:prstGeom>
        </p:spPr>
        <p:txBody>
          <a:bodyPr vert="horz" lIns="91440" tIns="45720" rIns="91440" bIns="45720" rtlCol="0" anchor="ctr">
            <a:normAutofit/>
          </a:bodyPr>
          <a:lstStyle>
            <a:lvl1pPr algn="ctr">
              <a:defRPr b="0" i="0">
                <a:solidFill>
                  <a:schemeClr val="bg1"/>
                </a:solidFill>
                <a:latin typeface="Raleway Light" panose="020B0403030101060003" pitchFamily="34" charset="77"/>
              </a:defRPr>
            </a:lvl1pPr>
          </a:lstStyle>
          <a:p>
            <a:r>
              <a:rPr lang="en-US"/>
              <a:t>Click to edit Master title style</a:t>
            </a:r>
          </a:p>
        </p:txBody>
      </p:sp>
    </p:spTree>
    <p:extLst>
      <p:ext uri="{BB962C8B-B14F-4D97-AF65-F5344CB8AC3E}">
        <p14:creationId xmlns:p14="http://schemas.microsoft.com/office/powerpoint/2010/main" val="3083437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4445F50-1148-C561-136E-CD696AE25835}"/>
              </a:ext>
            </a:extLst>
          </p:cNvPr>
          <p:cNvSpPr txBox="1"/>
          <p:nvPr userDrawn="1"/>
        </p:nvSpPr>
        <p:spPr>
          <a:xfrm>
            <a:off x="10562063" y="6504025"/>
            <a:ext cx="1484041" cy="215444"/>
          </a:xfrm>
          <a:prstGeom prst="rect">
            <a:avLst/>
          </a:prstGeom>
          <a:noFill/>
        </p:spPr>
        <p:txBody>
          <a:bodyPr wrap="square">
            <a:spAutoFit/>
          </a:bodyPr>
          <a:lstStyle/>
          <a:p>
            <a:pPr algn="r"/>
            <a:fld id="{8799B3AD-7310-CE4D-9BB1-4AC49F2B3FF7}" type="slidenum">
              <a:rPr lang="en-US" sz="800" smtClean="0">
                <a:solidFill>
                  <a:schemeClr val="accent1"/>
                </a:solidFill>
                <a:latin typeface="Raleway" panose="020B0003030101060003" pitchFamily="34" charset="0"/>
              </a:rPr>
              <a:t>‹#›</a:t>
            </a:fld>
            <a:endParaRPr lang="en-US" sz="800">
              <a:solidFill>
                <a:schemeClr val="accent1"/>
              </a:solidFill>
              <a:latin typeface="Raleway" panose="020B0003030101060003" pitchFamily="34" charset="0"/>
            </a:endParaRPr>
          </a:p>
        </p:txBody>
      </p:sp>
      <p:sp>
        <p:nvSpPr>
          <p:cNvPr id="2" name="TextBox 1">
            <a:extLst>
              <a:ext uri="{FF2B5EF4-FFF2-40B4-BE49-F238E27FC236}">
                <a16:creationId xmlns:a16="http://schemas.microsoft.com/office/drawing/2014/main" id="{753B5CE3-687A-A1F5-934B-307ACF4123C4}"/>
              </a:ext>
            </a:extLst>
          </p:cNvPr>
          <p:cNvSpPr txBox="1"/>
          <p:nvPr userDrawn="1"/>
        </p:nvSpPr>
        <p:spPr>
          <a:xfrm>
            <a:off x="10608363" y="6530989"/>
            <a:ext cx="1484041" cy="184666"/>
          </a:xfrm>
          <a:prstGeom prst="rect">
            <a:avLst/>
          </a:prstGeom>
          <a:noFill/>
        </p:spPr>
        <p:txBody>
          <a:bodyPr wrap="square">
            <a:spAutoFit/>
          </a:bodyPr>
          <a:lstStyle/>
          <a:p>
            <a:r>
              <a:rPr lang="en-US" sz="600">
                <a:solidFill>
                  <a:schemeClr val="accent1"/>
                </a:solidFill>
                <a:latin typeface="Raleway" panose="020B0003030101060003" pitchFamily="34" charset="0"/>
              </a:rPr>
              <a:t>Proprietary &amp; Confidential</a:t>
            </a:r>
          </a:p>
        </p:txBody>
      </p:sp>
      <p:sp>
        <p:nvSpPr>
          <p:cNvPr id="6" name="Title Placeholder 1">
            <a:extLst>
              <a:ext uri="{FF2B5EF4-FFF2-40B4-BE49-F238E27FC236}">
                <a16:creationId xmlns:a16="http://schemas.microsoft.com/office/drawing/2014/main" id="{98D68AB6-DA97-C3A7-25F0-D2830BC39B12}"/>
              </a:ext>
            </a:extLst>
          </p:cNvPr>
          <p:cNvSpPr>
            <a:spLocks noGrp="1"/>
          </p:cNvSpPr>
          <p:nvPr>
            <p:ph type="title"/>
          </p:nvPr>
        </p:nvSpPr>
        <p:spPr>
          <a:xfrm>
            <a:off x="4696522" y="2766218"/>
            <a:ext cx="7168376"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4093778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6DFFEBD-0D20-EFE4-7E29-2258A6AAA73B}"/>
              </a:ext>
            </a:extLst>
          </p:cNvPr>
          <p:cNvSpPr txBox="1"/>
          <p:nvPr userDrawn="1"/>
        </p:nvSpPr>
        <p:spPr>
          <a:xfrm>
            <a:off x="10562063" y="6504025"/>
            <a:ext cx="1484041" cy="215444"/>
          </a:xfrm>
          <a:prstGeom prst="rect">
            <a:avLst/>
          </a:prstGeom>
          <a:noFill/>
        </p:spPr>
        <p:txBody>
          <a:bodyPr wrap="square">
            <a:spAutoFit/>
          </a:bodyPr>
          <a:lstStyle/>
          <a:p>
            <a:pPr algn="r"/>
            <a:fld id="{8F55244A-EEDB-A24A-8D22-44D0760C7E0B}" type="slidenum">
              <a:rPr lang="en-US" sz="800" smtClean="0">
                <a:solidFill>
                  <a:schemeClr val="accent1"/>
                </a:solidFill>
                <a:latin typeface="Raleway" panose="020B0003030101060003" pitchFamily="34" charset="0"/>
              </a:rPr>
              <a:t>‹#›</a:t>
            </a:fld>
            <a:endParaRPr lang="en-US" sz="800">
              <a:solidFill>
                <a:schemeClr val="accent1"/>
              </a:solidFill>
              <a:latin typeface="Raleway" panose="020B0003030101060003" pitchFamily="34" charset="0"/>
            </a:endParaRPr>
          </a:p>
        </p:txBody>
      </p:sp>
      <p:sp>
        <p:nvSpPr>
          <p:cNvPr id="8" name="TextBox 7">
            <a:extLst>
              <a:ext uri="{FF2B5EF4-FFF2-40B4-BE49-F238E27FC236}">
                <a16:creationId xmlns:a16="http://schemas.microsoft.com/office/drawing/2014/main" id="{9283AAE1-9F7A-60FA-71A1-79DE1DFF0AC4}"/>
              </a:ext>
            </a:extLst>
          </p:cNvPr>
          <p:cNvSpPr txBox="1"/>
          <p:nvPr userDrawn="1"/>
        </p:nvSpPr>
        <p:spPr>
          <a:xfrm>
            <a:off x="10608363" y="6530989"/>
            <a:ext cx="1484041" cy="184666"/>
          </a:xfrm>
          <a:prstGeom prst="rect">
            <a:avLst/>
          </a:prstGeom>
          <a:noFill/>
        </p:spPr>
        <p:txBody>
          <a:bodyPr wrap="square">
            <a:spAutoFit/>
          </a:bodyPr>
          <a:lstStyle/>
          <a:p>
            <a:r>
              <a:rPr lang="en-US" sz="600">
                <a:solidFill>
                  <a:schemeClr val="accent1"/>
                </a:solidFill>
                <a:latin typeface="Raleway" panose="020B0003030101060003" pitchFamily="34" charset="0"/>
              </a:rPr>
              <a:t>Proprietary &amp; Confidential</a:t>
            </a:r>
          </a:p>
        </p:txBody>
      </p:sp>
      <p:sp>
        <p:nvSpPr>
          <p:cNvPr id="3" name="Subtitle 2">
            <a:extLst>
              <a:ext uri="{FF2B5EF4-FFF2-40B4-BE49-F238E27FC236}">
                <a16:creationId xmlns:a16="http://schemas.microsoft.com/office/drawing/2014/main" id="{F6491660-BEEC-8508-813C-F0B4EC0CD8D2}"/>
              </a:ext>
            </a:extLst>
          </p:cNvPr>
          <p:cNvSpPr>
            <a:spLocks noGrp="1"/>
          </p:cNvSpPr>
          <p:nvPr>
            <p:ph type="subTitle" idx="1"/>
          </p:nvPr>
        </p:nvSpPr>
        <p:spPr>
          <a:xfrm>
            <a:off x="4696522" y="4091781"/>
            <a:ext cx="7168376" cy="453819"/>
          </a:xfrm>
          <a:prstGeom prst="rect">
            <a:avLst/>
          </a:prstGeom>
        </p:spPr>
        <p:txBody>
          <a:bodyPr/>
          <a:lstStyle>
            <a:lvl1pPr marL="0" indent="0" algn="l">
              <a:buNone/>
              <a:defRPr sz="1800" spc="11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Title Placeholder 1">
            <a:extLst>
              <a:ext uri="{FF2B5EF4-FFF2-40B4-BE49-F238E27FC236}">
                <a16:creationId xmlns:a16="http://schemas.microsoft.com/office/drawing/2014/main" id="{EA275F1F-D39D-6CBA-0C14-70865041A970}"/>
              </a:ext>
            </a:extLst>
          </p:cNvPr>
          <p:cNvSpPr>
            <a:spLocks noGrp="1"/>
          </p:cNvSpPr>
          <p:nvPr>
            <p:ph type="title"/>
          </p:nvPr>
        </p:nvSpPr>
        <p:spPr>
          <a:xfrm>
            <a:off x="4696522" y="2766218"/>
            <a:ext cx="7168376"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0348933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21018E-BA2F-C113-03D7-A0F3497892DC}"/>
              </a:ext>
            </a:extLst>
          </p:cNvPr>
          <p:cNvSpPr txBox="1"/>
          <p:nvPr userDrawn="1"/>
        </p:nvSpPr>
        <p:spPr>
          <a:xfrm>
            <a:off x="10562063" y="6504025"/>
            <a:ext cx="1484041" cy="215444"/>
          </a:xfrm>
          <a:prstGeom prst="rect">
            <a:avLst/>
          </a:prstGeom>
          <a:noFill/>
        </p:spPr>
        <p:txBody>
          <a:bodyPr wrap="square">
            <a:spAutoFit/>
          </a:bodyPr>
          <a:lstStyle/>
          <a:p>
            <a:pPr algn="r"/>
            <a:fld id="{C2DEF961-F2A2-AC46-8A5A-C650632CF0BE}" type="slidenum">
              <a:rPr lang="en-US" sz="800" smtClean="0">
                <a:solidFill>
                  <a:schemeClr val="accent1"/>
                </a:solidFill>
                <a:latin typeface="Raleway" panose="020B0003030101060003" pitchFamily="34" charset="0"/>
              </a:rPr>
              <a:t>‹#›</a:t>
            </a:fld>
            <a:endParaRPr lang="en-US" sz="800">
              <a:solidFill>
                <a:schemeClr val="accent1"/>
              </a:solidFill>
              <a:latin typeface="Raleway" panose="020B0003030101060003" pitchFamily="34" charset="0"/>
            </a:endParaRPr>
          </a:p>
        </p:txBody>
      </p:sp>
      <p:sp>
        <p:nvSpPr>
          <p:cNvPr id="8" name="TextBox 7">
            <a:extLst>
              <a:ext uri="{FF2B5EF4-FFF2-40B4-BE49-F238E27FC236}">
                <a16:creationId xmlns:a16="http://schemas.microsoft.com/office/drawing/2014/main" id="{84491B90-C2F6-DD2C-20B9-881FEF6B3ABB}"/>
              </a:ext>
            </a:extLst>
          </p:cNvPr>
          <p:cNvSpPr txBox="1"/>
          <p:nvPr userDrawn="1"/>
        </p:nvSpPr>
        <p:spPr>
          <a:xfrm>
            <a:off x="10608363" y="6530989"/>
            <a:ext cx="1484041" cy="184666"/>
          </a:xfrm>
          <a:prstGeom prst="rect">
            <a:avLst/>
          </a:prstGeom>
          <a:noFill/>
        </p:spPr>
        <p:txBody>
          <a:bodyPr wrap="square">
            <a:spAutoFit/>
          </a:bodyPr>
          <a:lstStyle/>
          <a:p>
            <a:r>
              <a:rPr lang="en-US" sz="600">
                <a:solidFill>
                  <a:schemeClr val="accent1"/>
                </a:solidFill>
                <a:latin typeface="Raleway" panose="020B0003030101060003" pitchFamily="34" charset="0"/>
              </a:rPr>
              <a:t>Proprietary &amp; Confidential</a:t>
            </a:r>
          </a:p>
        </p:txBody>
      </p:sp>
      <p:sp>
        <p:nvSpPr>
          <p:cNvPr id="6" name="Title Placeholder 1">
            <a:extLst>
              <a:ext uri="{FF2B5EF4-FFF2-40B4-BE49-F238E27FC236}">
                <a16:creationId xmlns:a16="http://schemas.microsoft.com/office/drawing/2014/main" id="{98D68AB6-DA97-C3A7-25F0-D2830BC39B12}"/>
              </a:ext>
            </a:extLst>
          </p:cNvPr>
          <p:cNvSpPr>
            <a:spLocks noGrp="1"/>
          </p:cNvSpPr>
          <p:nvPr>
            <p:ph type="title"/>
          </p:nvPr>
        </p:nvSpPr>
        <p:spPr>
          <a:xfrm>
            <a:off x="217811" y="2766218"/>
            <a:ext cx="4044140" cy="1325563"/>
          </a:xfrm>
          <a:prstGeom prst="rect">
            <a:avLst/>
          </a:prstGeom>
        </p:spPr>
        <p:txBody>
          <a:bodyPr vert="horz" lIns="91440" tIns="45720" rIns="91440" bIns="45720" rtlCol="0" anchor="ctr">
            <a:normAutofit/>
          </a:bodyPr>
          <a:lstStyle>
            <a:lvl1pPr>
              <a:defRPr>
                <a:solidFill>
                  <a:schemeClr val="bg1"/>
                </a:solidFill>
              </a:defRPr>
            </a:lvl1pPr>
          </a:lstStyle>
          <a:p>
            <a:r>
              <a:rPr lang="en-US"/>
              <a:t>Click to edit Master title style</a:t>
            </a:r>
          </a:p>
        </p:txBody>
      </p:sp>
      <p:sp>
        <p:nvSpPr>
          <p:cNvPr id="2" name="TextBox 1">
            <a:extLst>
              <a:ext uri="{FF2B5EF4-FFF2-40B4-BE49-F238E27FC236}">
                <a16:creationId xmlns:a16="http://schemas.microsoft.com/office/drawing/2014/main" id="{DE277591-8AAE-4C0A-5FEB-81AFEE712E05}"/>
              </a:ext>
            </a:extLst>
          </p:cNvPr>
          <p:cNvSpPr txBox="1"/>
          <p:nvPr userDrawn="1"/>
        </p:nvSpPr>
        <p:spPr>
          <a:xfrm>
            <a:off x="4984113" y="6504025"/>
            <a:ext cx="6099716" cy="215444"/>
          </a:xfrm>
          <a:prstGeom prst="rect">
            <a:avLst/>
          </a:prstGeom>
          <a:noFill/>
        </p:spPr>
        <p:txBody>
          <a:bodyPr wrap="square">
            <a:spAutoFit/>
          </a:bodyPr>
          <a:lstStyle/>
          <a:p>
            <a:r>
              <a:rPr lang="en-US" sz="800">
                <a:solidFill>
                  <a:schemeClr val="bg1"/>
                </a:solidFill>
                <a:latin typeface="Raleway" panose="020B0003030101060003" pitchFamily="34" charset="0"/>
              </a:rPr>
              <a:t>Proprietary &amp; Confidential</a:t>
            </a:r>
          </a:p>
        </p:txBody>
      </p:sp>
    </p:spTree>
    <p:extLst>
      <p:ext uri="{BB962C8B-B14F-4D97-AF65-F5344CB8AC3E}">
        <p14:creationId xmlns:p14="http://schemas.microsoft.com/office/powerpoint/2010/main" val="38110536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F347F1D-D812-49D1-90A9-6BD258D80E25}"/>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35010"/>
          <a:stretch/>
        </p:blipFill>
        <p:spPr>
          <a:xfrm>
            <a:off x="2912" y="6579840"/>
            <a:ext cx="12189088" cy="363889"/>
          </a:xfrm>
          <a:prstGeom prst="rect">
            <a:avLst/>
          </a:prstGeom>
        </p:spPr>
      </p:pic>
      <p:sp>
        <p:nvSpPr>
          <p:cNvPr id="10" name="TextBox 9"/>
          <p:cNvSpPr txBox="1"/>
          <p:nvPr userDrawn="1"/>
        </p:nvSpPr>
        <p:spPr>
          <a:xfrm>
            <a:off x="53199" y="6586812"/>
            <a:ext cx="4762500" cy="208840"/>
          </a:xfrm>
          <a:prstGeom prst="rect">
            <a:avLst/>
          </a:prstGeom>
          <a:noFill/>
        </p:spPr>
        <p:txBody>
          <a:bodyPr wrap="square" rtlCol="0">
            <a:spAutoFit/>
          </a:bodyPr>
          <a:lstStyle/>
          <a:p>
            <a:r>
              <a:rPr lang="en-US" sz="757">
                <a:solidFill>
                  <a:schemeClr val="bg1">
                    <a:lumMod val="65000"/>
                  </a:schemeClr>
                </a:solidFill>
                <a:latin typeface="Times New Roman" pitchFamily="18" charset="0"/>
                <a:cs typeface="Times New Roman" pitchFamily="18" charset="0"/>
              </a:rPr>
              <a:t>Proprietary &amp; Confidential </a:t>
            </a:r>
          </a:p>
        </p:txBody>
      </p:sp>
    </p:spTree>
    <p:extLst>
      <p:ext uri="{BB962C8B-B14F-4D97-AF65-F5344CB8AC3E}">
        <p14:creationId xmlns:p14="http://schemas.microsoft.com/office/powerpoint/2010/main" val="1028262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4765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62580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endParaRPr lang="en-US"/>
          </a:p>
        </p:txBody>
      </p:sp>
    </p:spTree>
    <p:extLst>
      <p:ext uri="{BB962C8B-B14F-4D97-AF65-F5344CB8AC3E}">
        <p14:creationId xmlns:p14="http://schemas.microsoft.com/office/powerpoint/2010/main" val="4064653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5719E-DF09-A33B-70A9-DD03B1A55EC4}"/>
              </a:ext>
            </a:extLst>
          </p:cNvPr>
          <p:cNvSpPr>
            <a:spLocks noGrp="1"/>
          </p:cNvSpPr>
          <p:nvPr>
            <p:ph type="title"/>
          </p:nvPr>
        </p:nvSpPr>
        <p:spPr>
          <a:xfrm>
            <a:off x="373505" y="305459"/>
            <a:ext cx="10515600" cy="751155"/>
          </a:xfrm>
        </p:spPr>
        <p:txBody>
          <a:bodyPr anchor="ctr">
            <a:normAutofit/>
          </a:bodyPr>
          <a:lstStyle>
            <a:lvl1pPr>
              <a:defRPr sz="3600"/>
            </a:lvl1pPr>
          </a:lstStyle>
          <a:p>
            <a:r>
              <a:rPr lang="en-US" noProof="0"/>
              <a:t>Click to edit Master title style</a:t>
            </a:r>
          </a:p>
        </p:txBody>
      </p:sp>
      <p:sp>
        <p:nvSpPr>
          <p:cNvPr id="3" name="Content Placeholder 2">
            <a:extLst>
              <a:ext uri="{FF2B5EF4-FFF2-40B4-BE49-F238E27FC236}">
                <a16:creationId xmlns:a16="http://schemas.microsoft.com/office/drawing/2014/main" id="{F4EB1760-551B-6DD4-9A3A-76CAD15795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9" name="Straight Connector 18">
            <a:extLst>
              <a:ext uri="{FF2B5EF4-FFF2-40B4-BE49-F238E27FC236}">
                <a16:creationId xmlns:a16="http://schemas.microsoft.com/office/drawing/2014/main" id="{E388B1DF-2F8F-E3F9-DD1E-EDA06CE184C8}"/>
              </a:ext>
            </a:extLst>
          </p:cNvPr>
          <p:cNvCxnSpPr/>
          <p:nvPr userDrawn="1"/>
        </p:nvCxnSpPr>
        <p:spPr>
          <a:xfrm>
            <a:off x="424305" y="1056614"/>
            <a:ext cx="11081895"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2447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GradientFooter">
    <p:spTree>
      <p:nvGrpSpPr>
        <p:cNvPr id="1" name=""/>
        <p:cNvGrpSpPr/>
        <p:nvPr/>
      </p:nvGrpSpPr>
      <p:grpSpPr>
        <a:xfrm>
          <a:off x="0" y="0"/>
          <a:ext cx="0" cy="0"/>
          <a:chOff x="0" y="0"/>
          <a:chExt cx="0" cy="0"/>
        </a:xfrm>
      </p:grpSpPr>
      <p:pic>
        <p:nvPicPr>
          <p:cNvPr id="50" name="Picture 49">
            <a:extLst>
              <a:ext uri="{FF2B5EF4-FFF2-40B4-BE49-F238E27FC236}">
                <a16:creationId xmlns:a16="http://schemas.microsoft.com/office/drawing/2014/main" id="{2558C48C-D9BE-FD40-931E-9AF80FE1E44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rot="10800000" flipV="1">
            <a:off x="0" y="6145752"/>
            <a:ext cx="12192000" cy="712248"/>
          </a:xfrm>
          <a:prstGeom prst="rect">
            <a:avLst/>
          </a:prstGeom>
        </p:spPr>
      </p:pic>
      <p:grpSp>
        <p:nvGrpSpPr>
          <p:cNvPr id="51" name="Group 50">
            <a:extLst>
              <a:ext uri="{FF2B5EF4-FFF2-40B4-BE49-F238E27FC236}">
                <a16:creationId xmlns:a16="http://schemas.microsoft.com/office/drawing/2014/main" id="{D21F55A1-6BC1-1149-AC48-CB2E641F73C4}"/>
              </a:ext>
            </a:extLst>
          </p:cNvPr>
          <p:cNvGrpSpPr/>
          <p:nvPr userDrawn="1"/>
        </p:nvGrpSpPr>
        <p:grpSpPr>
          <a:xfrm>
            <a:off x="202384" y="6387777"/>
            <a:ext cx="1360957" cy="270554"/>
            <a:chOff x="220477" y="6299563"/>
            <a:chExt cx="1809067" cy="359637"/>
          </a:xfrm>
        </p:grpSpPr>
        <p:pic>
          <p:nvPicPr>
            <p:cNvPr id="52" name="Picture 51">
              <a:extLst>
                <a:ext uri="{FF2B5EF4-FFF2-40B4-BE49-F238E27FC236}">
                  <a16:creationId xmlns:a16="http://schemas.microsoft.com/office/drawing/2014/main" id="{7370229A-E035-0147-B150-7D1441D26C76}"/>
                </a:ext>
              </a:extLst>
            </p:cNvPr>
            <p:cNvPicPr>
              <a:picLocks noChangeAspect="1"/>
            </p:cNvPicPr>
            <p:nvPr/>
          </p:nvPicPr>
          <p:blipFill>
            <a:blip r:embed="rId3" cstate="screen">
              <a:alphaModFix amt="60000"/>
              <a:extLst>
                <a:ext uri="{28A0092B-C50C-407E-A947-70E740481C1C}">
                  <a14:useLocalDpi xmlns:a14="http://schemas.microsoft.com/office/drawing/2010/main"/>
                </a:ext>
              </a:extLst>
            </a:blip>
            <a:stretch>
              <a:fillRect/>
            </a:stretch>
          </p:blipFill>
          <p:spPr>
            <a:xfrm>
              <a:off x="220477" y="6416136"/>
              <a:ext cx="1235861" cy="243064"/>
            </a:xfrm>
            <a:prstGeom prst="rect">
              <a:avLst/>
            </a:prstGeom>
          </p:spPr>
        </p:pic>
        <p:pic>
          <p:nvPicPr>
            <p:cNvPr id="53" name="Picture 52">
              <a:extLst>
                <a:ext uri="{FF2B5EF4-FFF2-40B4-BE49-F238E27FC236}">
                  <a16:creationId xmlns:a16="http://schemas.microsoft.com/office/drawing/2014/main" id="{A5CDFD32-BE74-7D40-AAEF-2FBBE29EE926}"/>
                </a:ext>
              </a:extLst>
            </p:cNvPr>
            <p:cNvPicPr>
              <a:picLocks noChangeAspect="1"/>
            </p:cNvPicPr>
            <p:nvPr/>
          </p:nvPicPr>
          <p:blipFill>
            <a:blip r:embed="rId4" cstate="screen">
              <a:alphaModFix amt="60000"/>
              <a:extLst>
                <a:ext uri="{28A0092B-C50C-407E-A947-70E740481C1C}">
                  <a14:useLocalDpi xmlns:a14="http://schemas.microsoft.com/office/drawing/2010/main"/>
                </a:ext>
              </a:extLst>
            </a:blip>
            <a:stretch>
              <a:fillRect/>
            </a:stretch>
          </p:blipFill>
          <p:spPr>
            <a:xfrm>
              <a:off x="1498141" y="6299563"/>
              <a:ext cx="531403" cy="359637"/>
            </a:xfrm>
            <a:prstGeom prst="rect">
              <a:avLst/>
            </a:prstGeom>
          </p:spPr>
        </p:pic>
      </p:grpSp>
    </p:spTree>
    <p:extLst>
      <p:ext uri="{BB962C8B-B14F-4D97-AF65-F5344CB8AC3E}">
        <p14:creationId xmlns:p14="http://schemas.microsoft.com/office/powerpoint/2010/main" val="14763819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90869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E36A4F2-A84B-8545-A6F7-AF78EE155251}"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4EF9D-A2FE-6440-B9D4-00B2AEB8CBF5}" type="slidenum">
              <a:rPr lang="en-US" smtClean="0"/>
              <a:t>‹#›</a:t>
            </a:fld>
            <a:endParaRPr lang="en-US"/>
          </a:p>
        </p:txBody>
      </p:sp>
    </p:spTree>
    <p:extLst>
      <p:ext uri="{BB962C8B-B14F-4D97-AF65-F5344CB8AC3E}">
        <p14:creationId xmlns:p14="http://schemas.microsoft.com/office/powerpoint/2010/main" val="12661207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6491660-BEEC-8508-813C-F0B4EC0CD8D2}"/>
              </a:ext>
            </a:extLst>
          </p:cNvPr>
          <p:cNvSpPr>
            <a:spLocks noGrp="1"/>
          </p:cNvSpPr>
          <p:nvPr>
            <p:ph type="subTitle" idx="1"/>
          </p:nvPr>
        </p:nvSpPr>
        <p:spPr>
          <a:xfrm>
            <a:off x="838200" y="3471410"/>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Title 10">
            <a:extLst>
              <a:ext uri="{FF2B5EF4-FFF2-40B4-BE49-F238E27FC236}">
                <a16:creationId xmlns:a16="http://schemas.microsoft.com/office/drawing/2014/main" id="{67EFBBF3-9CBC-65EA-06A2-7627FAC66F5A}"/>
              </a:ext>
            </a:extLst>
          </p:cNvPr>
          <p:cNvSpPr>
            <a:spLocks noGrp="1"/>
          </p:cNvSpPr>
          <p:nvPr>
            <p:ph type="title" hasCustomPrompt="1"/>
          </p:nvPr>
        </p:nvSpPr>
        <p:spPr>
          <a:xfrm>
            <a:off x="838200" y="1082360"/>
            <a:ext cx="7120812" cy="2034066"/>
          </a:xfrm>
        </p:spPr>
        <p:txBody>
          <a:bodyPr anchor="b"/>
          <a:lstStyle>
            <a:lvl1pPr algn="l">
              <a:defRPr/>
            </a:lvl1pPr>
          </a:lstStyle>
          <a:p>
            <a:r>
              <a:rPr lang="en-US"/>
              <a:t>Click to edit </a:t>
            </a:r>
            <a:br>
              <a:rPr lang="en-US"/>
            </a:br>
            <a:r>
              <a:rPr lang="en-US"/>
              <a:t>Master title style</a:t>
            </a:r>
          </a:p>
        </p:txBody>
      </p:sp>
      <p:cxnSp>
        <p:nvCxnSpPr>
          <p:cNvPr id="16" name="Straight Connector 15">
            <a:extLst>
              <a:ext uri="{FF2B5EF4-FFF2-40B4-BE49-F238E27FC236}">
                <a16:creationId xmlns:a16="http://schemas.microsoft.com/office/drawing/2014/main" id="{F95D6C03-3D04-39E1-4AD8-EBEC2F404FE3}"/>
              </a:ext>
            </a:extLst>
          </p:cNvPr>
          <p:cNvCxnSpPr/>
          <p:nvPr userDrawn="1"/>
        </p:nvCxnSpPr>
        <p:spPr>
          <a:xfrm>
            <a:off x="838200" y="3247053"/>
            <a:ext cx="105156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47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5719E-DF09-A33B-70A9-DD03B1A55EC4}"/>
              </a:ext>
            </a:extLst>
          </p:cNvPr>
          <p:cNvSpPr>
            <a:spLocks noGrp="1"/>
          </p:cNvSpPr>
          <p:nvPr>
            <p:ph type="title"/>
          </p:nvPr>
        </p:nvSpPr>
        <p:spPr>
          <a:xfrm>
            <a:off x="373505" y="305459"/>
            <a:ext cx="10515600" cy="751155"/>
          </a:xfrm>
        </p:spPr>
        <p:txBody>
          <a:bodyPr anchor="ctr">
            <a:normAutofit/>
          </a:bodyPr>
          <a:lstStyle>
            <a:lvl1pPr>
              <a:defRPr sz="3600"/>
            </a:lvl1pPr>
          </a:lstStyle>
          <a:p>
            <a:r>
              <a:rPr lang="en-US" noProof="0"/>
              <a:t>Click to edit Master title style</a:t>
            </a:r>
          </a:p>
        </p:txBody>
      </p:sp>
      <p:sp>
        <p:nvSpPr>
          <p:cNvPr id="3" name="Content Placeholder 2">
            <a:extLst>
              <a:ext uri="{FF2B5EF4-FFF2-40B4-BE49-F238E27FC236}">
                <a16:creationId xmlns:a16="http://schemas.microsoft.com/office/drawing/2014/main" id="{F4EB1760-551B-6DD4-9A3A-76CAD15795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9" name="Straight Connector 18">
            <a:extLst>
              <a:ext uri="{FF2B5EF4-FFF2-40B4-BE49-F238E27FC236}">
                <a16:creationId xmlns:a16="http://schemas.microsoft.com/office/drawing/2014/main" id="{E388B1DF-2F8F-E3F9-DD1E-EDA06CE184C8}"/>
              </a:ext>
            </a:extLst>
          </p:cNvPr>
          <p:cNvCxnSpPr/>
          <p:nvPr userDrawn="1"/>
        </p:nvCxnSpPr>
        <p:spPr>
          <a:xfrm>
            <a:off x="424305" y="1056614"/>
            <a:ext cx="11081895"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57118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183D1-6E91-585E-544A-0D994B868E8F}"/>
              </a:ext>
            </a:extLst>
          </p:cNvPr>
          <p:cNvSpPr>
            <a:spLocks noGrp="1"/>
          </p:cNvSpPr>
          <p:nvPr>
            <p:ph type="title"/>
          </p:nvPr>
        </p:nvSpPr>
        <p:spPr>
          <a:xfrm>
            <a:off x="831850" y="1709738"/>
            <a:ext cx="10515600" cy="2852737"/>
          </a:xfrm>
        </p:spPr>
        <p:txBody>
          <a:bodyPr anchor="b"/>
          <a:lstStyle>
            <a:lvl1pPr>
              <a:defRPr sz="6000">
                <a:solidFill>
                  <a:schemeClr val="accent5"/>
                </a:solidFill>
              </a:defRPr>
            </a:lvl1pPr>
          </a:lstStyle>
          <a:p>
            <a:r>
              <a:rPr lang="en-US"/>
              <a:t>Click to edit Master title style</a:t>
            </a:r>
          </a:p>
        </p:txBody>
      </p:sp>
      <p:sp>
        <p:nvSpPr>
          <p:cNvPr id="3" name="Text Placeholder 2">
            <a:extLst>
              <a:ext uri="{FF2B5EF4-FFF2-40B4-BE49-F238E27FC236}">
                <a16:creationId xmlns:a16="http://schemas.microsoft.com/office/drawing/2014/main" id="{A83588FC-715F-CF3C-95E1-8E47C6467E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62516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BA1D-C81B-FCF9-143D-0C6B5D5E5C99}"/>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F4B7F668-D583-0170-4DC4-BA138EFC72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6D0019-45A5-CD1B-3C68-5508F43C37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730565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D417-E566-8A54-2D50-CCC3EC30DE67}"/>
              </a:ext>
            </a:extLst>
          </p:cNvPr>
          <p:cNvSpPr>
            <a:spLocks noGrp="1"/>
          </p:cNvSpPr>
          <p:nvPr>
            <p:ph type="title"/>
          </p:nvPr>
        </p:nvSpPr>
        <p:spPr>
          <a:xfrm>
            <a:off x="839788" y="365125"/>
            <a:ext cx="10515600" cy="1325563"/>
          </a:xfrm>
        </p:spPr>
        <p:txBody>
          <a:bodyPr>
            <a:normAutofit/>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5D0934B8-1575-00EE-C1F2-B88DCF7B9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AE3E8F-A2A2-E3F6-94D2-092C76CD27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490651-3351-3980-A8DC-3557874B0E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440494-0066-799F-D769-C24639BB0D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670637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E4231-4119-B782-6C63-5E9C62C7F281}"/>
              </a:ext>
            </a:extLst>
          </p:cNvPr>
          <p:cNvSpPr>
            <a:spLocks noGrp="1"/>
          </p:cNvSpPr>
          <p:nvPr>
            <p:ph type="title"/>
          </p:nvPr>
        </p:nvSpPr>
        <p:spPr>
          <a:xfrm>
            <a:off x="839788" y="457200"/>
            <a:ext cx="3932237" cy="1600200"/>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98B1AAB2-AF74-A936-9933-099728AF8B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14B492-EF04-0B90-260E-E46FC1FF8D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8318338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3085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183D1-6E91-585E-544A-0D994B868E8F}"/>
              </a:ext>
            </a:extLst>
          </p:cNvPr>
          <p:cNvSpPr>
            <a:spLocks noGrp="1"/>
          </p:cNvSpPr>
          <p:nvPr>
            <p:ph type="title"/>
          </p:nvPr>
        </p:nvSpPr>
        <p:spPr>
          <a:xfrm>
            <a:off x="831850" y="1709738"/>
            <a:ext cx="10515600" cy="2852737"/>
          </a:xfrm>
        </p:spPr>
        <p:txBody>
          <a:bodyPr anchor="b"/>
          <a:lstStyle>
            <a:lvl1pPr>
              <a:defRPr sz="6000">
                <a:solidFill>
                  <a:schemeClr val="accent5"/>
                </a:solidFill>
              </a:defRPr>
            </a:lvl1pPr>
          </a:lstStyle>
          <a:p>
            <a:r>
              <a:rPr lang="en-US"/>
              <a:t>Click to edit Master title style</a:t>
            </a:r>
          </a:p>
        </p:txBody>
      </p:sp>
      <p:sp>
        <p:nvSpPr>
          <p:cNvPr id="3" name="Text Placeholder 2">
            <a:extLst>
              <a:ext uri="{FF2B5EF4-FFF2-40B4-BE49-F238E27FC236}">
                <a16:creationId xmlns:a16="http://schemas.microsoft.com/office/drawing/2014/main" id="{A83588FC-715F-CF3C-95E1-8E47C6467E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2844601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20940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3"/>
          </a:xfrm>
        </p:spPr>
        <p:txBody>
          <a:bodyPr/>
          <a:lstStyle>
            <a:lvl1pPr marL="0" indent="0" algn="ctr">
              <a:buNone/>
              <a:defRPr sz="2400"/>
            </a:lvl1pPr>
            <a:lvl2pPr marL="457176" indent="0" algn="ctr">
              <a:buNone/>
              <a:defRPr sz="2000"/>
            </a:lvl2pPr>
            <a:lvl3pPr marL="914350" indent="0" algn="ctr">
              <a:buNone/>
              <a:defRPr sz="1800"/>
            </a:lvl3pPr>
            <a:lvl4pPr marL="1371527" indent="0" algn="ctr">
              <a:buNone/>
              <a:defRPr sz="1600"/>
            </a:lvl4pPr>
            <a:lvl5pPr marL="1828701" indent="0" algn="ctr">
              <a:buNone/>
              <a:defRPr sz="1600"/>
            </a:lvl5pPr>
            <a:lvl6pPr marL="2285877" indent="0" algn="ctr">
              <a:buNone/>
              <a:defRPr sz="1600"/>
            </a:lvl6pPr>
            <a:lvl7pPr marL="2743051" indent="0" algn="ctr">
              <a:buNone/>
              <a:defRPr sz="1600"/>
            </a:lvl7pPr>
            <a:lvl8pPr marL="3200227" indent="0" algn="ctr">
              <a:buNone/>
              <a:defRPr sz="1600"/>
            </a:lvl8pPr>
            <a:lvl9pPr marL="3657404" indent="0" algn="ctr">
              <a:buNone/>
              <a:defRPr sz="1600"/>
            </a:lvl9pPr>
          </a:lstStyle>
          <a:p>
            <a:r>
              <a:rPr lang="en-US"/>
              <a:t>Click to edit Master subtitle style</a:t>
            </a:r>
          </a:p>
        </p:txBody>
      </p:sp>
    </p:spTree>
    <p:extLst>
      <p:ext uri="{BB962C8B-B14F-4D97-AF65-F5344CB8AC3E}">
        <p14:creationId xmlns:p14="http://schemas.microsoft.com/office/powerpoint/2010/main" val="16048502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rray Body Slid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DAC3A8F-51B3-436A-8F58-89E988E1B732}"/>
              </a:ext>
            </a:extLst>
          </p:cNvPr>
          <p:cNvSpPr>
            <a:spLocks noGrp="1"/>
          </p:cNvSpPr>
          <p:nvPr>
            <p:ph type="title" hasCustomPrompt="1"/>
          </p:nvPr>
        </p:nvSpPr>
        <p:spPr>
          <a:xfrm>
            <a:off x="533400" y="427038"/>
            <a:ext cx="9053179" cy="487362"/>
          </a:xfrm>
        </p:spPr>
        <p:txBody>
          <a:bodyPr anchor="t">
            <a:noAutofit/>
          </a:bodyPr>
          <a:lstStyle>
            <a:lvl1pPr>
              <a:defRPr sz="2500">
                <a:solidFill>
                  <a:schemeClr val="tx2"/>
                </a:solidFill>
              </a:defRPr>
            </a:lvl1pPr>
          </a:lstStyle>
          <a:p>
            <a:r>
              <a:rPr lang="en-US"/>
              <a:t>Title Here</a:t>
            </a:r>
          </a:p>
        </p:txBody>
      </p:sp>
    </p:spTree>
    <p:extLst>
      <p:ext uri="{BB962C8B-B14F-4D97-AF65-F5344CB8AC3E}">
        <p14:creationId xmlns:p14="http://schemas.microsoft.com/office/powerpoint/2010/main" val="223379129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extLst>
    <p:ext uri="{DCECCB84-F9BA-43D5-87BE-67443E8EF086}">
      <p15:sldGuideLst xmlns:p15="http://schemas.microsoft.com/office/powerpoint/2012/main">
        <p15:guide id="1" orient="horz" pos="576">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rray Body Centere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DAC3A8F-51B3-436A-8F58-89E988E1B732}"/>
              </a:ext>
            </a:extLst>
          </p:cNvPr>
          <p:cNvSpPr>
            <a:spLocks noGrp="1"/>
          </p:cNvSpPr>
          <p:nvPr>
            <p:ph type="title" hasCustomPrompt="1"/>
          </p:nvPr>
        </p:nvSpPr>
        <p:spPr>
          <a:xfrm>
            <a:off x="533400" y="427038"/>
            <a:ext cx="11087100" cy="487362"/>
          </a:xfrm>
        </p:spPr>
        <p:txBody>
          <a:bodyPr anchor="t">
            <a:noAutofit/>
          </a:bodyPr>
          <a:lstStyle>
            <a:lvl1pPr algn="ctr">
              <a:defRPr sz="2500">
                <a:solidFill>
                  <a:schemeClr val="tx2"/>
                </a:solidFill>
              </a:defRPr>
            </a:lvl1pPr>
          </a:lstStyle>
          <a:p>
            <a:r>
              <a:rPr lang="en-US"/>
              <a:t>Title Here</a:t>
            </a:r>
          </a:p>
        </p:txBody>
      </p:sp>
    </p:spTree>
    <p:extLst>
      <p:ext uri="{BB962C8B-B14F-4D97-AF65-F5344CB8AC3E}">
        <p14:creationId xmlns:p14="http://schemas.microsoft.com/office/powerpoint/2010/main" val="19446856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extLst>
    <p:ext uri="{DCECCB84-F9BA-43D5-87BE-67443E8EF086}">
      <p15:sldGuideLst xmlns:p15="http://schemas.microsoft.com/office/powerpoint/2012/main">
        <p15:guide id="1" orient="horz" pos="576">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rray 1/2 Body Slid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DAC3A8F-51B3-436A-8F58-89E988E1B732}"/>
              </a:ext>
            </a:extLst>
          </p:cNvPr>
          <p:cNvSpPr>
            <a:spLocks noGrp="1"/>
          </p:cNvSpPr>
          <p:nvPr>
            <p:ph type="title" hasCustomPrompt="1"/>
          </p:nvPr>
        </p:nvSpPr>
        <p:spPr>
          <a:xfrm>
            <a:off x="482708" y="365126"/>
            <a:ext cx="5446606" cy="679890"/>
          </a:xfrm>
        </p:spPr>
        <p:txBody>
          <a:bodyPr anchor="t">
            <a:noAutofit/>
          </a:bodyPr>
          <a:lstStyle>
            <a:lvl1pPr>
              <a:defRPr sz="2500">
                <a:solidFill>
                  <a:schemeClr val="tx2"/>
                </a:solidFill>
              </a:defRPr>
            </a:lvl1pPr>
          </a:lstStyle>
          <a:p>
            <a:r>
              <a:rPr lang="en-US"/>
              <a:t>Title Here</a:t>
            </a:r>
          </a:p>
        </p:txBody>
      </p:sp>
      <p:sp>
        <p:nvSpPr>
          <p:cNvPr id="34" name="TextBox 33">
            <a:extLst>
              <a:ext uri="{FF2B5EF4-FFF2-40B4-BE49-F238E27FC236}">
                <a16:creationId xmlns:a16="http://schemas.microsoft.com/office/drawing/2014/main" id="{0A190032-EA19-25F4-762C-3EFC055B8242}"/>
              </a:ext>
            </a:extLst>
          </p:cNvPr>
          <p:cNvSpPr txBox="1"/>
          <p:nvPr userDrawn="1"/>
        </p:nvSpPr>
        <p:spPr>
          <a:xfrm>
            <a:off x="9675846" y="6387792"/>
            <a:ext cx="2313991" cy="192360"/>
          </a:xfrm>
          <a:prstGeom prst="rect">
            <a:avLst/>
          </a:prstGeom>
          <a:noFill/>
        </p:spPr>
        <p:txBody>
          <a:bodyPr wrap="square" rtlCol="0">
            <a:spAutoFit/>
          </a:bodyPr>
          <a:lstStyle/>
          <a:p>
            <a:pPr algn="r"/>
            <a:r>
              <a:rPr lang="en-US" sz="650">
                <a:solidFill>
                  <a:schemeClr val="bg1"/>
                </a:solidFill>
                <a:latin typeface="Raleway" panose="020B0003030101060003" pitchFamily="34" charset="0"/>
              </a:rPr>
              <a:t>Proprietary and Confidential.       |        </a:t>
            </a:r>
            <a:fld id="{C401D44F-2435-C34B-9848-B83A4C13998D}" type="slidenum">
              <a:rPr lang="en-US" sz="650" smtClean="0">
                <a:solidFill>
                  <a:schemeClr val="bg1"/>
                </a:solidFill>
                <a:latin typeface="Raleway" panose="020B0003030101060003" pitchFamily="34" charset="0"/>
              </a:rPr>
              <a:pPr algn="r"/>
              <a:t>‹#›</a:t>
            </a:fld>
            <a:endParaRPr lang="en-US" sz="650">
              <a:solidFill>
                <a:schemeClr val="bg1"/>
              </a:solidFill>
              <a:latin typeface="Raleway" panose="020B0003030101060003" pitchFamily="34" charset="0"/>
            </a:endParaRPr>
          </a:p>
        </p:txBody>
      </p:sp>
    </p:spTree>
    <p:extLst>
      <p:ext uri="{BB962C8B-B14F-4D97-AF65-F5344CB8AC3E}">
        <p14:creationId xmlns:p14="http://schemas.microsoft.com/office/powerpoint/2010/main" val="264561933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rray Chart">
    <p:spTree>
      <p:nvGrpSpPr>
        <p:cNvPr id="1" name=""/>
        <p:cNvGrpSpPr/>
        <p:nvPr/>
      </p:nvGrpSpPr>
      <p:grpSpPr>
        <a:xfrm>
          <a:off x="0" y="0"/>
          <a:ext cx="0" cy="0"/>
          <a:chOff x="0" y="0"/>
          <a:chExt cx="0" cy="0"/>
        </a:xfrm>
      </p:grpSpPr>
      <p:sp>
        <p:nvSpPr>
          <p:cNvPr id="8" name="Title 11">
            <a:extLst>
              <a:ext uri="{FF2B5EF4-FFF2-40B4-BE49-F238E27FC236}">
                <a16:creationId xmlns:a16="http://schemas.microsoft.com/office/drawing/2014/main" id="{F759634A-AF73-D26F-699B-D2BAEBBEA9A6}"/>
              </a:ext>
            </a:extLst>
          </p:cNvPr>
          <p:cNvSpPr>
            <a:spLocks noGrp="1"/>
          </p:cNvSpPr>
          <p:nvPr>
            <p:ph type="title" hasCustomPrompt="1"/>
          </p:nvPr>
        </p:nvSpPr>
        <p:spPr>
          <a:xfrm>
            <a:off x="533400" y="427038"/>
            <a:ext cx="11087100" cy="487362"/>
          </a:xfrm>
        </p:spPr>
        <p:txBody>
          <a:bodyPr anchor="t">
            <a:noAutofit/>
          </a:bodyPr>
          <a:lstStyle>
            <a:lvl1pPr algn="ctr">
              <a:defRPr sz="2500">
                <a:solidFill>
                  <a:schemeClr val="tx2"/>
                </a:solidFill>
              </a:defRPr>
            </a:lvl1pPr>
          </a:lstStyle>
          <a:p>
            <a:r>
              <a:rPr lang="en-US"/>
              <a:t>Title Here</a:t>
            </a:r>
          </a:p>
        </p:txBody>
      </p:sp>
    </p:spTree>
    <p:extLst>
      <p:ext uri="{BB962C8B-B14F-4D97-AF65-F5344CB8AC3E}">
        <p14:creationId xmlns:p14="http://schemas.microsoft.com/office/powerpoint/2010/main" val="1949277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extLst>
    <p:ext uri="{DCECCB84-F9BA-43D5-87BE-67443E8EF086}">
      <p15:sldGuideLst xmlns:p15="http://schemas.microsoft.com/office/powerpoint/2012/main">
        <p15:guide id="1" orient="horz" pos="576">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69945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GradientFooter">
    <p:spTree>
      <p:nvGrpSpPr>
        <p:cNvPr id="1" name=""/>
        <p:cNvGrpSpPr/>
        <p:nvPr/>
      </p:nvGrpSpPr>
      <p:grpSpPr>
        <a:xfrm>
          <a:off x="0" y="0"/>
          <a:ext cx="0" cy="0"/>
          <a:chOff x="0" y="0"/>
          <a:chExt cx="0" cy="0"/>
        </a:xfrm>
      </p:grpSpPr>
      <p:pic>
        <p:nvPicPr>
          <p:cNvPr id="3" name="Picture 17">
            <a:extLst>
              <a:ext uri="{FF2B5EF4-FFF2-40B4-BE49-F238E27FC236}">
                <a16:creationId xmlns:a16="http://schemas.microsoft.com/office/drawing/2014/main" id="{4015AD0E-8751-4C12-BAB0-21323AD9DF50}"/>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61978" y="6447934"/>
            <a:ext cx="1476470" cy="262659"/>
          </a:xfrm>
          <a:prstGeom prst="rect">
            <a:avLst/>
          </a:prstGeom>
        </p:spPr>
      </p:pic>
    </p:spTree>
    <p:extLst>
      <p:ext uri="{BB962C8B-B14F-4D97-AF65-F5344CB8AC3E}">
        <p14:creationId xmlns:p14="http://schemas.microsoft.com/office/powerpoint/2010/main" val="37254740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1B02B-197C-445D-9C10-EFB6BFFF65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277A1A-2119-4F0E-8DF6-B80ABB7200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5F5491-E4A0-4141-9641-6629C00AA3FB}"/>
              </a:ext>
            </a:extLst>
          </p:cNvPr>
          <p:cNvSpPr>
            <a:spLocks noGrp="1"/>
          </p:cNvSpPr>
          <p:nvPr>
            <p:ph type="dt" sz="half" idx="10"/>
          </p:nvPr>
        </p:nvSpPr>
        <p:spPr/>
        <p:txBody>
          <a:bodyPr/>
          <a:lstStyle/>
          <a:p>
            <a:fld id="{570A48CD-1848-4C07-89F4-8CB4279F9C00}" type="datetimeFigureOut">
              <a:rPr lang="en-US" smtClean="0"/>
              <a:t>2/8/2024</a:t>
            </a:fld>
            <a:endParaRPr lang="en-US"/>
          </a:p>
        </p:txBody>
      </p:sp>
      <p:sp>
        <p:nvSpPr>
          <p:cNvPr id="5" name="Footer Placeholder 4">
            <a:extLst>
              <a:ext uri="{FF2B5EF4-FFF2-40B4-BE49-F238E27FC236}">
                <a16:creationId xmlns:a16="http://schemas.microsoft.com/office/drawing/2014/main" id="{78F91EE6-E084-48F3-AC49-74CDE6F5F3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43A4E-440F-470A-9A56-70A87D7E9A2D}"/>
              </a:ext>
            </a:extLst>
          </p:cNvPr>
          <p:cNvSpPr>
            <a:spLocks noGrp="1"/>
          </p:cNvSpPr>
          <p:nvPr>
            <p:ph type="sldNum" sz="quarter" idx="12"/>
          </p:nvPr>
        </p:nvSpPr>
        <p:spPr/>
        <p:txBody>
          <a:bodyPr/>
          <a:lstStyle/>
          <a:p>
            <a:fld id="{2128D19F-DCFA-4A7B-8529-9C2FD3097C89}" type="slidenum">
              <a:rPr lang="en-US" smtClean="0"/>
              <a:t>‹#›</a:t>
            </a:fld>
            <a:endParaRPr lang="en-US"/>
          </a:p>
        </p:txBody>
      </p:sp>
    </p:spTree>
    <p:extLst>
      <p:ext uri="{BB962C8B-B14F-4D97-AF65-F5344CB8AC3E}">
        <p14:creationId xmlns:p14="http://schemas.microsoft.com/office/powerpoint/2010/main" val="280615605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4C1F1-327F-4D7B-B5E1-CDBB7CA4EF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042691-A529-4181-B357-E9BBCDDE81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7A51696-DA1C-488B-9973-A70C52563E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553CDB-99BA-47EC-8C0D-5E7017B2CC01}"/>
              </a:ext>
            </a:extLst>
          </p:cNvPr>
          <p:cNvSpPr>
            <a:spLocks noGrp="1"/>
          </p:cNvSpPr>
          <p:nvPr>
            <p:ph type="dt" sz="half" idx="10"/>
          </p:nvPr>
        </p:nvSpPr>
        <p:spPr/>
        <p:txBody>
          <a:bodyPr/>
          <a:lstStyle/>
          <a:p>
            <a:fld id="{570A48CD-1848-4C07-89F4-8CB4279F9C00}" type="datetimeFigureOut">
              <a:rPr lang="en-US" smtClean="0"/>
              <a:t>2/8/2024</a:t>
            </a:fld>
            <a:endParaRPr lang="en-US"/>
          </a:p>
        </p:txBody>
      </p:sp>
      <p:sp>
        <p:nvSpPr>
          <p:cNvPr id="6" name="Footer Placeholder 5">
            <a:extLst>
              <a:ext uri="{FF2B5EF4-FFF2-40B4-BE49-F238E27FC236}">
                <a16:creationId xmlns:a16="http://schemas.microsoft.com/office/drawing/2014/main" id="{0B0E5C75-05A3-417F-9BF2-DA53952260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609E8E-0413-4490-821A-3C0C237592E9}"/>
              </a:ext>
            </a:extLst>
          </p:cNvPr>
          <p:cNvSpPr>
            <a:spLocks noGrp="1"/>
          </p:cNvSpPr>
          <p:nvPr>
            <p:ph type="sldNum" sz="quarter" idx="12"/>
          </p:nvPr>
        </p:nvSpPr>
        <p:spPr/>
        <p:txBody>
          <a:bodyPr/>
          <a:lstStyle/>
          <a:p>
            <a:fld id="{2128D19F-DCFA-4A7B-8529-9C2FD3097C89}" type="slidenum">
              <a:rPr lang="en-US" smtClean="0"/>
              <a:t>‹#›</a:t>
            </a:fld>
            <a:endParaRPr lang="en-US"/>
          </a:p>
        </p:txBody>
      </p:sp>
    </p:spTree>
    <p:extLst>
      <p:ext uri="{BB962C8B-B14F-4D97-AF65-F5344CB8AC3E}">
        <p14:creationId xmlns:p14="http://schemas.microsoft.com/office/powerpoint/2010/main" val="285545436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BA1D-C81B-FCF9-143D-0C6B5D5E5C99}"/>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F4B7F668-D583-0170-4DC4-BA138EFC72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6D0019-45A5-CD1B-3C68-5508F43C37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731237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3_Title Slide">
    <p:spTree>
      <p:nvGrpSpPr>
        <p:cNvPr id="1" name=""/>
        <p:cNvGrpSpPr/>
        <p:nvPr/>
      </p:nvGrpSpPr>
      <p:grpSpPr>
        <a:xfrm>
          <a:off x="0" y="0"/>
          <a:ext cx="0" cy="0"/>
          <a:chOff x="0" y="0"/>
          <a:chExt cx="0" cy="0"/>
        </a:xfrm>
      </p:grpSpPr>
      <p:sp>
        <p:nvSpPr>
          <p:cNvPr id="2" name="TextBox 1"/>
          <p:cNvSpPr txBox="1"/>
          <p:nvPr userDrawn="1"/>
        </p:nvSpPr>
        <p:spPr>
          <a:xfrm>
            <a:off x="-83508" y="6613745"/>
            <a:ext cx="1829934" cy="287296"/>
          </a:xfrm>
          <a:prstGeom prst="rect">
            <a:avLst/>
          </a:prstGeom>
          <a:noFill/>
        </p:spPr>
        <p:txBody>
          <a:bodyPr wrap="none" lIns="121893" tIns="60947" rIns="121893" bIns="60947" rtlCol="0">
            <a:spAutoFit/>
          </a:bodyPr>
          <a:lstStyle/>
          <a:p>
            <a:pPr defTabSz="1218864"/>
            <a:r>
              <a:rPr lang="en-US" sz="1067">
                <a:solidFill>
                  <a:prstClr val="white"/>
                </a:solidFill>
                <a:ea typeface="ＭＳ Ｐゴシック" charset="0"/>
                <a:cs typeface="Arial" charset="0"/>
              </a:rPr>
              <a:t>Proprietary and Confidential</a:t>
            </a:r>
          </a:p>
        </p:txBody>
      </p:sp>
    </p:spTree>
    <p:extLst>
      <p:ext uri="{BB962C8B-B14F-4D97-AF65-F5344CB8AC3E}">
        <p14:creationId xmlns:p14="http://schemas.microsoft.com/office/powerpoint/2010/main" val="25771166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5_Two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022382-6115-2349-B088-E13170ABD207}"/>
              </a:ext>
            </a:extLst>
          </p:cNvPr>
          <p:cNvSpPr/>
          <p:nvPr userDrawn="1"/>
        </p:nvSpPr>
        <p:spPr>
          <a:xfrm>
            <a:off x="609600" y="623256"/>
            <a:ext cx="10972800" cy="5645355"/>
          </a:xfrm>
          <a:prstGeom prst="rect">
            <a:avLst/>
          </a:prstGeom>
          <a:solidFill>
            <a:srgbClr val="F6F7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 name="Title 1"/>
          <p:cNvSpPr>
            <a:spLocks noGrp="1"/>
          </p:cNvSpPr>
          <p:nvPr>
            <p:ph type="title"/>
          </p:nvPr>
        </p:nvSpPr>
        <p:spPr>
          <a:xfrm>
            <a:off x="831851" y="1709739"/>
            <a:ext cx="10515600" cy="1482468"/>
          </a:xfrm>
        </p:spPr>
        <p:txBody>
          <a:bodyPr anchor="b">
            <a:normAutofit/>
          </a:bodyPr>
          <a:lstStyle>
            <a:lvl1pPr algn="ctr">
              <a:defRPr sz="3333">
                <a:solidFill>
                  <a:schemeClr val="bg1"/>
                </a:solidFill>
              </a:defRPr>
            </a:lvl1pPr>
          </a:lstStyle>
          <a:p>
            <a:r>
              <a:rPr lang="en-US"/>
              <a:t>Click to edit Master title style</a:t>
            </a:r>
          </a:p>
        </p:txBody>
      </p:sp>
      <p:sp>
        <p:nvSpPr>
          <p:cNvPr id="5" name="Text Placeholder 2"/>
          <p:cNvSpPr>
            <a:spLocks noGrp="1"/>
          </p:cNvSpPr>
          <p:nvPr>
            <p:ph type="body" idx="1"/>
          </p:nvPr>
        </p:nvSpPr>
        <p:spPr>
          <a:xfrm>
            <a:off x="831851" y="3251200"/>
            <a:ext cx="10515600" cy="2838451"/>
          </a:xfrm>
        </p:spPr>
        <p:txBody>
          <a:bodyPr/>
          <a:lstStyle>
            <a:lvl1pPr marL="0" indent="0" algn="ctr">
              <a:buNone/>
              <a:defRPr sz="2400">
                <a:solidFill>
                  <a:schemeClr val="accent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7186759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91804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D417-E566-8A54-2D50-CCC3EC30DE67}"/>
              </a:ext>
            </a:extLst>
          </p:cNvPr>
          <p:cNvSpPr>
            <a:spLocks noGrp="1"/>
          </p:cNvSpPr>
          <p:nvPr>
            <p:ph type="title"/>
          </p:nvPr>
        </p:nvSpPr>
        <p:spPr>
          <a:xfrm>
            <a:off x="839788" y="365125"/>
            <a:ext cx="10515600" cy="1325563"/>
          </a:xfrm>
        </p:spPr>
        <p:txBody>
          <a:bodyPr>
            <a:normAutofit/>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5D0934B8-1575-00EE-C1F2-B88DCF7B9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AE3E8F-A2A2-E3F6-94D2-092C76CD27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490651-3351-3980-A8DC-3557874B0E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440494-0066-799F-D769-C24639BB0D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662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E4231-4119-B782-6C63-5E9C62C7F281}"/>
              </a:ext>
            </a:extLst>
          </p:cNvPr>
          <p:cNvSpPr>
            <a:spLocks noGrp="1"/>
          </p:cNvSpPr>
          <p:nvPr>
            <p:ph type="title"/>
          </p:nvPr>
        </p:nvSpPr>
        <p:spPr>
          <a:xfrm>
            <a:off x="839788" y="457200"/>
            <a:ext cx="3932237" cy="1600200"/>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98B1AAB2-AF74-A936-9933-099728AF8B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14B492-EF04-0B90-260E-E46FC1FF8D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823225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14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9407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276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theme" Target="../theme/theme6.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87490B7-EB3B-10AF-176B-E62A527EC0A8}"/>
              </a:ext>
            </a:extLst>
          </p:cNvPr>
          <p:cNvSpPr txBox="1"/>
          <p:nvPr userDrawn="1"/>
        </p:nvSpPr>
        <p:spPr>
          <a:xfrm>
            <a:off x="10562063" y="6504025"/>
            <a:ext cx="1484041" cy="215444"/>
          </a:xfrm>
          <a:prstGeom prst="rect">
            <a:avLst/>
          </a:prstGeom>
          <a:noFill/>
        </p:spPr>
        <p:txBody>
          <a:bodyPr wrap="square">
            <a:spAutoFit/>
          </a:bodyPr>
          <a:lstStyle/>
          <a:p>
            <a:pPr algn="r"/>
            <a:fld id="{84118C08-28C3-2F4A-9503-7AF0E8F904BB}" type="slidenum">
              <a:rPr lang="en-US" sz="800" smtClean="0">
                <a:solidFill>
                  <a:schemeClr val="accent1"/>
                </a:solidFill>
                <a:latin typeface="Raleway" panose="020B0003030101060003" pitchFamily="34" charset="0"/>
              </a:rPr>
              <a:t>‹#›</a:t>
            </a:fld>
            <a:endParaRPr lang="en-US" sz="800">
              <a:solidFill>
                <a:schemeClr val="accent1"/>
              </a:solidFill>
              <a:latin typeface="Raleway" panose="020B0003030101060003" pitchFamily="34" charset="0"/>
            </a:endParaRPr>
          </a:p>
        </p:txBody>
      </p:sp>
      <p:sp>
        <p:nvSpPr>
          <p:cNvPr id="5" name="TextBox 4">
            <a:extLst>
              <a:ext uri="{FF2B5EF4-FFF2-40B4-BE49-F238E27FC236}">
                <a16:creationId xmlns:a16="http://schemas.microsoft.com/office/drawing/2014/main" id="{36A5F2FD-B366-D1C3-16BA-214900F27E7C}"/>
              </a:ext>
            </a:extLst>
          </p:cNvPr>
          <p:cNvSpPr txBox="1"/>
          <p:nvPr userDrawn="1"/>
        </p:nvSpPr>
        <p:spPr>
          <a:xfrm>
            <a:off x="10608363" y="6530989"/>
            <a:ext cx="1484041" cy="184666"/>
          </a:xfrm>
          <a:prstGeom prst="rect">
            <a:avLst/>
          </a:prstGeom>
          <a:noFill/>
        </p:spPr>
        <p:txBody>
          <a:bodyPr wrap="square">
            <a:spAutoFit/>
          </a:bodyPr>
          <a:lstStyle/>
          <a:p>
            <a:r>
              <a:rPr lang="en-US" sz="600">
                <a:solidFill>
                  <a:schemeClr val="accent1"/>
                </a:solidFill>
                <a:latin typeface="Raleway" panose="020B0003030101060003" pitchFamily="34" charset="0"/>
              </a:rPr>
              <a:t>Proprietary &amp; Confidential</a:t>
            </a:r>
          </a:p>
        </p:txBody>
      </p:sp>
      <p:sp>
        <p:nvSpPr>
          <p:cNvPr id="2" name="Title Placeholder 1">
            <a:extLst>
              <a:ext uri="{FF2B5EF4-FFF2-40B4-BE49-F238E27FC236}">
                <a16:creationId xmlns:a16="http://schemas.microsoft.com/office/drawing/2014/main" id="{C82C680C-3182-F900-CDEF-FF7E8F3465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7656FC-0DD8-6AF5-D4BC-8B51D6B6A6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1418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6" r:id="rId6"/>
    <p:sldLayoutId id="2147483659" r:id="rId7"/>
    <p:sldLayoutId id="2147483671" r:id="rId8"/>
    <p:sldLayoutId id="2147483672" r:id="rId9"/>
    <p:sldLayoutId id="2147483695" r:id="rId10"/>
  </p:sldLayoutIdLst>
  <p:hf sldNum="0" hdr="0" dt="0"/>
  <p:txStyles>
    <p:title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chemeClr val="tx1"/>
          </a:solidFill>
          <a:latin typeface="Raleway Light" panose="020B04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accent5"/>
          </a:solidFill>
          <a:latin typeface="Raleway Light" panose="020B04030301010600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aleway Light" panose="020B04030301010600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6"/>
          </a:solidFill>
          <a:latin typeface="Raleway Light" panose="020B04030301010600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bg2">
              <a:lumMod val="10000"/>
            </a:schemeClr>
          </a:solidFill>
          <a:latin typeface="Raleway Light" panose="020B04030301010600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9A2D5A3-8F23-C091-D326-2ECC8F9B8DAB}"/>
              </a:ext>
            </a:extLst>
          </p:cNvPr>
          <p:cNvSpPr/>
          <p:nvPr userDrawn="1"/>
        </p:nvSpPr>
        <p:spPr>
          <a:xfrm>
            <a:off x="0" y="-137787"/>
            <a:ext cx="12192000" cy="4460489"/>
          </a:xfrm>
          <a:prstGeom prst="rect">
            <a:avLst/>
          </a:prstGeom>
          <a:gradFill flip="none" rotWithShape="1">
            <a:gsLst>
              <a:gs pos="29000">
                <a:srgbClr val="AFAAA6"/>
              </a:gs>
              <a:gs pos="100000">
                <a:srgbClr val="938C89"/>
              </a:gs>
            </a:gsLst>
            <a:lin ang="27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31347080"/>
      </p:ext>
    </p:extLst>
  </p:cSld>
  <p:clrMap bg1="lt1" tx1="dk1" bg2="lt2" tx2="dk2" accent1="accent1" accent2="accent2" accent3="accent3" accent4="accent4" accent5="accent5" accent6="accent6" hlink="hlink" folHlink="folHlink"/>
  <p:sldLayoutIdLst>
    <p:sldLayoutId id="2147483663" r:id="rId1"/>
    <p:sldLayoutId id="2147483664" r:id="rId2"/>
  </p:sldLayoutIdLst>
  <p:hf sldNum="0" hdr="0" dt="0"/>
  <p:txStyles>
    <p:titleStyle>
      <a:lvl1pPr algn="l" defTabSz="914400" rtl="0" eaLnBrk="1" latinLnBrk="0" hangingPunct="1">
        <a:lnSpc>
          <a:spcPct val="90000"/>
        </a:lnSpc>
        <a:spcBef>
          <a:spcPct val="0"/>
        </a:spcBef>
        <a:buNone/>
        <a:defRPr sz="4000" b="1" kern="1200">
          <a:solidFill>
            <a:schemeClr val="accent5"/>
          </a:solidFill>
          <a:latin typeface="Raleway"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Raleway"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5"/>
          </a:solidFill>
          <a:latin typeface="Raleway"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aleway"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accent6"/>
          </a:solidFill>
          <a:latin typeface="Raleway"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2">
              <a:lumMod val="10000"/>
            </a:schemeClr>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CCE56F4-88A4-DA28-0100-839E58B0C9A1}"/>
              </a:ext>
            </a:extLst>
          </p:cNvPr>
          <p:cNvSpPr/>
          <p:nvPr userDrawn="1"/>
        </p:nvSpPr>
        <p:spPr>
          <a:xfrm>
            <a:off x="0" y="0"/>
            <a:ext cx="4425696" cy="6858001"/>
          </a:xfrm>
          <a:prstGeom prst="rect">
            <a:avLst/>
          </a:prstGeom>
          <a:gradFill flip="none" rotWithShape="1">
            <a:gsLst>
              <a:gs pos="0">
                <a:srgbClr val="B7B2AE">
                  <a:lumMod val="95000"/>
                  <a:lumOff val="5000"/>
                </a:srgbClr>
              </a:gs>
              <a:gs pos="100000">
                <a:srgbClr val="938C89"/>
              </a:gs>
            </a:gsLst>
            <a:path path="circle">
              <a:fillToRect l="50000" t="50000" r="50000" b="50000"/>
            </a:path>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778395"/>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2580157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Lst>
  <p:hf sldNum="0" hdr="0" dt="0"/>
  <p:txStyles>
    <p:title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Raleway"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5"/>
          </a:solidFill>
          <a:latin typeface="Raleway"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aleway"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accent6"/>
          </a:solidFill>
          <a:latin typeface="Raleway"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2">
              <a:lumMod val="10000"/>
            </a:schemeClr>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9" name="Rectangle 9"/>
          <p:cNvSpPr>
            <a:spLocks noChangeArrowheads="1"/>
          </p:cNvSpPr>
          <p:nvPr/>
        </p:nvSpPr>
        <p:spPr bwMode="auto">
          <a:xfrm>
            <a:off x="182038" y="6629400"/>
            <a:ext cx="51223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315" rIns="43315" anchor="ctr"/>
          <a:lstStyle/>
          <a:p>
            <a:fld id="{72ED6598-C20C-5B4C-BC6A-F25C6587A349}" type="slidenum">
              <a:rPr lang="en-US" sz="757" u="none">
                <a:solidFill>
                  <a:schemeClr val="bg1"/>
                </a:solidFill>
                <a:latin typeface="Calibri" charset="0"/>
                <a:cs typeface="Calibri" charset="0"/>
              </a:rPr>
              <a:pPr/>
              <a:t>‹#›</a:t>
            </a:fld>
            <a:endParaRPr lang="en-US" sz="757" u="none">
              <a:solidFill>
                <a:schemeClr val="bg1"/>
              </a:solidFill>
              <a:latin typeface="Calibri" charset="0"/>
              <a:cs typeface="Calibri" charset="0"/>
            </a:endParaRPr>
          </a:p>
        </p:txBody>
      </p:sp>
      <p:pic>
        <p:nvPicPr>
          <p:cNvPr id="1030" name="Picture 10" descr="white"/>
          <p:cNvPicPr>
            <a:picLocks noChangeAspect="1" noChangeArrowheads="1"/>
          </p:cNvPicPr>
          <p:nvPr/>
        </p:nvPicPr>
        <p:blipFill>
          <a:blip r:embed="rId9" cstate="email">
            <a:extLst>
              <a:ext uri="{28A0092B-C50C-407E-A947-70E740481C1C}">
                <a14:useLocalDpi xmlns:a14="http://schemas.microsoft.com/office/drawing/2010/main"/>
              </a:ext>
            </a:extLst>
          </a:blip>
          <a:srcRect/>
          <a:stretch>
            <a:fillRect/>
          </a:stretch>
        </p:blipFill>
        <p:spPr bwMode="auto">
          <a:xfrm>
            <a:off x="9717619" y="6329365"/>
            <a:ext cx="2034116"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34174626"/>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Lst>
  <p:txStyles>
    <p:titleStyle>
      <a:lvl1pPr algn="r" rtl="0" eaLnBrk="0" fontAlgn="base" hangingPunct="0">
        <a:lnSpc>
          <a:spcPts val="3032"/>
        </a:lnSpc>
        <a:spcBef>
          <a:spcPct val="0"/>
        </a:spcBef>
        <a:spcAft>
          <a:spcPct val="0"/>
        </a:spcAft>
        <a:defRPr sz="3032" b="1">
          <a:solidFill>
            <a:schemeClr val="tx1"/>
          </a:solidFill>
          <a:latin typeface="Calibri" pitchFamily="34" charset="0"/>
          <a:ea typeface="ＭＳ Ｐゴシック" charset="0"/>
          <a:cs typeface="Calibri" pitchFamily="34" charset="0"/>
        </a:defRPr>
      </a:lvl1pPr>
      <a:lvl2pPr algn="l" rtl="0" eaLnBrk="0" fontAlgn="base" hangingPunct="0">
        <a:lnSpc>
          <a:spcPts val="3032"/>
        </a:lnSpc>
        <a:spcBef>
          <a:spcPct val="0"/>
        </a:spcBef>
        <a:spcAft>
          <a:spcPct val="0"/>
        </a:spcAft>
        <a:defRPr sz="3032" b="1">
          <a:solidFill>
            <a:srgbClr val="292929"/>
          </a:solidFill>
          <a:latin typeface="Calibri" pitchFamily="34" charset="0"/>
          <a:ea typeface="ＭＳ Ｐゴシック" charset="0"/>
          <a:cs typeface="Calibri" pitchFamily="34" charset="0"/>
        </a:defRPr>
      </a:lvl2pPr>
      <a:lvl3pPr algn="l" rtl="0" eaLnBrk="0" fontAlgn="base" hangingPunct="0">
        <a:lnSpc>
          <a:spcPts val="3032"/>
        </a:lnSpc>
        <a:spcBef>
          <a:spcPct val="0"/>
        </a:spcBef>
        <a:spcAft>
          <a:spcPct val="0"/>
        </a:spcAft>
        <a:defRPr sz="3032" b="1">
          <a:solidFill>
            <a:srgbClr val="292929"/>
          </a:solidFill>
          <a:latin typeface="Calibri" pitchFamily="34" charset="0"/>
          <a:ea typeface="ＭＳ Ｐゴシック" charset="0"/>
          <a:cs typeface="Calibri" pitchFamily="34" charset="0"/>
        </a:defRPr>
      </a:lvl3pPr>
      <a:lvl4pPr algn="l" rtl="0" eaLnBrk="0" fontAlgn="base" hangingPunct="0">
        <a:lnSpc>
          <a:spcPts val="3032"/>
        </a:lnSpc>
        <a:spcBef>
          <a:spcPct val="0"/>
        </a:spcBef>
        <a:spcAft>
          <a:spcPct val="0"/>
        </a:spcAft>
        <a:defRPr sz="3032" b="1">
          <a:solidFill>
            <a:srgbClr val="292929"/>
          </a:solidFill>
          <a:latin typeface="Calibri" pitchFamily="34" charset="0"/>
          <a:ea typeface="ＭＳ Ｐゴシック" charset="0"/>
          <a:cs typeface="Calibri" pitchFamily="34" charset="0"/>
        </a:defRPr>
      </a:lvl4pPr>
      <a:lvl5pPr algn="l" rtl="0" eaLnBrk="0" fontAlgn="base" hangingPunct="0">
        <a:lnSpc>
          <a:spcPts val="3032"/>
        </a:lnSpc>
        <a:spcBef>
          <a:spcPct val="0"/>
        </a:spcBef>
        <a:spcAft>
          <a:spcPct val="0"/>
        </a:spcAft>
        <a:defRPr sz="3032" b="1">
          <a:solidFill>
            <a:srgbClr val="292929"/>
          </a:solidFill>
          <a:latin typeface="Calibri" pitchFamily="34" charset="0"/>
          <a:ea typeface="ＭＳ Ｐゴシック" charset="0"/>
          <a:cs typeface="Calibri" pitchFamily="34" charset="0"/>
        </a:defRPr>
      </a:lvl5pPr>
      <a:lvl6pPr marL="433107" algn="ctr" rtl="0" eaLnBrk="1" fontAlgn="base" hangingPunct="1">
        <a:spcBef>
          <a:spcPct val="0"/>
        </a:spcBef>
        <a:spcAft>
          <a:spcPct val="0"/>
        </a:spcAft>
        <a:defRPr sz="3032" b="1">
          <a:solidFill>
            <a:srgbClr val="666666"/>
          </a:solidFill>
          <a:latin typeface="Arial" charset="0"/>
          <a:cs typeface="Arial" charset="0"/>
        </a:defRPr>
      </a:lvl6pPr>
      <a:lvl7pPr marL="866212" algn="ctr" rtl="0" eaLnBrk="1" fontAlgn="base" hangingPunct="1">
        <a:spcBef>
          <a:spcPct val="0"/>
        </a:spcBef>
        <a:spcAft>
          <a:spcPct val="0"/>
        </a:spcAft>
        <a:defRPr sz="3032" b="1">
          <a:solidFill>
            <a:srgbClr val="666666"/>
          </a:solidFill>
          <a:latin typeface="Arial" charset="0"/>
          <a:cs typeface="Arial" charset="0"/>
        </a:defRPr>
      </a:lvl7pPr>
      <a:lvl8pPr marL="1299318" algn="ctr" rtl="0" eaLnBrk="1" fontAlgn="base" hangingPunct="1">
        <a:spcBef>
          <a:spcPct val="0"/>
        </a:spcBef>
        <a:spcAft>
          <a:spcPct val="0"/>
        </a:spcAft>
        <a:defRPr sz="3032" b="1">
          <a:solidFill>
            <a:srgbClr val="666666"/>
          </a:solidFill>
          <a:latin typeface="Arial" charset="0"/>
          <a:cs typeface="Arial" charset="0"/>
        </a:defRPr>
      </a:lvl8pPr>
      <a:lvl9pPr marL="1732423" algn="ctr" rtl="0" eaLnBrk="1" fontAlgn="base" hangingPunct="1">
        <a:spcBef>
          <a:spcPct val="0"/>
        </a:spcBef>
        <a:spcAft>
          <a:spcPct val="0"/>
        </a:spcAft>
        <a:defRPr sz="3032" b="1">
          <a:solidFill>
            <a:srgbClr val="666666"/>
          </a:solidFill>
          <a:latin typeface="Arial" charset="0"/>
          <a:cs typeface="Arial" charset="0"/>
        </a:defRPr>
      </a:lvl9pPr>
    </p:titleStyle>
    <p:bodyStyle>
      <a:lvl1pPr marL="324829" indent="-324829" algn="l" rtl="0" eaLnBrk="0" fontAlgn="base" hangingPunct="0">
        <a:spcBef>
          <a:spcPct val="20000"/>
        </a:spcBef>
        <a:spcAft>
          <a:spcPct val="0"/>
        </a:spcAft>
        <a:buClr>
          <a:schemeClr val="bg1">
            <a:lumMod val="75000"/>
          </a:schemeClr>
        </a:buClr>
        <a:buFont typeface="Times" charset="0"/>
        <a:buChar char="•"/>
        <a:defRPr sz="2652">
          <a:solidFill>
            <a:srgbClr val="292929"/>
          </a:solidFill>
          <a:latin typeface="Calibri" pitchFamily="34" charset="0"/>
          <a:ea typeface="ＭＳ Ｐゴシック" charset="0"/>
          <a:cs typeface="Calibri" pitchFamily="34" charset="0"/>
        </a:defRPr>
      </a:lvl1pPr>
      <a:lvl2pPr marL="678234" indent="-335357" algn="l" rtl="0" eaLnBrk="0" fontAlgn="base" hangingPunct="0">
        <a:spcBef>
          <a:spcPct val="20000"/>
        </a:spcBef>
        <a:spcAft>
          <a:spcPct val="0"/>
        </a:spcAft>
        <a:buClr>
          <a:schemeClr val="bg1">
            <a:lumMod val="75000"/>
          </a:schemeClr>
        </a:buClr>
        <a:buFont typeface="Times" charset="0"/>
        <a:buChar char="•"/>
        <a:defRPr sz="2273">
          <a:solidFill>
            <a:srgbClr val="292929"/>
          </a:solidFill>
          <a:latin typeface="Calibri" pitchFamily="34" charset="0"/>
          <a:ea typeface="Calibri" charset="0"/>
          <a:cs typeface="Calibri" pitchFamily="34" charset="0"/>
        </a:defRPr>
      </a:lvl2pPr>
      <a:lvl3pPr marL="935391" indent="-257158" algn="l" rtl="0" eaLnBrk="0" fontAlgn="base" hangingPunct="0">
        <a:spcBef>
          <a:spcPct val="20000"/>
        </a:spcBef>
        <a:spcAft>
          <a:spcPct val="0"/>
        </a:spcAft>
        <a:buClr>
          <a:schemeClr val="bg1">
            <a:lumMod val="75000"/>
          </a:schemeClr>
        </a:buClr>
        <a:buFont typeface="Times" charset="0"/>
        <a:buChar char="•"/>
        <a:defRPr sz="1895">
          <a:solidFill>
            <a:srgbClr val="292929"/>
          </a:solidFill>
          <a:latin typeface="Calibri" pitchFamily="34" charset="0"/>
          <a:ea typeface="Calibri" charset="0"/>
          <a:cs typeface="Calibri" pitchFamily="34" charset="0"/>
        </a:defRPr>
      </a:lvl3pPr>
      <a:lvl4pPr marL="1192548" indent="-257158" algn="l" rtl="0" eaLnBrk="0" fontAlgn="base" hangingPunct="0">
        <a:spcBef>
          <a:spcPct val="20000"/>
        </a:spcBef>
        <a:spcAft>
          <a:spcPct val="0"/>
        </a:spcAft>
        <a:buClr>
          <a:schemeClr val="bg1">
            <a:lumMod val="75000"/>
          </a:schemeClr>
        </a:buClr>
        <a:buFont typeface="Times" charset="0"/>
        <a:buChar char="•"/>
        <a:defRPr>
          <a:solidFill>
            <a:srgbClr val="292929"/>
          </a:solidFill>
          <a:latin typeface="Calibri" pitchFamily="34" charset="0"/>
          <a:ea typeface="Calibri" charset="0"/>
          <a:cs typeface="Calibri" pitchFamily="34" charset="0"/>
        </a:defRPr>
      </a:lvl4pPr>
      <a:lvl5pPr marL="1440679" indent="-248134" algn="l" rtl="0" eaLnBrk="0" fontAlgn="base" hangingPunct="0">
        <a:spcBef>
          <a:spcPct val="20000"/>
        </a:spcBef>
        <a:spcAft>
          <a:spcPct val="0"/>
        </a:spcAft>
        <a:buClr>
          <a:schemeClr val="bg1">
            <a:lumMod val="75000"/>
          </a:schemeClr>
        </a:buClr>
        <a:buFont typeface="Times" charset="0"/>
        <a:buChar char="•"/>
        <a:defRPr>
          <a:solidFill>
            <a:srgbClr val="292929"/>
          </a:solidFill>
          <a:latin typeface="Calibri" pitchFamily="34" charset="0"/>
          <a:ea typeface="Calibri" charset="0"/>
          <a:cs typeface="Calibri" pitchFamily="34" charset="0"/>
        </a:defRPr>
      </a:lvl5pPr>
      <a:lvl6pPr marL="2382083" indent="-216555" algn="l" rtl="0" eaLnBrk="1" fontAlgn="base" hangingPunct="1">
        <a:spcBef>
          <a:spcPct val="20000"/>
        </a:spcBef>
        <a:spcAft>
          <a:spcPct val="0"/>
        </a:spcAft>
        <a:buClr>
          <a:schemeClr val="hlink"/>
        </a:buClr>
        <a:buFont typeface="Times" pitchFamily="18" charset="0"/>
        <a:buChar char="•"/>
        <a:defRPr>
          <a:solidFill>
            <a:srgbClr val="777777"/>
          </a:solidFill>
          <a:latin typeface="Trebuchet MS" pitchFamily="34" charset="0"/>
        </a:defRPr>
      </a:lvl6pPr>
      <a:lvl7pPr marL="2815190" indent="-216555" algn="l" rtl="0" eaLnBrk="1" fontAlgn="base" hangingPunct="1">
        <a:spcBef>
          <a:spcPct val="20000"/>
        </a:spcBef>
        <a:spcAft>
          <a:spcPct val="0"/>
        </a:spcAft>
        <a:buClr>
          <a:schemeClr val="hlink"/>
        </a:buClr>
        <a:buFont typeface="Times" pitchFamily="18" charset="0"/>
        <a:buChar char="•"/>
        <a:defRPr>
          <a:solidFill>
            <a:srgbClr val="777777"/>
          </a:solidFill>
          <a:latin typeface="Trebuchet MS" pitchFamily="34" charset="0"/>
        </a:defRPr>
      </a:lvl7pPr>
      <a:lvl8pPr marL="3248295" indent="-216555" algn="l" rtl="0" eaLnBrk="1" fontAlgn="base" hangingPunct="1">
        <a:spcBef>
          <a:spcPct val="20000"/>
        </a:spcBef>
        <a:spcAft>
          <a:spcPct val="0"/>
        </a:spcAft>
        <a:buClr>
          <a:schemeClr val="hlink"/>
        </a:buClr>
        <a:buFont typeface="Times" pitchFamily="18" charset="0"/>
        <a:buChar char="•"/>
        <a:defRPr>
          <a:solidFill>
            <a:srgbClr val="777777"/>
          </a:solidFill>
          <a:latin typeface="Trebuchet MS" pitchFamily="34" charset="0"/>
        </a:defRPr>
      </a:lvl8pPr>
      <a:lvl9pPr marL="3681401" indent="-216555" algn="l" rtl="0" eaLnBrk="1" fontAlgn="base" hangingPunct="1">
        <a:spcBef>
          <a:spcPct val="20000"/>
        </a:spcBef>
        <a:spcAft>
          <a:spcPct val="0"/>
        </a:spcAft>
        <a:buClr>
          <a:schemeClr val="hlink"/>
        </a:buClr>
        <a:buFont typeface="Times" pitchFamily="18" charset="0"/>
        <a:buChar char="•"/>
        <a:defRPr>
          <a:solidFill>
            <a:srgbClr val="777777"/>
          </a:solidFill>
          <a:latin typeface="Trebuchet MS" pitchFamily="34" charset="0"/>
        </a:defRPr>
      </a:lvl9pPr>
    </p:bodyStyle>
    <p:otherStyle>
      <a:defPPr>
        <a:defRPr lang="en-US"/>
      </a:defPPr>
      <a:lvl1pPr marL="0" algn="l" defTabSz="866212" rtl="0" eaLnBrk="1" latinLnBrk="0" hangingPunct="1">
        <a:defRPr sz="1707" kern="1200">
          <a:solidFill>
            <a:schemeClr val="tx1"/>
          </a:solidFill>
          <a:latin typeface="+mn-lt"/>
          <a:ea typeface="+mn-ea"/>
          <a:cs typeface="+mn-cs"/>
        </a:defRPr>
      </a:lvl1pPr>
      <a:lvl2pPr marL="433107" algn="l" defTabSz="866212" rtl="0" eaLnBrk="1" latinLnBrk="0" hangingPunct="1">
        <a:defRPr sz="1707" kern="1200">
          <a:solidFill>
            <a:schemeClr val="tx1"/>
          </a:solidFill>
          <a:latin typeface="+mn-lt"/>
          <a:ea typeface="+mn-ea"/>
          <a:cs typeface="+mn-cs"/>
        </a:defRPr>
      </a:lvl2pPr>
      <a:lvl3pPr marL="866212" algn="l" defTabSz="866212" rtl="0" eaLnBrk="1" latinLnBrk="0" hangingPunct="1">
        <a:defRPr sz="1707" kern="1200">
          <a:solidFill>
            <a:schemeClr val="tx1"/>
          </a:solidFill>
          <a:latin typeface="+mn-lt"/>
          <a:ea typeface="+mn-ea"/>
          <a:cs typeface="+mn-cs"/>
        </a:defRPr>
      </a:lvl3pPr>
      <a:lvl4pPr marL="1299318" algn="l" defTabSz="866212" rtl="0" eaLnBrk="1" latinLnBrk="0" hangingPunct="1">
        <a:defRPr sz="1707" kern="1200">
          <a:solidFill>
            <a:schemeClr val="tx1"/>
          </a:solidFill>
          <a:latin typeface="+mn-lt"/>
          <a:ea typeface="+mn-ea"/>
          <a:cs typeface="+mn-cs"/>
        </a:defRPr>
      </a:lvl4pPr>
      <a:lvl5pPr marL="1732423" algn="l" defTabSz="866212" rtl="0" eaLnBrk="1" latinLnBrk="0" hangingPunct="1">
        <a:defRPr sz="1707" kern="1200">
          <a:solidFill>
            <a:schemeClr val="tx1"/>
          </a:solidFill>
          <a:latin typeface="+mn-lt"/>
          <a:ea typeface="+mn-ea"/>
          <a:cs typeface="+mn-cs"/>
        </a:defRPr>
      </a:lvl5pPr>
      <a:lvl6pPr marL="2165531" algn="l" defTabSz="866212" rtl="0" eaLnBrk="1" latinLnBrk="0" hangingPunct="1">
        <a:defRPr sz="1707" kern="1200">
          <a:solidFill>
            <a:schemeClr val="tx1"/>
          </a:solidFill>
          <a:latin typeface="+mn-lt"/>
          <a:ea typeface="+mn-ea"/>
          <a:cs typeface="+mn-cs"/>
        </a:defRPr>
      </a:lvl6pPr>
      <a:lvl7pPr marL="2598638" algn="l" defTabSz="866212" rtl="0" eaLnBrk="1" latinLnBrk="0" hangingPunct="1">
        <a:defRPr sz="1707" kern="1200">
          <a:solidFill>
            <a:schemeClr val="tx1"/>
          </a:solidFill>
          <a:latin typeface="+mn-lt"/>
          <a:ea typeface="+mn-ea"/>
          <a:cs typeface="+mn-cs"/>
        </a:defRPr>
      </a:lvl7pPr>
      <a:lvl8pPr marL="3031743" algn="l" defTabSz="866212" rtl="0" eaLnBrk="1" latinLnBrk="0" hangingPunct="1">
        <a:defRPr sz="1707" kern="1200">
          <a:solidFill>
            <a:schemeClr val="tx1"/>
          </a:solidFill>
          <a:latin typeface="+mn-lt"/>
          <a:ea typeface="+mn-ea"/>
          <a:cs typeface="+mn-cs"/>
        </a:defRPr>
      </a:lvl8pPr>
      <a:lvl9pPr marL="3464848" algn="l" defTabSz="866212" rtl="0" eaLnBrk="1" latinLnBrk="0" hangingPunct="1">
        <a:defRPr sz="1707"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87490B7-EB3B-10AF-176B-E62A527EC0A8}"/>
              </a:ext>
            </a:extLst>
          </p:cNvPr>
          <p:cNvSpPr txBox="1"/>
          <p:nvPr userDrawn="1"/>
        </p:nvSpPr>
        <p:spPr>
          <a:xfrm>
            <a:off x="10562063" y="6504025"/>
            <a:ext cx="1484041" cy="215444"/>
          </a:xfrm>
          <a:prstGeom prst="rect">
            <a:avLst/>
          </a:prstGeom>
          <a:noFill/>
        </p:spPr>
        <p:txBody>
          <a:bodyPr wrap="square">
            <a:spAutoFit/>
          </a:bodyPr>
          <a:lstStyle/>
          <a:p>
            <a:pPr algn="r"/>
            <a:fld id="{84118C08-28C3-2F4A-9503-7AF0E8F904BB}" type="slidenum">
              <a:rPr lang="en-US" sz="800" smtClean="0">
                <a:solidFill>
                  <a:schemeClr val="accent1"/>
                </a:solidFill>
                <a:latin typeface="Raleway" panose="020B0003030101060003" pitchFamily="34" charset="0"/>
              </a:rPr>
              <a:t>‹#›</a:t>
            </a:fld>
            <a:endParaRPr lang="en-US" sz="800">
              <a:solidFill>
                <a:schemeClr val="accent1"/>
              </a:solidFill>
              <a:latin typeface="Raleway" panose="020B0003030101060003" pitchFamily="34" charset="0"/>
            </a:endParaRPr>
          </a:p>
        </p:txBody>
      </p:sp>
      <p:sp>
        <p:nvSpPr>
          <p:cNvPr id="5" name="TextBox 4">
            <a:extLst>
              <a:ext uri="{FF2B5EF4-FFF2-40B4-BE49-F238E27FC236}">
                <a16:creationId xmlns:a16="http://schemas.microsoft.com/office/drawing/2014/main" id="{36A5F2FD-B366-D1C3-16BA-214900F27E7C}"/>
              </a:ext>
            </a:extLst>
          </p:cNvPr>
          <p:cNvSpPr txBox="1"/>
          <p:nvPr userDrawn="1"/>
        </p:nvSpPr>
        <p:spPr>
          <a:xfrm>
            <a:off x="10608363" y="6530989"/>
            <a:ext cx="1484041" cy="184666"/>
          </a:xfrm>
          <a:prstGeom prst="rect">
            <a:avLst/>
          </a:prstGeom>
          <a:noFill/>
        </p:spPr>
        <p:txBody>
          <a:bodyPr wrap="square">
            <a:spAutoFit/>
          </a:bodyPr>
          <a:lstStyle/>
          <a:p>
            <a:r>
              <a:rPr lang="en-US" sz="600">
                <a:solidFill>
                  <a:schemeClr val="accent1"/>
                </a:solidFill>
                <a:latin typeface="Raleway" panose="020B0003030101060003" pitchFamily="34" charset="0"/>
              </a:rPr>
              <a:t>Proprietary &amp; Confidential</a:t>
            </a:r>
          </a:p>
        </p:txBody>
      </p:sp>
      <p:sp>
        <p:nvSpPr>
          <p:cNvPr id="2" name="Title Placeholder 1">
            <a:extLst>
              <a:ext uri="{FF2B5EF4-FFF2-40B4-BE49-F238E27FC236}">
                <a16:creationId xmlns:a16="http://schemas.microsoft.com/office/drawing/2014/main" id="{C82C680C-3182-F900-CDEF-FF7E8F3465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7656FC-0DD8-6AF5-D4BC-8B51D6B6A6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868521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Lst>
  <p:hf sldNum="0" hdr="0" dt="0"/>
  <p:txStyles>
    <p:title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chemeClr val="tx1"/>
          </a:solidFill>
          <a:latin typeface="Raleway Light" panose="020B04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accent5"/>
          </a:solidFill>
          <a:latin typeface="Raleway Light" panose="020B04030301010600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aleway Light" panose="020B04030301010600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6"/>
          </a:solidFill>
          <a:latin typeface="Raleway Light" panose="020B04030301010600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bg2">
              <a:lumMod val="10000"/>
            </a:schemeClr>
          </a:solidFill>
          <a:latin typeface="Raleway Light" panose="020B04030301010600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338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73380" y="1825625"/>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68973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xStyles>
    <p:titleStyle>
      <a:lvl1pPr algn="l" defTabSz="685800" rtl="0" eaLnBrk="1" latinLnBrk="0" hangingPunct="1">
        <a:lnSpc>
          <a:spcPct val="90000"/>
        </a:lnSpc>
        <a:spcBef>
          <a:spcPct val="0"/>
        </a:spcBef>
        <a:buNone/>
        <a:defRPr sz="4400" b="0" i="0" kern="1200">
          <a:solidFill>
            <a:schemeClr val="tx2"/>
          </a:solidFill>
          <a:latin typeface="Raleway Light" pitchFamily="2" charset="77"/>
          <a:ea typeface="+mj-ea"/>
          <a:cs typeface="+mj-cs"/>
        </a:defRPr>
      </a:lvl1pPr>
    </p:titleStyle>
    <p:bodyStyle>
      <a:lvl1pPr marL="0" indent="0" algn="l" defTabSz="685800" rtl="0" eaLnBrk="1" latinLnBrk="0" hangingPunct="1">
        <a:lnSpc>
          <a:spcPct val="90000"/>
        </a:lnSpc>
        <a:spcBef>
          <a:spcPts val="750"/>
        </a:spcBef>
        <a:buFont typeface="Arial" panose="020B0604020202020204" pitchFamily="34" charset="0"/>
        <a:buNone/>
        <a:defRPr sz="2800" b="0" i="0" kern="1200">
          <a:solidFill>
            <a:schemeClr val="accent1"/>
          </a:solidFill>
          <a:latin typeface="Raleway Light" pitchFamily="2" charset="77"/>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2400" b="0" i="0" kern="1200">
          <a:solidFill>
            <a:schemeClr val="tx1"/>
          </a:solidFill>
          <a:latin typeface="Raleway Light" pitchFamily="2" charset="77"/>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2400" b="0" i="0" kern="1200">
          <a:solidFill>
            <a:schemeClr val="tx1"/>
          </a:solidFill>
          <a:latin typeface="Raleway Light" pitchFamily="2" charset="77"/>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800" b="0" i="0" kern="1200">
          <a:solidFill>
            <a:schemeClr val="tx1"/>
          </a:solidFill>
          <a:latin typeface="Raleway Light" pitchFamily="2" charset="77"/>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600" b="0" i="0" kern="1200">
          <a:solidFill>
            <a:schemeClr val="tx1"/>
          </a:solidFill>
          <a:latin typeface="Raleway Light"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36">
          <p15:clr>
            <a:srgbClr val="F26B43"/>
          </p15:clr>
        </p15:guide>
        <p15:guide id="2" pos="7320">
          <p15:clr>
            <a:srgbClr val="F26B43"/>
          </p15:clr>
        </p15:guide>
        <p15:guide id="3" orient="horz" pos="264">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10.sv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12.svg"/><Relationship Id="rId4" Type="http://schemas.openxmlformats.org/officeDocument/2006/relationships/image" Target="../media/image9.png"/></Relationships>
</file>

<file path=ppt/slides/_rels/slide100.xml.rels><?xml version="1.0" encoding="UTF-8" standalone="yes"?>
<Relationships xmlns="http://schemas.openxmlformats.org/package/2006/relationships"><Relationship Id="rId3" Type="http://schemas.openxmlformats.org/officeDocument/2006/relationships/image" Target="../media/image291.png"/><Relationship Id="rId2" Type="http://schemas.openxmlformats.org/officeDocument/2006/relationships/image" Target="../media/image290.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292.png"/></Relationships>
</file>

<file path=ppt/slides/_rels/slide101.xml.rels><?xml version="1.0" encoding="UTF-8" standalone="yes"?>
<Relationships xmlns="http://schemas.openxmlformats.org/package/2006/relationships"><Relationship Id="rId3" Type="http://schemas.openxmlformats.org/officeDocument/2006/relationships/image" Target="../media/image294.png"/><Relationship Id="rId2" Type="http://schemas.openxmlformats.org/officeDocument/2006/relationships/image" Target="../media/image293.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295.png"/></Relationships>
</file>

<file path=ppt/slides/_rels/slide102.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297.png"/><Relationship Id="rId7" Type="http://schemas.openxmlformats.org/officeDocument/2006/relationships/image" Target="../media/image301.png"/><Relationship Id="rId2" Type="http://schemas.openxmlformats.org/officeDocument/2006/relationships/image" Target="../media/image296.png"/><Relationship Id="rId1" Type="http://schemas.openxmlformats.org/officeDocument/2006/relationships/slideLayout" Target="../slideLayouts/slideLayout9.xml"/><Relationship Id="rId6" Type="http://schemas.openxmlformats.org/officeDocument/2006/relationships/image" Target="../media/image300.png"/><Relationship Id="rId5" Type="http://schemas.openxmlformats.org/officeDocument/2006/relationships/image" Target="../media/image299.png"/><Relationship Id="rId4" Type="http://schemas.openxmlformats.org/officeDocument/2006/relationships/image" Target="../media/image298.jpeg"/></Relationships>
</file>

<file path=ppt/slides/_rels/slide103.xml.rels><?xml version="1.0" encoding="UTF-8" standalone="yes"?>
<Relationships xmlns="http://schemas.openxmlformats.org/package/2006/relationships"><Relationship Id="rId3" Type="http://schemas.openxmlformats.org/officeDocument/2006/relationships/image" Target="../media/image303.png"/><Relationship Id="rId7" Type="http://schemas.openxmlformats.org/officeDocument/2006/relationships/image" Target="../media/image298.jpeg"/><Relationship Id="rId2" Type="http://schemas.openxmlformats.org/officeDocument/2006/relationships/image" Target="../media/image302.png"/><Relationship Id="rId1" Type="http://schemas.openxmlformats.org/officeDocument/2006/relationships/slideLayout" Target="../slideLayouts/slideLayout9.xml"/><Relationship Id="rId6" Type="http://schemas.openxmlformats.org/officeDocument/2006/relationships/image" Target="../media/image297.png"/><Relationship Id="rId5" Type="http://schemas.openxmlformats.org/officeDocument/2006/relationships/image" Target="../media/image84.png"/><Relationship Id="rId4" Type="http://schemas.openxmlformats.org/officeDocument/2006/relationships/image" Target="../media/image304.png"/></Relationships>
</file>

<file path=ppt/slides/_rels/slide104.xml.rels><?xml version="1.0" encoding="UTF-8" standalone="yes"?>
<Relationships xmlns="http://schemas.openxmlformats.org/package/2006/relationships"><Relationship Id="rId3" Type="http://schemas.openxmlformats.org/officeDocument/2006/relationships/image" Target="../media/image305.png"/><Relationship Id="rId7" Type="http://schemas.openxmlformats.org/officeDocument/2006/relationships/image" Target="../media/image307.jpeg"/><Relationship Id="rId2" Type="http://schemas.openxmlformats.org/officeDocument/2006/relationships/image" Target="../media/image297.png"/><Relationship Id="rId1" Type="http://schemas.openxmlformats.org/officeDocument/2006/relationships/slideLayout" Target="../slideLayouts/slideLayout9.xml"/><Relationship Id="rId6" Type="http://schemas.openxmlformats.org/officeDocument/2006/relationships/image" Target="../media/image298.jpeg"/><Relationship Id="rId5" Type="http://schemas.openxmlformats.org/officeDocument/2006/relationships/image" Target="../media/image84.png"/><Relationship Id="rId4" Type="http://schemas.openxmlformats.org/officeDocument/2006/relationships/image" Target="../media/image306.png"/></Relationships>
</file>

<file path=ppt/slides/_rels/slide10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308.png"/><Relationship Id="rId4" Type="http://schemas.openxmlformats.org/officeDocument/2006/relationships/image" Target="../media/image12.svg"/></Relationships>
</file>

<file path=ppt/slides/_rels/slide106.xml.rels><?xml version="1.0" encoding="UTF-8" standalone="yes"?>
<Relationships xmlns="http://schemas.openxmlformats.org/package/2006/relationships"><Relationship Id="rId3" Type="http://schemas.openxmlformats.org/officeDocument/2006/relationships/image" Target="../media/image309.jpeg"/><Relationship Id="rId7" Type="http://schemas.openxmlformats.org/officeDocument/2006/relationships/image" Target="../media/image313.jpeg"/><Relationship Id="rId2" Type="http://schemas.openxmlformats.org/officeDocument/2006/relationships/notesSlide" Target="../notesSlides/notesSlide12.xml"/><Relationship Id="rId1" Type="http://schemas.openxmlformats.org/officeDocument/2006/relationships/slideLayout" Target="../slideLayouts/slideLayout31.xml"/><Relationship Id="rId6" Type="http://schemas.openxmlformats.org/officeDocument/2006/relationships/image" Target="../media/image312.png"/><Relationship Id="rId5" Type="http://schemas.openxmlformats.org/officeDocument/2006/relationships/image" Target="../media/image311.png"/><Relationship Id="rId4" Type="http://schemas.openxmlformats.org/officeDocument/2006/relationships/image" Target="../media/image310.png"/></Relationships>
</file>

<file path=ppt/slides/_rels/slide107.xml.rels><?xml version="1.0" encoding="UTF-8" standalone="yes"?>
<Relationships xmlns="http://schemas.openxmlformats.org/package/2006/relationships"><Relationship Id="rId8" Type="http://schemas.openxmlformats.org/officeDocument/2006/relationships/image" Target="../media/image320.png"/><Relationship Id="rId3" Type="http://schemas.openxmlformats.org/officeDocument/2006/relationships/image" Target="../media/image315.jpeg"/><Relationship Id="rId7" Type="http://schemas.openxmlformats.org/officeDocument/2006/relationships/image" Target="../media/image319.png"/><Relationship Id="rId2" Type="http://schemas.openxmlformats.org/officeDocument/2006/relationships/image" Target="../media/image314.jpeg"/><Relationship Id="rId1" Type="http://schemas.openxmlformats.org/officeDocument/2006/relationships/slideLayout" Target="../slideLayouts/slideLayout31.xml"/><Relationship Id="rId6" Type="http://schemas.openxmlformats.org/officeDocument/2006/relationships/image" Target="../media/image318.png"/><Relationship Id="rId5" Type="http://schemas.openxmlformats.org/officeDocument/2006/relationships/image" Target="../media/image317.png"/><Relationship Id="rId4" Type="http://schemas.openxmlformats.org/officeDocument/2006/relationships/image" Target="../media/image316.png"/><Relationship Id="rId9" Type="http://schemas.openxmlformats.org/officeDocument/2006/relationships/image" Target="../media/image321.png"/></Relationships>
</file>

<file path=ppt/slides/_rels/slide108.xml.rels><?xml version="1.0" encoding="UTF-8" standalone="yes"?>
<Relationships xmlns="http://schemas.openxmlformats.org/package/2006/relationships"><Relationship Id="rId3" Type="http://schemas.openxmlformats.org/officeDocument/2006/relationships/image" Target="../media/image322.jpeg"/><Relationship Id="rId2" Type="http://schemas.openxmlformats.org/officeDocument/2006/relationships/notesSlide" Target="../notesSlides/notesSlide13.xml"/><Relationship Id="rId1" Type="http://schemas.openxmlformats.org/officeDocument/2006/relationships/slideLayout" Target="../slideLayouts/slideLayout42.xml"/></Relationships>
</file>

<file path=ppt/slides/_rels/slide109.xml.rels><?xml version="1.0" encoding="UTF-8" standalone="yes"?>
<Relationships xmlns="http://schemas.openxmlformats.org/package/2006/relationships"><Relationship Id="rId2" Type="http://schemas.openxmlformats.org/officeDocument/2006/relationships/image" Target="../media/image323.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10.xml.rels><?xml version="1.0" encoding="UTF-8" standalone="yes"?>
<Relationships xmlns="http://schemas.openxmlformats.org/package/2006/relationships"><Relationship Id="rId8" Type="http://schemas.openxmlformats.org/officeDocument/2006/relationships/image" Target="../media/image329.tmp"/><Relationship Id="rId3" Type="http://schemas.openxmlformats.org/officeDocument/2006/relationships/image" Target="../media/image324.png"/><Relationship Id="rId7" Type="http://schemas.openxmlformats.org/officeDocument/2006/relationships/image" Target="../media/image328.tmp"/><Relationship Id="rId2" Type="http://schemas.openxmlformats.org/officeDocument/2006/relationships/notesSlide" Target="../notesSlides/notesSlide14.xml"/><Relationship Id="rId1" Type="http://schemas.openxmlformats.org/officeDocument/2006/relationships/slideLayout" Target="../slideLayouts/slideLayout9.xml"/><Relationship Id="rId6" Type="http://schemas.openxmlformats.org/officeDocument/2006/relationships/image" Target="../media/image327.tmp"/><Relationship Id="rId5" Type="http://schemas.openxmlformats.org/officeDocument/2006/relationships/image" Target="../media/image326.tmp"/><Relationship Id="rId4" Type="http://schemas.openxmlformats.org/officeDocument/2006/relationships/image" Target="../media/image325.tmp"/></Relationships>
</file>

<file path=ppt/slides/_rels/slide111.xml.rels><?xml version="1.0" encoding="UTF-8" standalone="yes"?>
<Relationships xmlns="http://schemas.openxmlformats.org/package/2006/relationships"><Relationship Id="rId3" Type="http://schemas.openxmlformats.org/officeDocument/2006/relationships/image" Target="../media/image324.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330.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18.xml"/><Relationship Id="rId5" Type="http://schemas.openxmlformats.org/officeDocument/2006/relationships/image" Target="../media/image26.jpeg"/><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29.jpeg"/><Relationship Id="rId4" Type="http://schemas.openxmlformats.org/officeDocument/2006/relationships/image" Target="../media/image28.jpe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0.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8" Type="http://schemas.openxmlformats.org/officeDocument/2006/relationships/image" Target="../media/image39.emf"/><Relationship Id="rId3" Type="http://schemas.openxmlformats.org/officeDocument/2006/relationships/image" Target="../media/image34.jpeg"/><Relationship Id="rId7" Type="http://schemas.openxmlformats.org/officeDocument/2006/relationships/image" Target="../media/image38.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image" Target="../media/image35.jpeg"/></Relationships>
</file>

<file path=ppt/slides/_rels/slide18.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emf"/><Relationship Id="rId7" Type="http://schemas.openxmlformats.org/officeDocument/2006/relationships/image" Target="../media/image44.jpeg"/><Relationship Id="rId12" Type="http://schemas.openxmlformats.org/officeDocument/2006/relationships/image" Target="../media/image4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43.jpeg"/><Relationship Id="rId11" Type="http://schemas.openxmlformats.org/officeDocument/2006/relationships/image" Target="../media/image48.jpeg"/><Relationship Id="rId5" Type="http://schemas.openxmlformats.org/officeDocument/2006/relationships/image" Target="../media/image42.pn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50.jpeg"/><Relationship Id="rId4" Type="http://schemas.openxmlformats.org/officeDocument/2006/relationships/image" Target="../media/image12.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2.sv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9.xml"/><Relationship Id="rId4" Type="http://schemas.openxmlformats.org/officeDocument/2006/relationships/image" Target="../media/image6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image" Target="../media/image63.png"/><Relationship Id="rId1" Type="http://schemas.openxmlformats.org/officeDocument/2006/relationships/slideLayout" Target="../slideLayouts/slideLayout9.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3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9.xml"/><Relationship Id="rId4" Type="http://schemas.openxmlformats.org/officeDocument/2006/relationships/image" Target="../media/image73.png"/></Relationships>
</file>

<file path=ppt/slides/_rels/slide33.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jpeg"/><Relationship Id="rId1" Type="http://schemas.openxmlformats.org/officeDocument/2006/relationships/slideLayout" Target="../slideLayouts/slideLayout9.xml"/><Relationship Id="rId4" Type="http://schemas.openxmlformats.org/officeDocument/2006/relationships/image" Target="../media/image76.png"/></Relationships>
</file>

<file path=ppt/slides/_rels/slide34.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image" Target="../media/image78.png"/><Relationship Id="rId7" Type="http://schemas.openxmlformats.org/officeDocument/2006/relationships/image" Target="../media/image82.png"/><Relationship Id="rId2" Type="http://schemas.openxmlformats.org/officeDocument/2006/relationships/image" Target="../media/image77.png"/><Relationship Id="rId1" Type="http://schemas.openxmlformats.org/officeDocument/2006/relationships/slideLayout" Target="../slideLayouts/slideLayout9.xml"/><Relationship Id="rId6" Type="http://schemas.openxmlformats.org/officeDocument/2006/relationships/image" Target="../media/image81.png"/><Relationship Id="rId5" Type="http://schemas.openxmlformats.org/officeDocument/2006/relationships/image" Target="../media/image80.png"/><Relationship Id="rId4" Type="http://schemas.openxmlformats.org/officeDocument/2006/relationships/image" Target="../media/image79.png"/><Relationship Id="rId9" Type="http://schemas.openxmlformats.org/officeDocument/2006/relationships/image" Target="../media/image84.png"/></Relationships>
</file>

<file path=ppt/slides/_rels/slide35.xml.rels><?xml version="1.0" encoding="UTF-8" standalone="yes"?>
<Relationships xmlns="http://schemas.openxmlformats.org/package/2006/relationships"><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image" Target="../media/image85.png"/><Relationship Id="rId1" Type="http://schemas.openxmlformats.org/officeDocument/2006/relationships/slideLayout" Target="../slideLayouts/slideLayout9.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3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slideLayout" Target="../slideLayouts/slideLayout9.xml"/><Relationship Id="rId6" Type="http://schemas.openxmlformats.org/officeDocument/2006/relationships/image" Target="../media/image62.png"/><Relationship Id="rId5" Type="http://schemas.openxmlformats.org/officeDocument/2006/relationships/image" Target="../media/image94.png"/><Relationship Id="rId4" Type="http://schemas.openxmlformats.org/officeDocument/2006/relationships/image" Target="../media/image93.png"/></Relationships>
</file>

<file path=ppt/slides/_rels/slide37.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5.png"/><Relationship Id="rId1" Type="http://schemas.openxmlformats.org/officeDocument/2006/relationships/slideLayout" Target="../slideLayouts/slideLayout9.xml"/><Relationship Id="rId6" Type="http://schemas.openxmlformats.org/officeDocument/2006/relationships/image" Target="../media/image62.png"/><Relationship Id="rId5" Type="http://schemas.openxmlformats.org/officeDocument/2006/relationships/image" Target="../media/image94.png"/><Relationship Id="rId4" Type="http://schemas.openxmlformats.org/officeDocument/2006/relationships/image" Target="../media/image93.png"/></Relationships>
</file>

<file path=ppt/slides/_rels/slide38.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9.xml"/><Relationship Id="rId6" Type="http://schemas.openxmlformats.org/officeDocument/2006/relationships/image" Target="../media/image62.png"/><Relationship Id="rId5" Type="http://schemas.openxmlformats.org/officeDocument/2006/relationships/image" Target="../media/image84.png"/><Relationship Id="rId4" Type="http://schemas.openxmlformats.org/officeDocument/2006/relationships/image" Target="../media/image98.png"/></Relationships>
</file>

<file path=ppt/slides/_rels/slide3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9.xml"/><Relationship Id="rId5" Type="http://schemas.openxmlformats.org/officeDocument/2006/relationships/image" Target="../media/image62.png"/><Relationship Id="rId4" Type="http://schemas.openxmlformats.org/officeDocument/2006/relationships/image" Target="../media/image8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png"/><Relationship Id="rId1" Type="http://schemas.openxmlformats.org/officeDocument/2006/relationships/slideLayout" Target="../slideLayouts/slideLayout9.xml"/><Relationship Id="rId5" Type="http://schemas.openxmlformats.org/officeDocument/2006/relationships/image" Target="../media/image62.png"/><Relationship Id="rId4" Type="http://schemas.openxmlformats.org/officeDocument/2006/relationships/image" Target="../media/image92.png"/></Relationships>
</file>

<file path=ppt/slides/_rels/slide41.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9.xml"/><Relationship Id="rId4" Type="http://schemas.openxmlformats.org/officeDocument/2006/relationships/image" Target="../media/image62.png"/></Relationships>
</file>

<file path=ppt/slides/_rels/slide42.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105.png"/><Relationship Id="rId1" Type="http://schemas.openxmlformats.org/officeDocument/2006/relationships/slideLayout" Target="../slideLayouts/slideLayout9.xml"/><Relationship Id="rId5" Type="http://schemas.openxmlformats.org/officeDocument/2006/relationships/image" Target="../media/image62.png"/><Relationship Id="rId4" Type="http://schemas.openxmlformats.org/officeDocument/2006/relationships/image" Target="../media/image84.png"/></Relationships>
</file>

<file path=ppt/slides/_rels/slide4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9.xml"/><Relationship Id="rId5" Type="http://schemas.openxmlformats.org/officeDocument/2006/relationships/image" Target="../media/image62.png"/><Relationship Id="rId4" Type="http://schemas.openxmlformats.org/officeDocument/2006/relationships/image" Target="../media/image108.png"/></Relationships>
</file>

<file path=ppt/slides/_rels/slide44.xml.rels><?xml version="1.0" encoding="UTF-8" standalone="yes"?>
<Relationships xmlns="http://schemas.openxmlformats.org/package/2006/relationships"><Relationship Id="rId3" Type="http://schemas.openxmlformats.org/officeDocument/2006/relationships/image" Target="../media/image110.png"/><Relationship Id="rId7" Type="http://schemas.openxmlformats.org/officeDocument/2006/relationships/image" Target="../media/image114.png"/><Relationship Id="rId2" Type="http://schemas.openxmlformats.org/officeDocument/2006/relationships/image" Target="../media/image109.png"/><Relationship Id="rId1" Type="http://schemas.openxmlformats.org/officeDocument/2006/relationships/slideLayout" Target="../slideLayouts/slideLayout9.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111.png"/></Relationships>
</file>

<file path=ppt/slides/_rels/slide4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9.xml"/><Relationship Id="rId4" Type="http://schemas.openxmlformats.org/officeDocument/2006/relationships/image" Target="../media/image117.png"/></Relationships>
</file>

<file path=ppt/slides/_rels/slide46.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8.png"/><Relationship Id="rId1" Type="http://schemas.openxmlformats.org/officeDocument/2006/relationships/slideLayout" Target="../slideLayouts/slideLayout9.xml"/><Relationship Id="rId4" Type="http://schemas.openxmlformats.org/officeDocument/2006/relationships/image" Target="../media/image117.png"/></Relationships>
</file>

<file path=ppt/slides/_rels/slide47.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9.png"/><Relationship Id="rId1" Type="http://schemas.openxmlformats.org/officeDocument/2006/relationships/slideLayout" Target="../slideLayouts/slideLayout9.xml"/><Relationship Id="rId4" Type="http://schemas.openxmlformats.org/officeDocument/2006/relationships/image" Target="../media/image117.png"/></Relationships>
</file>

<file path=ppt/slides/_rels/slide48.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9.xml"/><Relationship Id="rId4" Type="http://schemas.openxmlformats.org/officeDocument/2006/relationships/image" Target="../media/image122.png"/></Relationships>
</file>

<file path=ppt/slides/_rels/slide49.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124.png"/><Relationship Id="rId7" Type="http://schemas.openxmlformats.org/officeDocument/2006/relationships/image" Target="../media/image128.png"/><Relationship Id="rId2" Type="http://schemas.openxmlformats.org/officeDocument/2006/relationships/image" Target="../media/image123.png"/><Relationship Id="rId1" Type="http://schemas.openxmlformats.org/officeDocument/2006/relationships/slideLayout" Target="../slideLayouts/slideLayout9.xml"/><Relationship Id="rId6" Type="http://schemas.openxmlformats.org/officeDocument/2006/relationships/image" Target="../media/image127.png"/><Relationship Id="rId5" Type="http://schemas.openxmlformats.org/officeDocument/2006/relationships/image" Target="../media/image126.png"/><Relationship Id="rId4" Type="http://schemas.openxmlformats.org/officeDocument/2006/relationships/image" Target="../media/image1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8" Type="http://schemas.openxmlformats.org/officeDocument/2006/relationships/image" Target="../media/image128.png"/><Relationship Id="rId3" Type="http://schemas.openxmlformats.org/officeDocument/2006/relationships/image" Target="../media/image130.png"/><Relationship Id="rId7" Type="http://schemas.openxmlformats.org/officeDocument/2006/relationships/image" Target="../media/image127.png"/><Relationship Id="rId2" Type="http://schemas.openxmlformats.org/officeDocument/2006/relationships/image" Target="../media/image129.png"/><Relationship Id="rId1" Type="http://schemas.openxmlformats.org/officeDocument/2006/relationships/slideLayout" Target="../slideLayouts/slideLayout9.xml"/><Relationship Id="rId6" Type="http://schemas.openxmlformats.org/officeDocument/2006/relationships/image" Target="../media/image124.png"/><Relationship Id="rId5" Type="http://schemas.openxmlformats.org/officeDocument/2006/relationships/image" Target="../media/image62.png"/><Relationship Id="rId4" Type="http://schemas.openxmlformats.org/officeDocument/2006/relationships/image" Target="../media/image131.png"/></Relationships>
</file>

<file path=ppt/slides/_rels/slide51.xml.rels><?xml version="1.0" encoding="UTF-8" standalone="yes"?>
<Relationships xmlns="http://schemas.openxmlformats.org/package/2006/relationships"><Relationship Id="rId8" Type="http://schemas.openxmlformats.org/officeDocument/2006/relationships/image" Target="../media/image128.png"/><Relationship Id="rId3" Type="http://schemas.openxmlformats.org/officeDocument/2006/relationships/image" Target="../media/image133.png"/><Relationship Id="rId7" Type="http://schemas.openxmlformats.org/officeDocument/2006/relationships/image" Target="../media/image127.png"/><Relationship Id="rId2" Type="http://schemas.openxmlformats.org/officeDocument/2006/relationships/image" Target="../media/image132.png"/><Relationship Id="rId1" Type="http://schemas.openxmlformats.org/officeDocument/2006/relationships/slideLayout" Target="../slideLayouts/slideLayout9.xml"/><Relationship Id="rId6" Type="http://schemas.openxmlformats.org/officeDocument/2006/relationships/image" Target="../media/image131.png"/><Relationship Id="rId5" Type="http://schemas.openxmlformats.org/officeDocument/2006/relationships/image" Target="../media/image130.png"/><Relationship Id="rId4" Type="http://schemas.openxmlformats.org/officeDocument/2006/relationships/image" Target="../media/image62.png"/></Relationships>
</file>

<file path=ppt/slides/_rels/slide52.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135.png"/><Relationship Id="rId7" Type="http://schemas.openxmlformats.org/officeDocument/2006/relationships/image" Target="../media/image84.png"/><Relationship Id="rId2" Type="http://schemas.openxmlformats.org/officeDocument/2006/relationships/image" Target="../media/image134.png"/><Relationship Id="rId1" Type="http://schemas.openxmlformats.org/officeDocument/2006/relationships/slideLayout" Target="../slideLayouts/slideLayout9.xml"/><Relationship Id="rId6" Type="http://schemas.openxmlformats.org/officeDocument/2006/relationships/image" Target="../media/image138.png"/><Relationship Id="rId5" Type="http://schemas.openxmlformats.org/officeDocument/2006/relationships/image" Target="../media/image137.png"/><Relationship Id="rId4" Type="http://schemas.openxmlformats.org/officeDocument/2006/relationships/image" Target="../media/image136.png"/></Relationships>
</file>

<file path=ppt/slides/_rels/slide53.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39.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4.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0.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5.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1.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6.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2.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7.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3.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8.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4.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59.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5.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6.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61.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7.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62.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84.png"/><Relationship Id="rId7" Type="http://schemas.openxmlformats.org/officeDocument/2006/relationships/image" Target="../media/image135.png"/><Relationship Id="rId2" Type="http://schemas.openxmlformats.org/officeDocument/2006/relationships/image" Target="../media/image148.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2.png"/></Relationships>
</file>

<file path=ppt/slides/_rels/slide63.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150.png"/><Relationship Id="rId7" Type="http://schemas.openxmlformats.org/officeDocument/2006/relationships/image" Target="../media/image135.png"/><Relationship Id="rId2" Type="http://schemas.openxmlformats.org/officeDocument/2006/relationships/image" Target="../media/image149.png"/><Relationship Id="rId1" Type="http://schemas.openxmlformats.org/officeDocument/2006/relationships/slideLayout" Target="../slideLayouts/slideLayout9.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84.png"/></Relationships>
</file>

<file path=ppt/slides/_rels/slide64.xml.rels><?xml version="1.0" encoding="UTF-8" standalone="yes"?>
<Relationships xmlns="http://schemas.openxmlformats.org/package/2006/relationships"><Relationship Id="rId3" Type="http://schemas.openxmlformats.org/officeDocument/2006/relationships/image" Target="../media/image152.png"/><Relationship Id="rId2" Type="http://schemas.openxmlformats.org/officeDocument/2006/relationships/image" Target="../media/image151.png"/><Relationship Id="rId1" Type="http://schemas.openxmlformats.org/officeDocument/2006/relationships/slideLayout" Target="../slideLayouts/slideLayout9.xml"/><Relationship Id="rId6" Type="http://schemas.openxmlformats.org/officeDocument/2006/relationships/image" Target="../media/image155.png"/><Relationship Id="rId5" Type="http://schemas.openxmlformats.org/officeDocument/2006/relationships/image" Target="../media/image154.png"/><Relationship Id="rId4" Type="http://schemas.openxmlformats.org/officeDocument/2006/relationships/image" Target="../media/image153.png"/></Relationships>
</file>

<file path=ppt/slides/_rels/slide65.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slideLayout" Target="../slideLayouts/slideLayout9.xml"/><Relationship Id="rId6" Type="http://schemas.openxmlformats.org/officeDocument/2006/relationships/image" Target="../media/image154.png"/><Relationship Id="rId5" Type="http://schemas.openxmlformats.org/officeDocument/2006/relationships/image" Target="../media/image153.png"/><Relationship Id="rId4" Type="http://schemas.openxmlformats.org/officeDocument/2006/relationships/image" Target="../media/image152.png"/></Relationships>
</file>

<file path=ppt/slides/_rels/slide66.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image" Target="../media/image158.png"/><Relationship Id="rId1" Type="http://schemas.openxmlformats.org/officeDocument/2006/relationships/slideLayout" Target="../slideLayouts/slideLayout9.xml"/><Relationship Id="rId5" Type="http://schemas.openxmlformats.org/officeDocument/2006/relationships/image" Target="../media/image161.png"/><Relationship Id="rId4" Type="http://schemas.openxmlformats.org/officeDocument/2006/relationships/image" Target="../media/image160.png"/></Relationships>
</file>

<file path=ppt/slides/_rels/slide67.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image" Target="../media/image162.png"/><Relationship Id="rId1" Type="http://schemas.openxmlformats.org/officeDocument/2006/relationships/slideLayout" Target="../slideLayouts/slideLayout9.xml"/><Relationship Id="rId5" Type="http://schemas.openxmlformats.org/officeDocument/2006/relationships/image" Target="../media/image161.png"/><Relationship Id="rId4" Type="http://schemas.openxmlformats.org/officeDocument/2006/relationships/image" Target="../media/image160.png"/></Relationships>
</file>

<file path=ppt/slides/_rels/slide68.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image" Target="../media/image164.png"/><Relationship Id="rId1" Type="http://schemas.openxmlformats.org/officeDocument/2006/relationships/slideLayout" Target="../slideLayouts/slideLayout9.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66.png"/></Relationships>
</file>

<file path=ppt/slides/_rels/slide69.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7.png"/><Relationship Id="rId1" Type="http://schemas.openxmlformats.org/officeDocument/2006/relationships/slideLayout" Target="../slideLayouts/slideLayout9.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6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9.png"/><Relationship Id="rId1" Type="http://schemas.openxmlformats.org/officeDocument/2006/relationships/slideLayout" Target="../slideLayouts/slideLayout9.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65.png"/></Relationships>
</file>

<file path=ppt/slides/_rels/slide71.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image" Target="../media/image170.png"/><Relationship Id="rId1" Type="http://schemas.openxmlformats.org/officeDocument/2006/relationships/slideLayout" Target="../slideLayouts/slideLayout9.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65.png"/></Relationships>
</file>

<file path=ppt/slides/_rels/slide72.xml.rels><?xml version="1.0" encoding="UTF-8" standalone="yes"?>
<Relationships xmlns="http://schemas.openxmlformats.org/package/2006/relationships"><Relationship Id="rId3" Type="http://schemas.openxmlformats.org/officeDocument/2006/relationships/image" Target="../media/image173.png"/><Relationship Id="rId2" Type="http://schemas.openxmlformats.org/officeDocument/2006/relationships/image" Target="../media/image172.png"/><Relationship Id="rId1" Type="http://schemas.openxmlformats.org/officeDocument/2006/relationships/slideLayout" Target="../slideLayouts/slideLayout9.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65.png"/></Relationships>
</file>

<file path=ppt/slides/_rels/slide73.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image" Target="../media/image174.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176.png"/></Relationships>
</file>

<file path=ppt/slides/_rels/slide74.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image" Target="../media/image177.png"/><Relationship Id="rId1" Type="http://schemas.openxmlformats.org/officeDocument/2006/relationships/slideLayout" Target="../slideLayouts/slideLayout9.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179.png"/></Relationships>
</file>

<file path=ppt/slides/_rels/slide75.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slideLayout" Target="../slideLayouts/slideLayout9.xml"/><Relationship Id="rId6" Type="http://schemas.openxmlformats.org/officeDocument/2006/relationships/image" Target="../media/image186.png"/><Relationship Id="rId5" Type="http://schemas.openxmlformats.org/officeDocument/2006/relationships/image" Target="../media/image185.png"/><Relationship Id="rId4" Type="http://schemas.openxmlformats.org/officeDocument/2006/relationships/image" Target="../media/image184.png"/></Relationships>
</file>

<file path=ppt/slides/_rels/slide76.xml.rels><?xml version="1.0" encoding="UTF-8" standalone="yes"?>
<Relationships xmlns="http://schemas.openxmlformats.org/package/2006/relationships"><Relationship Id="rId3" Type="http://schemas.openxmlformats.org/officeDocument/2006/relationships/image" Target="../media/image188.png"/><Relationship Id="rId2" Type="http://schemas.openxmlformats.org/officeDocument/2006/relationships/image" Target="../media/image187.png"/><Relationship Id="rId1" Type="http://schemas.openxmlformats.org/officeDocument/2006/relationships/slideLayout" Target="../slideLayouts/slideLayout9.xml"/><Relationship Id="rId6" Type="http://schemas.openxmlformats.org/officeDocument/2006/relationships/image" Target="../media/image185.png"/><Relationship Id="rId5" Type="http://schemas.openxmlformats.org/officeDocument/2006/relationships/image" Target="../media/image184.png"/><Relationship Id="rId4" Type="http://schemas.openxmlformats.org/officeDocument/2006/relationships/image" Target="../media/image189.png"/></Relationships>
</file>

<file path=ppt/slides/_rels/slide77.xml.rels><?xml version="1.0" encoding="UTF-8" standalone="yes"?>
<Relationships xmlns="http://schemas.openxmlformats.org/package/2006/relationships"><Relationship Id="rId3" Type="http://schemas.openxmlformats.org/officeDocument/2006/relationships/image" Target="../media/image191.png"/><Relationship Id="rId2" Type="http://schemas.openxmlformats.org/officeDocument/2006/relationships/image" Target="../media/image190.png"/><Relationship Id="rId1" Type="http://schemas.openxmlformats.org/officeDocument/2006/relationships/slideLayout" Target="../slideLayouts/slideLayout9.xml"/><Relationship Id="rId6" Type="http://schemas.openxmlformats.org/officeDocument/2006/relationships/image" Target="../media/image185.png"/><Relationship Id="rId5" Type="http://schemas.openxmlformats.org/officeDocument/2006/relationships/image" Target="../media/image184.png"/><Relationship Id="rId4" Type="http://schemas.openxmlformats.org/officeDocument/2006/relationships/image" Target="../media/image192.png"/></Relationships>
</file>

<file path=ppt/slides/_rels/slide78.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9.xml"/><Relationship Id="rId4" Type="http://schemas.openxmlformats.org/officeDocument/2006/relationships/image" Target="../media/image195.png"/></Relationships>
</file>

<file path=ppt/slides/_rels/slide79.xml.rels><?xml version="1.0" encoding="UTF-8" standalone="yes"?>
<Relationships xmlns="http://schemas.openxmlformats.org/package/2006/relationships"><Relationship Id="rId3" Type="http://schemas.openxmlformats.org/officeDocument/2006/relationships/image" Target="../media/image197.png"/><Relationship Id="rId7" Type="http://schemas.openxmlformats.org/officeDocument/2006/relationships/image" Target="../media/image201.png"/><Relationship Id="rId2" Type="http://schemas.openxmlformats.org/officeDocument/2006/relationships/image" Target="../media/image196.png"/><Relationship Id="rId1" Type="http://schemas.openxmlformats.org/officeDocument/2006/relationships/slideLayout" Target="../slideLayouts/slideLayout9.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19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image" Target="../media/image203.png"/><Relationship Id="rId7" Type="http://schemas.openxmlformats.org/officeDocument/2006/relationships/image" Target="../media/image207.png"/><Relationship Id="rId2" Type="http://schemas.openxmlformats.org/officeDocument/2006/relationships/image" Target="../media/image202.png"/><Relationship Id="rId1" Type="http://schemas.openxmlformats.org/officeDocument/2006/relationships/slideLayout" Target="../slideLayouts/slideLayout9.xml"/><Relationship Id="rId6" Type="http://schemas.openxmlformats.org/officeDocument/2006/relationships/image" Target="../media/image206.png"/><Relationship Id="rId5" Type="http://schemas.openxmlformats.org/officeDocument/2006/relationships/image" Target="../media/image205.png"/><Relationship Id="rId4" Type="http://schemas.openxmlformats.org/officeDocument/2006/relationships/image" Target="../media/image204.png"/></Relationships>
</file>

<file path=ppt/slides/_rels/slide81.xml.rels><?xml version="1.0" encoding="UTF-8" standalone="yes"?>
<Relationships xmlns="http://schemas.openxmlformats.org/package/2006/relationships"><Relationship Id="rId3" Type="http://schemas.openxmlformats.org/officeDocument/2006/relationships/image" Target="../media/image209.jpeg"/><Relationship Id="rId2" Type="http://schemas.openxmlformats.org/officeDocument/2006/relationships/image" Target="../media/image208.png"/><Relationship Id="rId1" Type="http://schemas.openxmlformats.org/officeDocument/2006/relationships/slideLayout" Target="../slideLayouts/slideLayout9.xml"/><Relationship Id="rId6" Type="http://schemas.openxmlformats.org/officeDocument/2006/relationships/image" Target="../media/image84.png"/><Relationship Id="rId5" Type="http://schemas.openxmlformats.org/officeDocument/2006/relationships/image" Target="../media/image211.png"/><Relationship Id="rId4" Type="http://schemas.openxmlformats.org/officeDocument/2006/relationships/image" Target="../media/image210.png"/></Relationships>
</file>

<file path=ppt/slides/_rels/slide82.xml.rels><?xml version="1.0" encoding="UTF-8" standalone="yes"?>
<Relationships xmlns="http://schemas.openxmlformats.org/package/2006/relationships"><Relationship Id="rId3" Type="http://schemas.openxmlformats.org/officeDocument/2006/relationships/image" Target="../media/image213.jpeg"/><Relationship Id="rId2" Type="http://schemas.openxmlformats.org/officeDocument/2006/relationships/image" Target="../media/image212.png"/><Relationship Id="rId1" Type="http://schemas.openxmlformats.org/officeDocument/2006/relationships/slideLayout" Target="../slideLayouts/slideLayout9.xml"/><Relationship Id="rId6" Type="http://schemas.openxmlformats.org/officeDocument/2006/relationships/image" Target="../media/image84.png"/><Relationship Id="rId5" Type="http://schemas.openxmlformats.org/officeDocument/2006/relationships/image" Target="../media/image214.jpeg"/><Relationship Id="rId4" Type="http://schemas.openxmlformats.org/officeDocument/2006/relationships/image" Target="../media/image211.png"/></Relationships>
</file>

<file path=ppt/slides/_rels/slide83.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216.png"/><Relationship Id="rId7" Type="http://schemas.openxmlformats.org/officeDocument/2006/relationships/image" Target="../media/image220.png"/><Relationship Id="rId2" Type="http://schemas.openxmlformats.org/officeDocument/2006/relationships/image" Target="../media/image215.png"/><Relationship Id="rId1" Type="http://schemas.openxmlformats.org/officeDocument/2006/relationships/slideLayout" Target="../slideLayouts/slideLayout9.xml"/><Relationship Id="rId6" Type="http://schemas.openxmlformats.org/officeDocument/2006/relationships/image" Target="../media/image219.png"/><Relationship Id="rId5" Type="http://schemas.openxmlformats.org/officeDocument/2006/relationships/image" Target="../media/image218.png"/><Relationship Id="rId4" Type="http://schemas.openxmlformats.org/officeDocument/2006/relationships/image" Target="../media/image217.png"/></Relationships>
</file>

<file path=ppt/slides/_rels/slide84.xml.rels><?xml version="1.0" encoding="UTF-8" standalone="yes"?>
<Relationships xmlns="http://schemas.openxmlformats.org/package/2006/relationships"><Relationship Id="rId3" Type="http://schemas.openxmlformats.org/officeDocument/2006/relationships/image" Target="../media/image222.png"/><Relationship Id="rId7" Type="http://schemas.openxmlformats.org/officeDocument/2006/relationships/image" Target="../media/image224.png"/><Relationship Id="rId2" Type="http://schemas.openxmlformats.org/officeDocument/2006/relationships/image" Target="../media/image221.png"/><Relationship Id="rId1" Type="http://schemas.openxmlformats.org/officeDocument/2006/relationships/slideLayout" Target="../slideLayouts/slideLayout9.xml"/><Relationship Id="rId6" Type="http://schemas.openxmlformats.org/officeDocument/2006/relationships/image" Target="../media/image218.png"/><Relationship Id="rId5" Type="http://schemas.openxmlformats.org/officeDocument/2006/relationships/image" Target="../media/image223.png"/><Relationship Id="rId4" Type="http://schemas.openxmlformats.org/officeDocument/2006/relationships/image" Target="../media/image216.png"/></Relationships>
</file>

<file path=ppt/slides/_rels/slide85.xml.rels><?xml version="1.0" encoding="UTF-8" standalone="yes"?>
<Relationships xmlns="http://schemas.openxmlformats.org/package/2006/relationships"><Relationship Id="rId3" Type="http://schemas.openxmlformats.org/officeDocument/2006/relationships/image" Target="../media/image226.png"/><Relationship Id="rId2" Type="http://schemas.openxmlformats.org/officeDocument/2006/relationships/image" Target="../media/image225.png"/><Relationship Id="rId1" Type="http://schemas.openxmlformats.org/officeDocument/2006/relationships/slideLayout" Target="../slideLayouts/slideLayout9.xml"/><Relationship Id="rId5" Type="http://schemas.openxmlformats.org/officeDocument/2006/relationships/image" Target="../media/image228.png"/><Relationship Id="rId4" Type="http://schemas.openxmlformats.org/officeDocument/2006/relationships/image" Target="../media/image227.jpeg"/></Relationships>
</file>

<file path=ppt/slides/_rels/slide86.xml.rels><?xml version="1.0" encoding="UTF-8" standalone="yes"?>
<Relationships xmlns="http://schemas.openxmlformats.org/package/2006/relationships"><Relationship Id="rId8" Type="http://schemas.openxmlformats.org/officeDocument/2006/relationships/image" Target="../media/image235.png"/><Relationship Id="rId3" Type="http://schemas.openxmlformats.org/officeDocument/2006/relationships/image" Target="../media/image230.png"/><Relationship Id="rId7" Type="http://schemas.openxmlformats.org/officeDocument/2006/relationships/image" Target="../media/image234.png"/><Relationship Id="rId2" Type="http://schemas.openxmlformats.org/officeDocument/2006/relationships/image" Target="../media/image229.png"/><Relationship Id="rId1" Type="http://schemas.openxmlformats.org/officeDocument/2006/relationships/slideLayout" Target="../slideLayouts/slideLayout9.xml"/><Relationship Id="rId6" Type="http://schemas.openxmlformats.org/officeDocument/2006/relationships/image" Target="../media/image233.png"/><Relationship Id="rId5" Type="http://schemas.openxmlformats.org/officeDocument/2006/relationships/image" Target="../media/image232.png"/><Relationship Id="rId4" Type="http://schemas.openxmlformats.org/officeDocument/2006/relationships/image" Target="../media/image231.png"/></Relationships>
</file>

<file path=ppt/slides/_rels/slide87.xml.rels><?xml version="1.0" encoding="UTF-8" standalone="yes"?>
<Relationships xmlns="http://schemas.openxmlformats.org/package/2006/relationships"><Relationship Id="rId3" Type="http://schemas.openxmlformats.org/officeDocument/2006/relationships/image" Target="../media/image237.png"/><Relationship Id="rId2" Type="http://schemas.openxmlformats.org/officeDocument/2006/relationships/image" Target="../media/image236.png"/><Relationship Id="rId1" Type="http://schemas.openxmlformats.org/officeDocument/2006/relationships/slideLayout" Target="../slideLayouts/slideLayout9.xml"/><Relationship Id="rId5" Type="http://schemas.openxmlformats.org/officeDocument/2006/relationships/image" Target="../media/image239.png"/><Relationship Id="rId4" Type="http://schemas.openxmlformats.org/officeDocument/2006/relationships/image" Target="../media/image238.png"/></Relationships>
</file>

<file path=ppt/slides/_rels/slide88.xml.rels><?xml version="1.0" encoding="UTF-8" standalone="yes"?>
<Relationships xmlns="http://schemas.openxmlformats.org/package/2006/relationships"><Relationship Id="rId3" Type="http://schemas.openxmlformats.org/officeDocument/2006/relationships/image" Target="../media/image241.png"/><Relationship Id="rId2" Type="http://schemas.openxmlformats.org/officeDocument/2006/relationships/image" Target="../media/image240.png"/><Relationship Id="rId1" Type="http://schemas.openxmlformats.org/officeDocument/2006/relationships/slideLayout" Target="../slideLayouts/slideLayout9.xml"/><Relationship Id="rId6" Type="http://schemas.openxmlformats.org/officeDocument/2006/relationships/image" Target="../media/image84.png"/><Relationship Id="rId5" Type="http://schemas.openxmlformats.org/officeDocument/2006/relationships/image" Target="../media/image243.png"/><Relationship Id="rId4" Type="http://schemas.openxmlformats.org/officeDocument/2006/relationships/image" Target="../media/image242.png"/></Relationships>
</file>

<file path=ppt/slides/_rels/slide89.xml.rels><?xml version="1.0" encoding="UTF-8" standalone="yes"?>
<Relationships xmlns="http://schemas.openxmlformats.org/package/2006/relationships"><Relationship Id="rId3" Type="http://schemas.openxmlformats.org/officeDocument/2006/relationships/image" Target="../media/image245.png"/><Relationship Id="rId2" Type="http://schemas.openxmlformats.org/officeDocument/2006/relationships/image" Target="../media/image244.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24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3" Type="http://schemas.openxmlformats.org/officeDocument/2006/relationships/image" Target="../media/image248.png"/><Relationship Id="rId7" Type="http://schemas.openxmlformats.org/officeDocument/2006/relationships/image" Target="../media/image252.png"/><Relationship Id="rId2" Type="http://schemas.openxmlformats.org/officeDocument/2006/relationships/image" Target="../media/image247.png"/><Relationship Id="rId1" Type="http://schemas.openxmlformats.org/officeDocument/2006/relationships/slideLayout" Target="../slideLayouts/slideLayout9.xml"/><Relationship Id="rId6" Type="http://schemas.openxmlformats.org/officeDocument/2006/relationships/image" Target="../media/image251.png"/><Relationship Id="rId5" Type="http://schemas.openxmlformats.org/officeDocument/2006/relationships/image" Target="../media/image250.png"/><Relationship Id="rId4" Type="http://schemas.openxmlformats.org/officeDocument/2006/relationships/image" Target="../media/image249.png"/></Relationships>
</file>

<file path=ppt/slides/_rels/slide91.xml.rels><?xml version="1.0" encoding="UTF-8" standalone="yes"?>
<Relationships xmlns="http://schemas.openxmlformats.org/package/2006/relationships"><Relationship Id="rId3" Type="http://schemas.openxmlformats.org/officeDocument/2006/relationships/image" Target="../media/image248.png"/><Relationship Id="rId7" Type="http://schemas.openxmlformats.org/officeDocument/2006/relationships/image" Target="../media/image247.png"/><Relationship Id="rId2" Type="http://schemas.openxmlformats.org/officeDocument/2006/relationships/image" Target="../media/image253.png"/><Relationship Id="rId1" Type="http://schemas.openxmlformats.org/officeDocument/2006/relationships/slideLayout" Target="../slideLayouts/slideLayout9.xml"/><Relationship Id="rId6" Type="http://schemas.openxmlformats.org/officeDocument/2006/relationships/image" Target="../media/image251.png"/><Relationship Id="rId5" Type="http://schemas.openxmlformats.org/officeDocument/2006/relationships/image" Target="../media/image250.png"/><Relationship Id="rId4" Type="http://schemas.openxmlformats.org/officeDocument/2006/relationships/image" Target="../media/image249.png"/></Relationships>
</file>

<file path=ppt/slides/_rels/slide92.xml.rels><?xml version="1.0" encoding="UTF-8" standalone="yes"?>
<Relationships xmlns="http://schemas.openxmlformats.org/package/2006/relationships"><Relationship Id="rId3" Type="http://schemas.openxmlformats.org/officeDocument/2006/relationships/image" Target="../media/image255.png"/><Relationship Id="rId7" Type="http://schemas.openxmlformats.org/officeDocument/2006/relationships/image" Target="../media/image84.png"/><Relationship Id="rId2" Type="http://schemas.openxmlformats.org/officeDocument/2006/relationships/image" Target="../media/image254.png"/><Relationship Id="rId1" Type="http://schemas.openxmlformats.org/officeDocument/2006/relationships/slideLayout" Target="../slideLayouts/slideLayout9.xml"/><Relationship Id="rId6" Type="http://schemas.openxmlformats.org/officeDocument/2006/relationships/image" Target="../media/image258.png"/><Relationship Id="rId5" Type="http://schemas.openxmlformats.org/officeDocument/2006/relationships/image" Target="../media/image257.png"/><Relationship Id="rId4" Type="http://schemas.openxmlformats.org/officeDocument/2006/relationships/image" Target="../media/image256.png"/></Relationships>
</file>

<file path=ppt/slides/_rels/slide93.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image" Target="../media/image259.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261.png"/></Relationships>
</file>

<file path=ppt/slides/_rels/slide94.xml.rels><?xml version="1.0" encoding="UTF-8" standalone="yes"?>
<Relationships xmlns="http://schemas.openxmlformats.org/package/2006/relationships"><Relationship Id="rId3" Type="http://schemas.openxmlformats.org/officeDocument/2006/relationships/image" Target="../media/image263.png"/><Relationship Id="rId2" Type="http://schemas.openxmlformats.org/officeDocument/2006/relationships/image" Target="../media/image262.png"/><Relationship Id="rId1" Type="http://schemas.openxmlformats.org/officeDocument/2006/relationships/slideLayout" Target="../slideLayouts/slideLayout9.xml"/><Relationship Id="rId6" Type="http://schemas.openxmlformats.org/officeDocument/2006/relationships/image" Target="../media/image266.png"/><Relationship Id="rId5" Type="http://schemas.openxmlformats.org/officeDocument/2006/relationships/image" Target="../media/image265.png"/><Relationship Id="rId4" Type="http://schemas.openxmlformats.org/officeDocument/2006/relationships/image" Target="../media/image264.png"/></Relationships>
</file>

<file path=ppt/slides/_rels/slide95.xml.rels><?xml version="1.0" encoding="UTF-8" standalone="yes"?>
<Relationships xmlns="http://schemas.openxmlformats.org/package/2006/relationships"><Relationship Id="rId3" Type="http://schemas.openxmlformats.org/officeDocument/2006/relationships/image" Target="../media/image268.png"/><Relationship Id="rId2" Type="http://schemas.openxmlformats.org/officeDocument/2006/relationships/image" Target="../media/image267.png"/><Relationship Id="rId1" Type="http://schemas.openxmlformats.org/officeDocument/2006/relationships/slideLayout" Target="../slideLayouts/slideLayout9.xml"/><Relationship Id="rId6" Type="http://schemas.openxmlformats.org/officeDocument/2006/relationships/image" Target="../media/image271.png"/><Relationship Id="rId5" Type="http://schemas.openxmlformats.org/officeDocument/2006/relationships/image" Target="../media/image270.png"/><Relationship Id="rId4" Type="http://schemas.openxmlformats.org/officeDocument/2006/relationships/image" Target="../media/image269.png"/></Relationships>
</file>

<file path=ppt/slides/_rels/slide96.xml.rels><?xml version="1.0" encoding="UTF-8" standalone="yes"?>
<Relationships xmlns="http://schemas.openxmlformats.org/package/2006/relationships"><Relationship Id="rId3" Type="http://schemas.openxmlformats.org/officeDocument/2006/relationships/image" Target="../media/image273.png"/><Relationship Id="rId7" Type="http://schemas.openxmlformats.org/officeDocument/2006/relationships/image" Target="../media/image84.png"/><Relationship Id="rId2" Type="http://schemas.openxmlformats.org/officeDocument/2006/relationships/image" Target="../media/image272.png"/><Relationship Id="rId1" Type="http://schemas.openxmlformats.org/officeDocument/2006/relationships/slideLayout" Target="../slideLayouts/slideLayout9.xml"/><Relationship Id="rId6" Type="http://schemas.openxmlformats.org/officeDocument/2006/relationships/image" Target="../media/image276.png"/><Relationship Id="rId5" Type="http://schemas.openxmlformats.org/officeDocument/2006/relationships/image" Target="../media/image275.png"/><Relationship Id="rId4" Type="http://schemas.openxmlformats.org/officeDocument/2006/relationships/image" Target="../media/image274.png"/></Relationships>
</file>

<file path=ppt/slides/_rels/slide97.xml.rels><?xml version="1.0" encoding="UTF-8" standalone="yes"?>
<Relationships xmlns="http://schemas.openxmlformats.org/package/2006/relationships"><Relationship Id="rId3" Type="http://schemas.openxmlformats.org/officeDocument/2006/relationships/image" Target="../media/image278.png"/><Relationship Id="rId7" Type="http://schemas.openxmlformats.org/officeDocument/2006/relationships/image" Target="../media/image84.png"/><Relationship Id="rId2" Type="http://schemas.openxmlformats.org/officeDocument/2006/relationships/image" Target="../media/image277.png"/><Relationship Id="rId1" Type="http://schemas.openxmlformats.org/officeDocument/2006/relationships/slideLayout" Target="../slideLayouts/slideLayout9.xml"/><Relationship Id="rId6" Type="http://schemas.openxmlformats.org/officeDocument/2006/relationships/image" Target="../media/image281.png"/><Relationship Id="rId5" Type="http://schemas.openxmlformats.org/officeDocument/2006/relationships/image" Target="../media/image280.png"/><Relationship Id="rId4" Type="http://schemas.openxmlformats.org/officeDocument/2006/relationships/image" Target="../media/image279.png"/></Relationships>
</file>

<file path=ppt/slides/_rels/slide98.xml.rels><?xml version="1.0" encoding="UTF-8" standalone="yes"?>
<Relationships xmlns="http://schemas.openxmlformats.org/package/2006/relationships"><Relationship Id="rId3" Type="http://schemas.openxmlformats.org/officeDocument/2006/relationships/image" Target="../media/image283.png"/><Relationship Id="rId2" Type="http://schemas.openxmlformats.org/officeDocument/2006/relationships/image" Target="../media/image282.png"/><Relationship Id="rId1" Type="http://schemas.openxmlformats.org/officeDocument/2006/relationships/slideLayout" Target="../slideLayouts/slideLayout9.xml"/><Relationship Id="rId6" Type="http://schemas.openxmlformats.org/officeDocument/2006/relationships/image" Target="../media/image84.png"/><Relationship Id="rId5" Type="http://schemas.openxmlformats.org/officeDocument/2006/relationships/image" Target="../media/image285.png"/><Relationship Id="rId4" Type="http://schemas.openxmlformats.org/officeDocument/2006/relationships/image" Target="../media/image284.png"/></Relationships>
</file>

<file path=ppt/slides/_rels/slide99.xml.rels><?xml version="1.0" encoding="UTF-8" standalone="yes"?>
<Relationships xmlns="http://schemas.openxmlformats.org/package/2006/relationships"><Relationship Id="rId3" Type="http://schemas.openxmlformats.org/officeDocument/2006/relationships/image" Target="../media/image287.png"/><Relationship Id="rId2" Type="http://schemas.openxmlformats.org/officeDocument/2006/relationships/image" Target="../media/image286.png"/><Relationship Id="rId1" Type="http://schemas.openxmlformats.org/officeDocument/2006/relationships/slideLayout" Target="../slideLayouts/slideLayout9.xml"/><Relationship Id="rId5" Type="http://schemas.openxmlformats.org/officeDocument/2006/relationships/image" Target="../media/image289.png"/><Relationship Id="rId4" Type="http://schemas.openxmlformats.org/officeDocument/2006/relationships/image" Target="../media/image28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window, indoor, floor, room&#10;&#10;Description automatically generated">
            <a:extLst>
              <a:ext uri="{FF2B5EF4-FFF2-40B4-BE49-F238E27FC236}">
                <a16:creationId xmlns:a16="http://schemas.microsoft.com/office/drawing/2014/main" id="{27CACA8A-D0CA-283F-0C48-9F6B74B3A3C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22"/>
          <a:stretch/>
        </p:blipFill>
        <p:spPr>
          <a:xfrm>
            <a:off x="5173060" y="1386873"/>
            <a:ext cx="7018940" cy="4572938"/>
          </a:xfrm>
          <a:prstGeom prst="rect">
            <a:avLst/>
          </a:prstGeom>
        </p:spPr>
      </p:pic>
      <p:sp>
        <p:nvSpPr>
          <p:cNvPr id="11" name="Rectangle 10">
            <a:extLst>
              <a:ext uri="{FF2B5EF4-FFF2-40B4-BE49-F238E27FC236}">
                <a16:creationId xmlns:a16="http://schemas.microsoft.com/office/drawing/2014/main" id="{570F6CD9-254A-5224-2EA4-242A6B6045D3}"/>
              </a:ext>
            </a:extLst>
          </p:cNvPr>
          <p:cNvSpPr/>
          <p:nvPr/>
        </p:nvSpPr>
        <p:spPr>
          <a:xfrm>
            <a:off x="765476" y="-2"/>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15" name="Title 1">
            <a:extLst>
              <a:ext uri="{FF2B5EF4-FFF2-40B4-BE49-F238E27FC236}">
                <a16:creationId xmlns:a16="http://schemas.microsoft.com/office/drawing/2014/main" id="{01477284-9C20-BD6A-E1E1-C42A6F11291B}"/>
              </a:ext>
            </a:extLst>
          </p:cNvPr>
          <p:cNvSpPr txBox="1">
            <a:spLocks/>
          </p:cNvSpPr>
          <p:nvPr/>
        </p:nvSpPr>
        <p:spPr>
          <a:xfrm>
            <a:off x="1321032" y="3513370"/>
            <a:ext cx="3267032" cy="746722"/>
          </a:xfrm>
          <a:prstGeom prst="rect">
            <a:avLst/>
          </a:prstGeom>
        </p:spPr>
        <p:txBody>
          <a:bodyPr lIns="91440" tIns="45720" rIns="91440" bIns="45720" anchor="t">
            <a:noAutofit/>
          </a:bodyPr>
          <a:lstStyle>
            <a:lvl1pPr algn="ctr" defTabSz="914400" rtl="0" eaLnBrk="1" latinLnBrk="0" hangingPunct="1">
              <a:lnSpc>
                <a:spcPct val="90000"/>
              </a:lnSpc>
              <a:spcBef>
                <a:spcPct val="0"/>
              </a:spcBef>
              <a:buNone/>
              <a:defRPr sz="3200" kern="1200">
                <a:solidFill>
                  <a:srgbClr val="606162"/>
                </a:solidFill>
                <a:latin typeface="Raleway" panose="020B0003030101060003" pitchFamily="34" charset="0"/>
                <a:ea typeface="+mj-ea"/>
                <a:cs typeface="+mj-cs"/>
              </a:defRPr>
            </a:lvl1pPr>
          </a:lstStyle>
          <a:p>
            <a:r>
              <a:rPr lang="en-US" sz="2200" spc="300" dirty="0">
                <a:solidFill>
                  <a:schemeClr val="bg1"/>
                </a:solidFill>
              </a:rPr>
              <a:t>Design Package</a:t>
            </a:r>
            <a:endParaRPr lang="en-US" sz="2200" spc="300" baseline="30000" dirty="0">
              <a:solidFill>
                <a:schemeClr val="bg1"/>
              </a:solidFill>
            </a:endParaRPr>
          </a:p>
        </p:txBody>
      </p:sp>
      <p:pic>
        <p:nvPicPr>
          <p:cNvPr id="17" name="Graphic 16">
            <a:extLst>
              <a:ext uri="{FF2B5EF4-FFF2-40B4-BE49-F238E27FC236}">
                <a16:creationId xmlns:a16="http://schemas.microsoft.com/office/drawing/2014/main" id="{1952F051-AF7A-1D76-193D-BC783EE9F9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441531" y="2650432"/>
            <a:ext cx="3026036" cy="698316"/>
          </a:xfrm>
          <a:prstGeom prst="rect">
            <a:avLst/>
          </a:prstGeom>
        </p:spPr>
      </p:pic>
    </p:spTree>
    <p:extLst>
      <p:ext uri="{BB962C8B-B14F-4D97-AF65-F5344CB8AC3E}">
        <p14:creationId xmlns:p14="http://schemas.microsoft.com/office/powerpoint/2010/main" val="392074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oom with chairs and tables&#10;&#10;Description automatically generated with low confidence">
            <a:extLst>
              <a:ext uri="{FF2B5EF4-FFF2-40B4-BE49-F238E27FC236}">
                <a16:creationId xmlns:a16="http://schemas.microsoft.com/office/drawing/2014/main" id="{6CFA39EA-27A1-4F1F-9F2E-65CEA966B414}"/>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562029" y="740662"/>
            <a:ext cx="10629972" cy="5376672"/>
          </a:xfrm>
          <a:prstGeom prst="rect">
            <a:avLst/>
          </a:prstGeom>
        </p:spPr>
      </p:pic>
      <p:sp>
        <p:nvSpPr>
          <p:cNvPr id="11" name="Rectangle 10">
            <a:extLst>
              <a:ext uri="{FF2B5EF4-FFF2-40B4-BE49-F238E27FC236}">
                <a16:creationId xmlns:a16="http://schemas.microsoft.com/office/drawing/2014/main" id="{570F6CD9-254A-5224-2EA4-242A6B6045D3}"/>
              </a:ext>
            </a:extLst>
          </p:cNvPr>
          <p:cNvSpPr/>
          <p:nvPr/>
        </p:nvSpPr>
        <p:spPr>
          <a:xfrm>
            <a:off x="765476" y="-2"/>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17" name="Graphic 16">
            <a:extLst>
              <a:ext uri="{FF2B5EF4-FFF2-40B4-BE49-F238E27FC236}">
                <a16:creationId xmlns:a16="http://schemas.microsoft.com/office/drawing/2014/main" id="{1952F051-AF7A-1D76-193D-BC783EE9F9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62028" y="2685592"/>
            <a:ext cx="3026036" cy="698316"/>
          </a:xfrm>
          <a:prstGeom prst="rect">
            <a:avLst/>
          </a:prstGeom>
        </p:spPr>
      </p:pic>
      <p:sp>
        <p:nvSpPr>
          <p:cNvPr id="7" name="Title 1">
            <a:extLst>
              <a:ext uri="{FF2B5EF4-FFF2-40B4-BE49-F238E27FC236}">
                <a16:creationId xmlns:a16="http://schemas.microsoft.com/office/drawing/2014/main" id="{507A3FBD-B754-496C-A6A5-7988C834916C}"/>
              </a:ext>
            </a:extLst>
          </p:cNvPr>
          <p:cNvSpPr txBox="1">
            <a:spLocks/>
          </p:cNvSpPr>
          <p:nvPr/>
        </p:nvSpPr>
        <p:spPr>
          <a:xfrm>
            <a:off x="1321032" y="3513370"/>
            <a:ext cx="3267032" cy="746722"/>
          </a:xfrm>
          <a:prstGeom prst="rect">
            <a:avLst/>
          </a:prstGeom>
        </p:spPr>
        <p:txBody>
          <a:bodyPr lIns="91440" tIns="45720" rIns="91440" bIns="45720" anchor="t">
            <a:noAutofit/>
          </a:bodyPr>
          <a:lstStyle>
            <a:lvl1pPr algn="ctr" defTabSz="914400" rtl="0" eaLnBrk="1" latinLnBrk="0" hangingPunct="1">
              <a:lnSpc>
                <a:spcPct val="90000"/>
              </a:lnSpc>
              <a:spcBef>
                <a:spcPct val="0"/>
              </a:spcBef>
              <a:buNone/>
              <a:defRPr sz="3200" kern="1200">
                <a:solidFill>
                  <a:srgbClr val="606162"/>
                </a:solidFill>
                <a:latin typeface="Raleway" panose="020B0003030101060003" pitchFamily="34" charset="0"/>
                <a:ea typeface="+mj-ea"/>
                <a:cs typeface="+mj-cs"/>
              </a:defRPr>
            </a:lvl1pPr>
          </a:lstStyle>
          <a:p>
            <a:r>
              <a:rPr lang="en-US" sz="2200" spc="300">
                <a:solidFill>
                  <a:schemeClr val="bg1"/>
                </a:solidFill>
              </a:rPr>
              <a:t>COMPANY INFO</a:t>
            </a:r>
            <a:endParaRPr lang="en-US" sz="2200" spc="300" baseline="30000">
              <a:solidFill>
                <a:schemeClr val="bg1"/>
              </a:solidFill>
            </a:endParaRPr>
          </a:p>
        </p:txBody>
      </p:sp>
    </p:spTree>
    <p:extLst>
      <p:ext uri="{BB962C8B-B14F-4D97-AF65-F5344CB8AC3E}">
        <p14:creationId xmlns:p14="http://schemas.microsoft.com/office/powerpoint/2010/main" val="221457361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0B72B34-347D-433F-9AE1-53259A0A592E}"/>
              </a:ext>
            </a:extLst>
          </p:cNvPr>
          <p:cNvPicPr>
            <a:picLocks noChangeAspect="1"/>
          </p:cNvPicPr>
          <p:nvPr/>
        </p:nvPicPr>
        <p:blipFill rotWithShape="1">
          <a:blip r:embed="rId2"/>
          <a:srcRect b="21189"/>
          <a:stretch/>
        </p:blipFill>
        <p:spPr>
          <a:xfrm>
            <a:off x="700352" y="4791370"/>
            <a:ext cx="3472446" cy="912221"/>
          </a:xfrm>
          <a:prstGeom prst="rect">
            <a:avLst/>
          </a:prstGeom>
        </p:spPr>
      </p:pic>
      <p:pic>
        <p:nvPicPr>
          <p:cNvPr id="3" name="Picture 2">
            <a:extLst>
              <a:ext uri="{FF2B5EF4-FFF2-40B4-BE49-F238E27FC236}">
                <a16:creationId xmlns:a16="http://schemas.microsoft.com/office/drawing/2014/main" id="{F23D573C-1892-4090-A4D9-49FA5FC29B38}"/>
              </a:ext>
            </a:extLst>
          </p:cNvPr>
          <p:cNvPicPr>
            <a:picLocks noChangeAspect="1"/>
          </p:cNvPicPr>
          <p:nvPr/>
        </p:nvPicPr>
        <p:blipFill>
          <a:blip r:embed="rId3"/>
          <a:stretch>
            <a:fillRect/>
          </a:stretch>
        </p:blipFill>
        <p:spPr>
          <a:xfrm>
            <a:off x="1116083" y="1641093"/>
            <a:ext cx="6454798" cy="2423178"/>
          </a:xfrm>
          <a:prstGeom prst="rect">
            <a:avLst/>
          </a:prstGeom>
        </p:spPr>
      </p:pic>
      <p:pic>
        <p:nvPicPr>
          <p:cNvPr id="10" name="Picture 9">
            <a:extLst>
              <a:ext uri="{FF2B5EF4-FFF2-40B4-BE49-F238E27FC236}">
                <a16:creationId xmlns:a16="http://schemas.microsoft.com/office/drawing/2014/main" id="{709A4B80-A5CC-469E-A991-6A54BD761E12}"/>
              </a:ext>
            </a:extLst>
          </p:cNvPr>
          <p:cNvPicPr>
            <a:picLocks noChangeAspect="1"/>
          </p:cNvPicPr>
          <p:nvPr/>
        </p:nvPicPr>
        <p:blipFill>
          <a:blip r:embed="rId4"/>
          <a:stretch>
            <a:fillRect/>
          </a:stretch>
        </p:blipFill>
        <p:spPr>
          <a:xfrm>
            <a:off x="5014781" y="4726089"/>
            <a:ext cx="3105393" cy="1299195"/>
          </a:xfrm>
          <a:prstGeom prst="rect">
            <a:avLst/>
          </a:prstGeom>
        </p:spPr>
      </p:pic>
      <p:sp>
        <p:nvSpPr>
          <p:cNvPr id="11" name="TextBox 10">
            <a:extLst>
              <a:ext uri="{FF2B5EF4-FFF2-40B4-BE49-F238E27FC236}">
                <a16:creationId xmlns:a16="http://schemas.microsoft.com/office/drawing/2014/main" id="{A1F2FA90-2061-0E82-4AD3-8AB508F1A5EC}"/>
              </a:ext>
            </a:extLst>
          </p:cNvPr>
          <p:cNvSpPr txBox="1"/>
          <p:nvPr/>
        </p:nvSpPr>
        <p:spPr>
          <a:xfrm>
            <a:off x="8557746" y="1482313"/>
            <a:ext cx="4880336" cy="3893374"/>
          </a:xfrm>
          <a:prstGeom prst="rect">
            <a:avLst/>
          </a:prstGeom>
          <a:noFill/>
        </p:spPr>
        <p:txBody>
          <a:bodyPr wrap="square" lIns="91440" tIns="45720" rIns="91440" bIns="45720" anchor="ctr">
            <a:spAutoFit/>
          </a:bodyPr>
          <a:lstStyle/>
          <a:p>
            <a:r>
              <a:rPr lang="en-US" sz="1600" b="0" i="0" strike="noStrike" baseline="0">
                <a:solidFill>
                  <a:srgbClr val="221E1F"/>
                </a:solidFill>
                <a:latin typeface="Raleway-Regular"/>
              </a:rPr>
              <a:t>Product Specifications</a:t>
            </a:r>
          </a:p>
          <a:p>
            <a:endParaRPr lang="en-US" sz="1050" b="0" i="0" strike="noStrike" baseline="0">
              <a:solidFill>
                <a:srgbClr val="221E1F"/>
              </a:solidFill>
              <a:latin typeface="Raleway-Regular"/>
            </a:endParaRPr>
          </a:p>
          <a:p>
            <a:pPr marL="171450" indent="-171450">
              <a:buFont typeface="Arial" panose="020B0604020202020204" pitchFamily="34" charset="0"/>
              <a:buChar char="•"/>
            </a:pPr>
            <a:r>
              <a:rPr lang="en-US" sz="1050" b="0" i="0" strike="noStrike" baseline="0">
                <a:solidFill>
                  <a:srgbClr val="221E1F"/>
                </a:solidFill>
                <a:latin typeface="Raleway-Regular"/>
              </a:rPr>
              <a:t>Recommended for straight edge </a:t>
            </a:r>
            <a:br>
              <a:rPr lang="en-US" sz="1050" b="0" i="0" strike="noStrike" baseline="0">
                <a:latin typeface="Raleway-Regular"/>
              </a:rPr>
            </a:br>
            <a:r>
              <a:rPr lang="en-US" sz="1050" b="0" i="0" strike="noStrike" baseline="0">
                <a:solidFill>
                  <a:srgbClr val="221E1F"/>
                </a:solidFill>
                <a:latin typeface="Raleway-Regular"/>
              </a:rPr>
              <a:t>worksurfaces</a:t>
            </a:r>
          </a:p>
          <a:p>
            <a:pPr marL="171450" indent="-171450">
              <a:buFont typeface="Arial" panose="020B0604020202020204" pitchFamily="34" charset="0"/>
              <a:buChar char="•"/>
            </a:pPr>
            <a:r>
              <a:rPr lang="en-US" sz="1050" b="0" i="0" strike="noStrike" baseline="0">
                <a:solidFill>
                  <a:srgbClr val="221E1F"/>
                </a:solidFill>
                <a:latin typeface="Raleway-Regular"/>
              </a:rPr>
              <a:t>PL003-27 keyboard platform- Includes: </a:t>
            </a:r>
            <a:br>
              <a:rPr lang="en-US" sz="1050" b="0" i="0" strike="noStrike" baseline="0">
                <a:latin typeface="Raleway-Regular"/>
              </a:rPr>
            </a:br>
            <a:r>
              <a:rPr lang="en-US" sz="1050" b="0" i="0" strike="noStrike" baseline="0">
                <a:solidFill>
                  <a:srgbClr val="221E1F"/>
                </a:solidFill>
                <a:latin typeface="Raleway-Regular"/>
              </a:rPr>
              <a:t>gel palm rests, mouse pad, mouse guards, </a:t>
            </a:r>
            <a:br>
              <a:rPr lang="en-US" sz="1050" b="0" i="0" strike="noStrike" baseline="0">
                <a:latin typeface="Raleway-Regular"/>
              </a:rPr>
            </a:br>
            <a:r>
              <a:rPr lang="en-US" sz="1050" b="0" i="0" strike="noStrike" baseline="0">
                <a:solidFill>
                  <a:srgbClr val="221E1F"/>
                </a:solidFill>
                <a:latin typeface="Raleway-Regular"/>
              </a:rPr>
              <a:t>cord management clips- Made from black </a:t>
            </a:r>
            <a:br>
              <a:rPr lang="en-US" sz="1050" b="0" i="0" strike="noStrike" baseline="0">
                <a:latin typeface="Raleway-Regular"/>
              </a:rPr>
            </a:br>
            <a:r>
              <a:rPr lang="en-US" sz="1050" b="0" i="0" strike="noStrike" baseline="0">
                <a:solidFill>
                  <a:srgbClr val="221E1F"/>
                </a:solidFill>
                <a:latin typeface="Raleway-Regular"/>
              </a:rPr>
              <a:t>0.3” thick phenolic</a:t>
            </a:r>
            <a:r>
              <a:rPr lang="en-US" sz="1050">
                <a:solidFill>
                  <a:srgbClr val="221E1F"/>
                </a:solidFill>
                <a:latin typeface="Raleway-Regular"/>
              </a:rPr>
              <a:t> </a:t>
            </a:r>
          </a:p>
          <a:p>
            <a:pPr marL="171450" indent="-171450">
              <a:buFont typeface="Arial" panose="020B0604020202020204" pitchFamily="34" charset="0"/>
              <a:buChar char="•"/>
            </a:pPr>
            <a:r>
              <a:rPr lang="en-US" sz="1050" b="0" i="0" strike="noStrike" baseline="0">
                <a:solidFill>
                  <a:srgbClr val="221E1F"/>
                </a:solidFill>
                <a:latin typeface="Raleway-Regular"/>
              </a:rPr>
              <a:t>27.0” keyboard platform with notch</a:t>
            </a:r>
          </a:p>
          <a:p>
            <a:pPr marL="171450" indent="-171450">
              <a:buFont typeface="Arial" panose="020B0604020202020204" pitchFamily="34" charset="0"/>
              <a:buChar char="•"/>
            </a:pPr>
            <a:r>
              <a:rPr lang="en-US" sz="1050" b="0" i="0" strike="noStrike" baseline="0">
                <a:solidFill>
                  <a:srgbClr val="221E1F"/>
                </a:solidFill>
                <a:latin typeface="Raleway-Regular"/>
              </a:rPr>
              <a:t>Designed for benching systems and tables </a:t>
            </a:r>
            <a:br>
              <a:rPr lang="en-US" sz="1050" b="0" i="0" strike="noStrike" baseline="0">
                <a:latin typeface="Raleway-Regular"/>
              </a:rPr>
            </a:br>
            <a:r>
              <a:rPr lang="en-US" sz="1050" b="0" i="0" strike="noStrike" baseline="0">
                <a:solidFill>
                  <a:srgbClr val="221E1F"/>
                </a:solidFill>
                <a:latin typeface="Raleway-Regular"/>
              </a:rPr>
              <a:t>where minimal track space is available</a:t>
            </a:r>
            <a:r>
              <a:rPr lang="en-US" sz="1050">
                <a:solidFill>
                  <a:srgbClr val="221E1F"/>
                </a:solidFill>
                <a:latin typeface="Raleway-Regular"/>
              </a:rPr>
              <a:t> </a:t>
            </a:r>
            <a:endParaRPr lang="en-US" sz="1050" b="0" i="0" strike="noStrike" baseline="0">
              <a:solidFill>
                <a:srgbClr val="221E1F"/>
              </a:solidFill>
              <a:latin typeface="Raleway-Regular"/>
            </a:endParaRPr>
          </a:p>
          <a:p>
            <a:pPr marL="171450" indent="-171450">
              <a:buFont typeface="Arial" panose="020B0604020202020204" pitchFamily="34" charset="0"/>
              <a:buChar char="•"/>
            </a:pPr>
            <a:r>
              <a:rPr lang="en-US" sz="1050" b="0" i="0" strike="noStrike" baseline="0">
                <a:solidFill>
                  <a:srgbClr val="221E1F"/>
                </a:solidFill>
                <a:latin typeface="Raleway-Regular"/>
              </a:rPr>
              <a:t>Accommodates left or right-handed users</a:t>
            </a:r>
          </a:p>
          <a:p>
            <a:pPr marL="171450" indent="-171450">
              <a:buFont typeface="Arial" panose="020B0604020202020204" pitchFamily="34" charset="0"/>
              <a:buChar char="•"/>
            </a:pPr>
            <a:r>
              <a:rPr lang="en-US" sz="1050" b="0" i="0" strike="noStrike" baseline="0">
                <a:solidFill>
                  <a:srgbClr val="221E1F"/>
                </a:solidFill>
                <a:latin typeface="Raleway-Regular"/>
              </a:rPr>
              <a:t>AA100-PTLO articulating arm</a:t>
            </a:r>
          </a:p>
          <a:p>
            <a:pPr marL="171450" indent="-171450">
              <a:buFont typeface="Arial" panose="020B0604020202020204" pitchFamily="34" charset="0"/>
              <a:buChar char="•"/>
            </a:pPr>
            <a:r>
              <a:rPr lang="en-US" sz="1050" b="0" i="0" strike="noStrike" baseline="0">
                <a:solidFill>
                  <a:srgbClr val="221E1F"/>
                </a:solidFill>
                <a:latin typeface="Raleway-Regular"/>
              </a:rPr>
              <a:t>Lift-and-lock height adjustment</a:t>
            </a:r>
          </a:p>
          <a:p>
            <a:pPr marL="171450" indent="-171450">
              <a:buFont typeface="Arial" panose="020B0604020202020204" pitchFamily="34" charset="0"/>
              <a:buChar char="•"/>
            </a:pPr>
            <a:r>
              <a:rPr lang="en-US" sz="1050" b="0" i="0" strike="noStrike" baseline="0">
                <a:solidFill>
                  <a:srgbClr val="221E1F"/>
                </a:solidFill>
                <a:latin typeface="Raleway-Regular"/>
              </a:rPr>
              <a:t>12.3” glide track</a:t>
            </a:r>
          </a:p>
          <a:p>
            <a:pPr marL="171450" indent="-171450">
              <a:buFont typeface="Arial" panose="020B0604020202020204" pitchFamily="34" charset="0"/>
              <a:buChar char="•"/>
            </a:pPr>
            <a:r>
              <a:rPr lang="en-US" sz="1050" b="0" i="0" strike="noStrike" baseline="0">
                <a:solidFill>
                  <a:srgbClr val="221E1F"/>
                </a:solidFill>
                <a:latin typeface="Raleway-Regular"/>
              </a:rPr>
              <a:t>13.0” clearance required for full retraction</a:t>
            </a:r>
          </a:p>
          <a:p>
            <a:pPr marL="171450" indent="-171450">
              <a:buFont typeface="Arial" panose="020B0604020202020204" pitchFamily="34" charset="0"/>
              <a:buChar char="•"/>
            </a:pPr>
            <a:r>
              <a:rPr lang="en-US" sz="1050" b="0" i="0" strike="noStrike" baseline="0">
                <a:solidFill>
                  <a:srgbClr val="221E1F"/>
                </a:solidFill>
                <a:latin typeface="Raleway-Regular"/>
              </a:rPr>
              <a:t>+22.6º/-12.4º tilt adjustment</a:t>
            </a:r>
          </a:p>
          <a:p>
            <a:pPr marL="171450" indent="-171450">
              <a:buFont typeface="Arial" panose="020B0604020202020204" pitchFamily="34" charset="0"/>
              <a:buChar char="•"/>
            </a:pPr>
            <a:r>
              <a:rPr lang="en-US" sz="1050" b="0" i="0" strike="noStrike" baseline="0">
                <a:solidFill>
                  <a:srgbClr val="221E1F"/>
                </a:solidFill>
                <a:latin typeface="Raleway-Regular"/>
              </a:rPr>
              <a:t>Optional positive tilt lock-out tab</a:t>
            </a:r>
          </a:p>
          <a:p>
            <a:pPr marL="171450" indent="-171450">
              <a:buFont typeface="Arial" panose="020B0604020202020204" pitchFamily="34" charset="0"/>
              <a:buChar char="•"/>
            </a:pPr>
            <a:r>
              <a:rPr lang="en-US" sz="1050" b="0" i="0" strike="noStrike" baseline="0">
                <a:solidFill>
                  <a:srgbClr val="221E1F"/>
                </a:solidFill>
                <a:latin typeface="Raleway-Regular"/>
              </a:rPr>
              <a:t>6.0” Height Adjustment Range- 2.4” above </a:t>
            </a:r>
            <a:br>
              <a:rPr lang="en-US" sz="1050" b="0" i="0" strike="noStrike" baseline="0">
                <a:latin typeface="Raleway-Regular"/>
              </a:rPr>
            </a:br>
            <a:r>
              <a:rPr lang="en-US" sz="1050" b="0" i="0" strike="noStrike" baseline="0">
                <a:solidFill>
                  <a:srgbClr val="221E1F"/>
                </a:solidFill>
                <a:latin typeface="Raleway-Regular"/>
              </a:rPr>
              <a:t>track- 3.6” below track</a:t>
            </a:r>
          </a:p>
          <a:p>
            <a:pPr marL="171450" indent="-171450">
              <a:buFont typeface="Arial" panose="020B0604020202020204" pitchFamily="34" charset="0"/>
              <a:buChar char="•"/>
            </a:pPr>
            <a:r>
              <a:rPr lang="en-US" sz="1050" b="0" i="0" strike="noStrike" baseline="0">
                <a:solidFill>
                  <a:srgbClr val="221E1F"/>
                </a:solidFill>
                <a:latin typeface="Raleway-Regular"/>
              </a:rPr>
              <a:t>360º glide track rotation</a:t>
            </a:r>
          </a:p>
          <a:p>
            <a:pPr marL="171450" indent="-171450">
              <a:buFont typeface="Arial" panose="020B0604020202020204" pitchFamily="34" charset="0"/>
              <a:buChar char="•"/>
            </a:pPr>
            <a:r>
              <a:rPr lang="en-US" sz="1050" b="0" i="0" strike="noStrike" baseline="0">
                <a:solidFill>
                  <a:srgbClr val="221E1F"/>
                </a:solidFill>
                <a:latin typeface="Raleway-Regular"/>
              </a:rPr>
              <a:t>Positions flush with worksurface</a:t>
            </a:r>
          </a:p>
          <a:p>
            <a:pPr marL="171450" indent="-171450">
              <a:buFont typeface="Arial" panose="020B0604020202020204" pitchFamily="34" charset="0"/>
              <a:buChar char="•"/>
            </a:pPr>
            <a:r>
              <a:rPr lang="en-US" sz="1050">
                <a:solidFill>
                  <a:srgbClr val="221E1F"/>
                </a:solidFill>
                <a:latin typeface="Raleway-Regular"/>
              </a:rPr>
              <a:t>Warranty: Lifetime</a:t>
            </a:r>
            <a:endParaRPr lang="en-US" sz="1050" b="0" i="0" strike="noStrike" baseline="0">
              <a:solidFill>
                <a:srgbClr val="221E1F"/>
              </a:solidFill>
              <a:latin typeface="Raleway-Regular"/>
            </a:endParaRPr>
          </a:p>
        </p:txBody>
      </p:sp>
      <p:pic>
        <p:nvPicPr>
          <p:cNvPr id="13" name="Picture 12">
            <a:extLst>
              <a:ext uri="{FF2B5EF4-FFF2-40B4-BE49-F238E27FC236}">
                <a16:creationId xmlns:a16="http://schemas.microsoft.com/office/drawing/2014/main" id="{7DCA6DC4-67FF-BB33-447C-2701836D00AF}"/>
              </a:ext>
            </a:extLst>
          </p:cNvPr>
          <p:cNvPicPr>
            <a:picLocks noChangeAspect="1"/>
          </p:cNvPicPr>
          <p:nvPr/>
        </p:nvPicPr>
        <p:blipFill>
          <a:blip r:embed="rId5"/>
          <a:stretch>
            <a:fillRect/>
          </a:stretch>
        </p:blipFill>
        <p:spPr>
          <a:xfrm>
            <a:off x="10696656" y="6213819"/>
            <a:ext cx="1357382" cy="644181"/>
          </a:xfrm>
          <a:prstGeom prst="rect">
            <a:avLst/>
          </a:prstGeom>
        </p:spPr>
      </p:pic>
      <p:sp>
        <p:nvSpPr>
          <p:cNvPr id="2" name="TextBox 1">
            <a:extLst>
              <a:ext uri="{FF2B5EF4-FFF2-40B4-BE49-F238E27FC236}">
                <a16:creationId xmlns:a16="http://schemas.microsoft.com/office/drawing/2014/main" id="{7402F495-ED51-69B3-4743-134151411AA4}"/>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Solution All-Fit</a:t>
            </a:r>
          </a:p>
          <a:p>
            <a:r>
              <a:rPr lang="en-US" sz="1400">
                <a:latin typeface="Raleway-LightItalic"/>
              </a:rPr>
              <a:t>Keyboard Platform Combo</a:t>
            </a:r>
          </a:p>
        </p:txBody>
      </p:sp>
      <p:sp>
        <p:nvSpPr>
          <p:cNvPr id="5" name="TextBox 4">
            <a:extLst>
              <a:ext uri="{FF2B5EF4-FFF2-40B4-BE49-F238E27FC236}">
                <a16:creationId xmlns:a16="http://schemas.microsoft.com/office/drawing/2014/main" id="{55807659-787C-C464-4A17-949E440990A3}"/>
              </a:ext>
            </a:extLst>
          </p:cNvPr>
          <p:cNvSpPr txBox="1"/>
          <p:nvPr/>
        </p:nvSpPr>
        <p:spPr>
          <a:xfrm>
            <a:off x="168019" y="5703591"/>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positive tilt</a:t>
            </a:r>
          </a:p>
        </p:txBody>
      </p:sp>
      <p:sp>
        <p:nvSpPr>
          <p:cNvPr id="6" name="TextBox 5">
            <a:extLst>
              <a:ext uri="{FF2B5EF4-FFF2-40B4-BE49-F238E27FC236}">
                <a16:creationId xmlns:a16="http://schemas.microsoft.com/office/drawing/2014/main" id="{55AE7046-74DB-5B0F-2B48-F10B714C9E96}"/>
              </a:ext>
            </a:extLst>
          </p:cNvPr>
          <p:cNvSpPr txBox="1"/>
          <p:nvPr/>
        </p:nvSpPr>
        <p:spPr>
          <a:xfrm>
            <a:off x="2119668" y="5703591"/>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negative tilt</a:t>
            </a:r>
          </a:p>
        </p:txBody>
      </p:sp>
    </p:spTree>
    <p:extLst>
      <p:ext uri="{BB962C8B-B14F-4D97-AF65-F5344CB8AC3E}">
        <p14:creationId xmlns:p14="http://schemas.microsoft.com/office/powerpoint/2010/main" val="390068315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A59DE7-98A9-445A-AE38-7A58886EFE33}"/>
              </a:ext>
            </a:extLst>
          </p:cNvPr>
          <p:cNvPicPr>
            <a:picLocks noChangeAspect="1"/>
          </p:cNvPicPr>
          <p:nvPr/>
        </p:nvPicPr>
        <p:blipFill>
          <a:blip r:embed="rId2"/>
          <a:stretch>
            <a:fillRect/>
          </a:stretch>
        </p:blipFill>
        <p:spPr>
          <a:xfrm>
            <a:off x="4377033" y="5082769"/>
            <a:ext cx="3227027" cy="904461"/>
          </a:xfrm>
          <a:prstGeom prst="rect">
            <a:avLst/>
          </a:prstGeom>
        </p:spPr>
      </p:pic>
      <p:pic>
        <p:nvPicPr>
          <p:cNvPr id="12" name="Picture 11">
            <a:extLst>
              <a:ext uri="{FF2B5EF4-FFF2-40B4-BE49-F238E27FC236}">
                <a16:creationId xmlns:a16="http://schemas.microsoft.com/office/drawing/2014/main" id="{9456531F-C2D2-4247-B26E-DB180259F8EC}"/>
              </a:ext>
            </a:extLst>
          </p:cNvPr>
          <p:cNvPicPr>
            <a:picLocks noChangeAspect="1"/>
          </p:cNvPicPr>
          <p:nvPr/>
        </p:nvPicPr>
        <p:blipFill>
          <a:blip r:embed="rId3"/>
          <a:stretch>
            <a:fillRect/>
          </a:stretch>
        </p:blipFill>
        <p:spPr>
          <a:xfrm>
            <a:off x="1296896" y="1180617"/>
            <a:ext cx="6160273" cy="3083270"/>
          </a:xfrm>
          <a:prstGeom prst="rect">
            <a:avLst/>
          </a:prstGeom>
        </p:spPr>
      </p:pic>
      <p:pic>
        <p:nvPicPr>
          <p:cNvPr id="18" name="Picture 17">
            <a:extLst>
              <a:ext uri="{FF2B5EF4-FFF2-40B4-BE49-F238E27FC236}">
                <a16:creationId xmlns:a16="http://schemas.microsoft.com/office/drawing/2014/main" id="{19E234DE-6C63-40C6-8684-E5A4C22E8AAF}"/>
              </a:ext>
            </a:extLst>
          </p:cNvPr>
          <p:cNvPicPr>
            <a:picLocks noChangeAspect="1"/>
          </p:cNvPicPr>
          <p:nvPr/>
        </p:nvPicPr>
        <p:blipFill>
          <a:blip r:embed="rId4"/>
          <a:stretch>
            <a:fillRect/>
          </a:stretch>
        </p:blipFill>
        <p:spPr>
          <a:xfrm>
            <a:off x="534544" y="4560336"/>
            <a:ext cx="3286068" cy="1849738"/>
          </a:xfrm>
          <a:prstGeom prst="rect">
            <a:avLst/>
          </a:prstGeom>
        </p:spPr>
      </p:pic>
      <p:sp>
        <p:nvSpPr>
          <p:cNvPr id="7" name="TextBox 6">
            <a:extLst>
              <a:ext uri="{FF2B5EF4-FFF2-40B4-BE49-F238E27FC236}">
                <a16:creationId xmlns:a16="http://schemas.microsoft.com/office/drawing/2014/main" id="{82ED1EB2-D757-F34B-6787-46B18BDDEF36}"/>
              </a:ext>
            </a:extLst>
          </p:cNvPr>
          <p:cNvSpPr txBox="1"/>
          <p:nvPr/>
        </p:nvSpPr>
        <p:spPr>
          <a:xfrm>
            <a:off x="8436035" y="1643896"/>
            <a:ext cx="5298073" cy="3570208"/>
          </a:xfrm>
          <a:prstGeom prst="rect">
            <a:avLst/>
          </a:prstGeom>
          <a:noFill/>
        </p:spPr>
        <p:txBody>
          <a:bodyPr wrap="square" lIns="91440" tIns="45720" rIns="91440" bIns="45720" anchor="ctr">
            <a:spAutoFit/>
          </a:bodyPr>
          <a:lstStyle/>
          <a:p>
            <a:r>
              <a:rPr lang="en-US" sz="1600" strike="noStrike" baseline="0">
                <a:solidFill>
                  <a:srgbClr val="211D1E"/>
                </a:solidFill>
                <a:latin typeface="Raleway-Regular"/>
              </a:rPr>
              <a:t>Product Specifications</a:t>
            </a:r>
          </a:p>
          <a:p>
            <a:endParaRPr lang="en-US" sz="1050" strike="noStrike" baseline="0">
              <a:solidFill>
                <a:srgbClr val="211D1E"/>
              </a:solidFill>
              <a:latin typeface="Raleway-Regular"/>
            </a:endParaRPr>
          </a:p>
          <a:p>
            <a:pPr marL="171450" indent="-171450">
              <a:buFont typeface="Arial" panose="020B0604020202020204" pitchFamily="34" charset="0"/>
              <a:buChar char="•"/>
            </a:pPr>
            <a:r>
              <a:rPr lang="en-US" sz="1050" strike="noStrike" baseline="0">
                <a:solidFill>
                  <a:srgbClr val="211D1E"/>
                </a:solidFill>
                <a:latin typeface="Raleway-Regular"/>
              </a:rPr>
              <a:t>Recommended for radius </a:t>
            </a:r>
            <a:br>
              <a:rPr lang="en-US" sz="1050" strike="noStrike" baseline="0">
                <a:latin typeface="Raleway-Regular"/>
              </a:rPr>
            </a:br>
            <a:r>
              <a:rPr lang="en-US" sz="1050" strike="noStrike" baseline="0">
                <a:solidFill>
                  <a:srgbClr val="211D1E"/>
                </a:solidFill>
                <a:latin typeface="Raleway-Regular"/>
              </a:rPr>
              <a:t>corner worksurfaces</a:t>
            </a:r>
          </a:p>
          <a:p>
            <a:pPr marL="171450" indent="-171450">
              <a:buFont typeface="Arial" panose="020B0604020202020204" pitchFamily="34" charset="0"/>
              <a:buChar char="•"/>
            </a:pPr>
            <a:r>
              <a:rPr lang="en-US" sz="1050" strike="noStrike" baseline="0">
                <a:solidFill>
                  <a:srgbClr val="211D1E"/>
                </a:solidFill>
                <a:latin typeface="Raleway-Regular"/>
              </a:rPr>
              <a:t>PL217 keyboard platform- Includes: </a:t>
            </a:r>
            <a:br>
              <a:rPr lang="en-US" sz="1050" strike="noStrike" baseline="0">
                <a:latin typeface="Raleway-Regular"/>
              </a:rPr>
            </a:br>
            <a:r>
              <a:rPr lang="en-US" sz="1050" strike="noStrike" baseline="0">
                <a:solidFill>
                  <a:srgbClr val="211D1E"/>
                </a:solidFill>
                <a:latin typeface="Raleway-Regular"/>
              </a:rPr>
              <a:t>gel palm rests, mouse pad, mouse </a:t>
            </a:r>
            <a:br>
              <a:rPr lang="en-US" sz="1050" strike="noStrike" baseline="0">
                <a:latin typeface="Raleway-Regular"/>
              </a:rPr>
            </a:br>
            <a:r>
              <a:rPr lang="en-US" sz="1050" strike="noStrike" baseline="0">
                <a:solidFill>
                  <a:srgbClr val="211D1E"/>
                </a:solidFill>
                <a:latin typeface="Raleway-Regular"/>
              </a:rPr>
              <a:t>guards, cord management clips- </a:t>
            </a:r>
            <a:br>
              <a:rPr lang="en-US" sz="1050" strike="noStrike" baseline="0">
                <a:latin typeface="Raleway-Regular"/>
              </a:rPr>
            </a:br>
            <a:r>
              <a:rPr lang="en-US" sz="1050" strike="noStrike" baseline="0">
                <a:solidFill>
                  <a:srgbClr val="211D1E"/>
                </a:solidFill>
                <a:latin typeface="Raleway-Regular"/>
              </a:rPr>
              <a:t>Made from black 0.3” thin phenolic</a:t>
            </a:r>
          </a:p>
          <a:p>
            <a:pPr marL="171450" indent="-171450">
              <a:buFont typeface="Arial" panose="020B0604020202020204" pitchFamily="34" charset="0"/>
              <a:buChar char="•"/>
            </a:pPr>
            <a:r>
              <a:rPr lang="en-US" sz="1050" strike="noStrike" baseline="0">
                <a:solidFill>
                  <a:srgbClr val="211D1E"/>
                </a:solidFill>
                <a:latin typeface="Raleway-Regular"/>
              </a:rPr>
              <a:t>18.8” keyboard platform with</a:t>
            </a:r>
          </a:p>
          <a:p>
            <a:pPr marL="171450" indent="-171450">
              <a:buFont typeface="Arial" panose="020B0604020202020204" pitchFamily="34" charset="0"/>
              <a:buChar char="•"/>
            </a:pPr>
            <a:r>
              <a:rPr lang="en-US" sz="1050" strike="noStrike" baseline="0">
                <a:solidFill>
                  <a:srgbClr val="211D1E"/>
                </a:solidFill>
                <a:latin typeface="Raleway-Regular"/>
              </a:rPr>
              <a:t>9.3” switch-and-click mousing platform</a:t>
            </a:r>
          </a:p>
          <a:p>
            <a:pPr marL="171450" indent="-171450">
              <a:buFont typeface="Arial" panose="020B0604020202020204" pitchFamily="34" charset="0"/>
              <a:buChar char="•"/>
            </a:pPr>
            <a:r>
              <a:rPr lang="en-US" sz="1050" strike="noStrike" baseline="0">
                <a:solidFill>
                  <a:srgbClr val="211D1E"/>
                </a:solidFill>
                <a:latin typeface="Raleway-Regular"/>
              </a:rPr>
              <a:t>AA360 articulating arm</a:t>
            </a:r>
          </a:p>
          <a:p>
            <a:pPr marL="171450" indent="-171450">
              <a:buFont typeface="Arial" panose="020B0604020202020204" pitchFamily="34" charset="0"/>
              <a:buChar char="•"/>
            </a:pPr>
            <a:r>
              <a:rPr lang="en-US" sz="1050" strike="noStrike" baseline="0">
                <a:solidFill>
                  <a:srgbClr val="211D1E"/>
                </a:solidFill>
                <a:latin typeface="Raleway-Regular"/>
              </a:rPr>
              <a:t>Lift-and-lock height adjustment</a:t>
            </a:r>
          </a:p>
          <a:p>
            <a:pPr marL="171450" indent="-171450">
              <a:buFont typeface="Arial" panose="020B0604020202020204" pitchFamily="34" charset="0"/>
              <a:buChar char="•"/>
            </a:pPr>
            <a:r>
              <a:rPr lang="en-US" sz="1050" strike="noStrike" baseline="0">
                <a:solidFill>
                  <a:srgbClr val="211D1E"/>
                </a:solidFill>
                <a:latin typeface="Raleway-Regular"/>
              </a:rPr>
              <a:t>Dial-a-tilt adjustment</a:t>
            </a:r>
          </a:p>
          <a:p>
            <a:pPr marL="171450" indent="-171450">
              <a:buFont typeface="Arial" panose="020B0604020202020204" pitchFamily="34" charset="0"/>
              <a:buChar char="•"/>
            </a:pPr>
            <a:r>
              <a:rPr lang="en-US" sz="1050" strike="noStrike" baseline="0">
                <a:solidFill>
                  <a:srgbClr val="211D1E"/>
                </a:solidFill>
                <a:latin typeface="Raleway-Regular"/>
              </a:rPr>
              <a:t>21.0” glide track</a:t>
            </a:r>
          </a:p>
          <a:p>
            <a:pPr marL="171450" indent="-171450">
              <a:buFont typeface="Arial" panose="020B0604020202020204" pitchFamily="34" charset="0"/>
              <a:buChar char="•"/>
            </a:pPr>
            <a:r>
              <a:rPr lang="en-US" sz="1050" strike="noStrike" baseline="0">
                <a:solidFill>
                  <a:srgbClr val="211D1E"/>
                </a:solidFill>
                <a:latin typeface="Raleway-Regular"/>
              </a:rPr>
              <a:t>21.0” clearance required for full retraction</a:t>
            </a:r>
          </a:p>
          <a:p>
            <a:pPr marL="171450" indent="-171450">
              <a:buFont typeface="Arial" panose="020B0604020202020204" pitchFamily="34" charset="0"/>
              <a:buChar char="•"/>
            </a:pPr>
            <a:r>
              <a:rPr lang="en-US" sz="1050" strike="noStrike" baseline="0">
                <a:solidFill>
                  <a:srgbClr val="211D1E"/>
                </a:solidFill>
                <a:latin typeface="Raleway-Regular"/>
              </a:rPr>
              <a:t>±15º tilt adjustment</a:t>
            </a:r>
          </a:p>
          <a:p>
            <a:pPr marL="171450" indent="-171450">
              <a:buFont typeface="Arial" panose="020B0604020202020204" pitchFamily="34" charset="0"/>
              <a:buChar char="•"/>
            </a:pPr>
            <a:r>
              <a:rPr lang="en-US" sz="1050" strike="noStrike" baseline="0">
                <a:solidFill>
                  <a:srgbClr val="211D1E"/>
                </a:solidFill>
                <a:latin typeface="Raleway-Regular"/>
              </a:rPr>
              <a:t>7.0” Height Adjustment Range- 2.5” </a:t>
            </a:r>
            <a:br>
              <a:rPr lang="en-US" sz="1050" strike="noStrike" baseline="0">
                <a:latin typeface="Raleway-Regular"/>
              </a:rPr>
            </a:br>
            <a:r>
              <a:rPr lang="en-US" sz="1050" strike="noStrike" baseline="0">
                <a:solidFill>
                  <a:srgbClr val="211D1E"/>
                </a:solidFill>
                <a:latin typeface="Raleway-Regular"/>
              </a:rPr>
              <a:t>above track- 4.5” below track</a:t>
            </a:r>
          </a:p>
          <a:p>
            <a:pPr marL="171450" indent="-171450">
              <a:buFont typeface="Arial" panose="020B0604020202020204" pitchFamily="34" charset="0"/>
              <a:buChar char="•"/>
            </a:pPr>
            <a:r>
              <a:rPr lang="en-US" sz="1050" strike="noStrike" baseline="0">
                <a:solidFill>
                  <a:srgbClr val="211D1E"/>
                </a:solidFill>
                <a:latin typeface="Raleway-Regular"/>
              </a:rPr>
              <a:t>360º glide track rotation</a:t>
            </a:r>
          </a:p>
          <a:p>
            <a:pPr marL="171450" indent="-171450">
              <a:buFont typeface="Arial" panose="020B0604020202020204" pitchFamily="34" charset="0"/>
              <a:buChar char="•"/>
            </a:pPr>
            <a:r>
              <a:rPr lang="en-US" sz="1050" strike="noStrike" baseline="0">
                <a:solidFill>
                  <a:srgbClr val="211D1E"/>
                </a:solidFill>
                <a:latin typeface="Raleway-Regular"/>
              </a:rPr>
              <a:t>Positions flush with worksurface</a:t>
            </a:r>
          </a:p>
          <a:p>
            <a:pPr marL="171450" indent="-171450">
              <a:buFont typeface="Arial" panose="020B0604020202020204" pitchFamily="34" charset="0"/>
              <a:buChar char="•"/>
            </a:pPr>
            <a:r>
              <a:rPr lang="en-US" sz="1050">
                <a:solidFill>
                  <a:srgbClr val="211D1E"/>
                </a:solidFill>
                <a:latin typeface="Raleway-Regular"/>
              </a:rPr>
              <a:t>Warranty: Lifetime</a:t>
            </a:r>
            <a:endParaRPr lang="en-US" sz="1050" strike="noStrike" baseline="0">
              <a:solidFill>
                <a:srgbClr val="211D1E"/>
              </a:solidFill>
              <a:latin typeface="Raleway-Regular"/>
            </a:endParaRPr>
          </a:p>
        </p:txBody>
      </p:sp>
      <p:pic>
        <p:nvPicPr>
          <p:cNvPr id="8" name="Picture 7">
            <a:extLst>
              <a:ext uri="{FF2B5EF4-FFF2-40B4-BE49-F238E27FC236}">
                <a16:creationId xmlns:a16="http://schemas.microsoft.com/office/drawing/2014/main" id="{5928A5F6-E921-22C2-5C53-6602A9F993C8}"/>
              </a:ext>
            </a:extLst>
          </p:cNvPr>
          <p:cNvPicPr>
            <a:picLocks noChangeAspect="1"/>
          </p:cNvPicPr>
          <p:nvPr/>
        </p:nvPicPr>
        <p:blipFill>
          <a:blip r:embed="rId5"/>
          <a:stretch>
            <a:fillRect/>
          </a:stretch>
        </p:blipFill>
        <p:spPr>
          <a:xfrm>
            <a:off x="10644920" y="6087984"/>
            <a:ext cx="1357382" cy="644181"/>
          </a:xfrm>
          <a:prstGeom prst="rect">
            <a:avLst/>
          </a:prstGeom>
        </p:spPr>
      </p:pic>
      <p:sp>
        <p:nvSpPr>
          <p:cNvPr id="2" name="TextBox 1">
            <a:extLst>
              <a:ext uri="{FF2B5EF4-FFF2-40B4-BE49-F238E27FC236}">
                <a16:creationId xmlns:a16="http://schemas.microsoft.com/office/drawing/2014/main" id="{73EC390E-FF66-76B3-0DB7-E8678D0308D1}"/>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Solution Ultra</a:t>
            </a:r>
          </a:p>
          <a:p>
            <a:r>
              <a:rPr lang="en-US" sz="1400">
                <a:latin typeface="Raleway-LightItalic"/>
              </a:rPr>
              <a:t>Keyboard Platform Combo</a:t>
            </a:r>
          </a:p>
        </p:txBody>
      </p:sp>
    </p:spTree>
    <p:extLst>
      <p:ext uri="{BB962C8B-B14F-4D97-AF65-F5344CB8AC3E}">
        <p14:creationId xmlns:p14="http://schemas.microsoft.com/office/powerpoint/2010/main" val="12103340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16A6DCD-54FB-4574-B0A2-43C35C869EF3}"/>
              </a:ext>
            </a:extLst>
          </p:cNvPr>
          <p:cNvPicPr>
            <a:picLocks noChangeAspect="1"/>
          </p:cNvPicPr>
          <p:nvPr/>
        </p:nvPicPr>
        <p:blipFill>
          <a:blip r:embed="rId2"/>
          <a:stretch>
            <a:fillRect/>
          </a:stretch>
        </p:blipFill>
        <p:spPr>
          <a:xfrm>
            <a:off x="1532628" y="958462"/>
            <a:ext cx="6450025" cy="2551659"/>
          </a:xfrm>
          <a:prstGeom prst="rect">
            <a:avLst/>
          </a:prstGeom>
        </p:spPr>
      </p:pic>
      <p:pic>
        <p:nvPicPr>
          <p:cNvPr id="2" name="Picture 1">
            <a:extLst>
              <a:ext uri="{FF2B5EF4-FFF2-40B4-BE49-F238E27FC236}">
                <a16:creationId xmlns:a16="http://schemas.microsoft.com/office/drawing/2014/main" id="{373843BF-DCDE-46A8-AEA4-6597E9EA298E}"/>
              </a:ext>
            </a:extLst>
          </p:cNvPr>
          <p:cNvPicPr>
            <a:picLocks noChangeAspect="1"/>
          </p:cNvPicPr>
          <p:nvPr/>
        </p:nvPicPr>
        <p:blipFill>
          <a:blip r:embed="rId3"/>
          <a:stretch>
            <a:fillRect/>
          </a:stretch>
        </p:blipFill>
        <p:spPr>
          <a:xfrm>
            <a:off x="3474620" y="3940058"/>
            <a:ext cx="2555234" cy="2313200"/>
          </a:xfrm>
          <a:prstGeom prst="rect">
            <a:avLst/>
          </a:prstGeom>
        </p:spPr>
      </p:pic>
      <p:pic>
        <p:nvPicPr>
          <p:cNvPr id="4" name="Picture 3">
            <a:extLst>
              <a:ext uri="{FF2B5EF4-FFF2-40B4-BE49-F238E27FC236}">
                <a16:creationId xmlns:a16="http://schemas.microsoft.com/office/drawing/2014/main" id="{928C7DA9-D827-4C48-8512-E8297E6ABCF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12311" y="3940056"/>
            <a:ext cx="2985710" cy="2313201"/>
          </a:xfrm>
          <a:prstGeom prst="rect">
            <a:avLst/>
          </a:prstGeom>
        </p:spPr>
      </p:pic>
      <p:pic>
        <p:nvPicPr>
          <p:cNvPr id="7" name="Picture 6">
            <a:extLst>
              <a:ext uri="{FF2B5EF4-FFF2-40B4-BE49-F238E27FC236}">
                <a16:creationId xmlns:a16="http://schemas.microsoft.com/office/drawing/2014/main" id="{96AC9FC6-5929-4019-AF71-806A7D351D43}"/>
              </a:ext>
            </a:extLst>
          </p:cNvPr>
          <p:cNvPicPr>
            <a:picLocks noChangeAspect="1"/>
          </p:cNvPicPr>
          <p:nvPr/>
        </p:nvPicPr>
        <p:blipFill rotWithShape="1">
          <a:blip r:embed="rId5"/>
          <a:srcRect b="17346"/>
          <a:stretch/>
        </p:blipFill>
        <p:spPr>
          <a:xfrm>
            <a:off x="6096000" y="3677478"/>
            <a:ext cx="1986044" cy="1138036"/>
          </a:xfrm>
          <a:prstGeom prst="rect">
            <a:avLst/>
          </a:prstGeom>
        </p:spPr>
      </p:pic>
      <p:pic>
        <p:nvPicPr>
          <p:cNvPr id="8" name="Picture 7">
            <a:extLst>
              <a:ext uri="{FF2B5EF4-FFF2-40B4-BE49-F238E27FC236}">
                <a16:creationId xmlns:a16="http://schemas.microsoft.com/office/drawing/2014/main" id="{F0BC62C6-BFA5-4F3A-BDE0-E612D1D26294}"/>
              </a:ext>
            </a:extLst>
          </p:cNvPr>
          <p:cNvPicPr>
            <a:picLocks noChangeAspect="1"/>
          </p:cNvPicPr>
          <p:nvPr/>
        </p:nvPicPr>
        <p:blipFill>
          <a:blip r:embed="rId6"/>
          <a:stretch>
            <a:fillRect/>
          </a:stretch>
        </p:blipFill>
        <p:spPr>
          <a:xfrm>
            <a:off x="6111624" y="5090593"/>
            <a:ext cx="1986045" cy="1274379"/>
          </a:xfrm>
          <a:prstGeom prst="rect">
            <a:avLst/>
          </a:prstGeom>
        </p:spPr>
      </p:pic>
      <p:pic>
        <p:nvPicPr>
          <p:cNvPr id="12" name="Picture 11">
            <a:extLst>
              <a:ext uri="{FF2B5EF4-FFF2-40B4-BE49-F238E27FC236}">
                <a16:creationId xmlns:a16="http://schemas.microsoft.com/office/drawing/2014/main" id="{EFFC5F33-E108-BE3F-11C1-B4E86F7A3CFE}"/>
              </a:ext>
            </a:extLst>
          </p:cNvPr>
          <p:cNvPicPr>
            <a:picLocks noChangeAspect="1"/>
          </p:cNvPicPr>
          <p:nvPr/>
        </p:nvPicPr>
        <p:blipFill>
          <a:blip r:embed="rId7"/>
          <a:stretch>
            <a:fillRect/>
          </a:stretch>
        </p:blipFill>
        <p:spPr>
          <a:xfrm>
            <a:off x="291272" y="6333812"/>
            <a:ext cx="2001669" cy="339266"/>
          </a:xfrm>
          <a:prstGeom prst="rect">
            <a:avLst/>
          </a:prstGeom>
        </p:spPr>
      </p:pic>
      <p:sp>
        <p:nvSpPr>
          <p:cNvPr id="15" name="TextBox 14">
            <a:extLst>
              <a:ext uri="{FF2B5EF4-FFF2-40B4-BE49-F238E27FC236}">
                <a16:creationId xmlns:a16="http://schemas.microsoft.com/office/drawing/2014/main" id="{03CD779D-615C-1D3B-8D3C-ACFC3E2D7964}"/>
              </a:ext>
            </a:extLst>
          </p:cNvPr>
          <p:cNvSpPr txBox="1"/>
          <p:nvPr/>
        </p:nvSpPr>
        <p:spPr>
          <a:xfrm>
            <a:off x="8828380" y="2371018"/>
            <a:ext cx="5125675" cy="2115964"/>
          </a:xfrm>
          <a:prstGeom prst="rect">
            <a:avLst/>
          </a:prstGeom>
          <a:noFill/>
        </p:spPr>
        <p:txBody>
          <a:bodyPr wrap="square" lIns="91440" tIns="45720" rIns="91440" bIns="45720" anchor="t">
            <a:spAutoFit/>
          </a:bodyPr>
          <a:lstStyle/>
          <a:p>
            <a:r>
              <a:rPr lang="en-US" sz="1600" strike="noStrike" baseline="0" dirty="0">
                <a:solidFill>
                  <a:srgbClr val="211D1E"/>
                </a:solidFill>
                <a:latin typeface="Raleway" panose="020B0003030101060003" pitchFamily="34" charset="0"/>
              </a:rPr>
              <a:t>Product Specifications</a:t>
            </a:r>
          </a:p>
          <a:p>
            <a:endParaRPr lang="en-US" sz="1050" u="none" strike="noStrike" baseline="0" dirty="0">
              <a:solidFill>
                <a:srgbClr val="211D1E"/>
              </a:solidFill>
              <a:latin typeface="Raleway-Regular"/>
            </a:endParaRPr>
          </a:p>
          <a:p>
            <a:pPr marL="171450" indent="-171450">
              <a:buFont typeface="Arial" panose="020B0604020202020204" pitchFamily="34" charset="0"/>
              <a:buChar char="•"/>
            </a:pPr>
            <a:r>
              <a:rPr lang="en-US" sz="1050" u="none" strike="noStrike" baseline="0" dirty="0">
                <a:solidFill>
                  <a:srgbClr val="211D1E"/>
                </a:solidFill>
                <a:latin typeface="Raleway-Regular"/>
              </a:rPr>
              <a:t>Mounts to most flat surfaces to </a:t>
            </a:r>
            <a:br>
              <a:rPr lang="en-US" sz="1050" u="none" strike="noStrike" baseline="0" dirty="0">
                <a:latin typeface="Raleway-Regular"/>
              </a:rPr>
            </a:br>
            <a:r>
              <a:rPr lang="en-US" sz="1050" u="none" strike="noStrike" baseline="0" dirty="0">
                <a:solidFill>
                  <a:srgbClr val="211D1E"/>
                </a:solidFill>
                <a:latin typeface="Raleway-Regular"/>
              </a:rPr>
              <a:t>organize cables</a:t>
            </a:r>
          </a:p>
          <a:p>
            <a:pPr marL="171450" indent="-171450">
              <a:buFont typeface="Arial" panose="020B0604020202020204" pitchFamily="34" charset="0"/>
              <a:buChar char="•"/>
            </a:pPr>
            <a:r>
              <a:rPr lang="en-US" sz="1050" u="none" strike="noStrike" baseline="0" dirty="0">
                <a:solidFill>
                  <a:srgbClr val="211D1E"/>
                </a:solidFill>
                <a:latin typeface="Raleway-Regular"/>
              </a:rPr>
              <a:t>Inside is textured to help channel </a:t>
            </a:r>
            <a:br>
              <a:rPr lang="en-US" sz="1050" u="none" strike="noStrike" baseline="0" dirty="0">
                <a:latin typeface="Raleway-Regular"/>
              </a:rPr>
            </a:br>
            <a:r>
              <a:rPr lang="en-US" sz="1050" u="none" strike="noStrike" baseline="0" dirty="0">
                <a:solidFill>
                  <a:srgbClr val="211D1E"/>
                </a:solidFill>
                <a:latin typeface="Raleway-Regular"/>
              </a:rPr>
              <a:t>the cables and wires</a:t>
            </a:r>
          </a:p>
          <a:p>
            <a:pPr marL="171450" indent="-171450">
              <a:buFont typeface="Arial" panose="020B0604020202020204" pitchFamily="34" charset="0"/>
              <a:buChar char="•"/>
            </a:pPr>
            <a:r>
              <a:rPr lang="en-US" sz="1050" u="none" strike="noStrike" baseline="0" dirty="0">
                <a:solidFill>
                  <a:srgbClr val="211D1E"/>
                </a:solidFill>
                <a:latin typeface="Raleway-Regular"/>
              </a:rPr>
              <a:t>18.0” troughs - set of two</a:t>
            </a:r>
          </a:p>
          <a:p>
            <a:pPr marL="171450" indent="-171450">
              <a:buFont typeface="Arial" panose="020B0604020202020204" pitchFamily="34" charset="0"/>
              <a:buChar char="•"/>
            </a:pPr>
            <a:r>
              <a:rPr lang="en-US" sz="1050" u="none" strike="noStrike" baseline="0" dirty="0">
                <a:solidFill>
                  <a:srgbClr val="211D1E"/>
                </a:solidFill>
                <a:latin typeface="Raleway-Regular"/>
              </a:rPr>
              <a:t>Mounts using heavy-duty double-</a:t>
            </a:r>
            <a:br>
              <a:rPr lang="en-US" sz="1050" u="none" strike="noStrike" baseline="0" dirty="0">
                <a:latin typeface="Raleway-Regular"/>
              </a:rPr>
            </a:br>
            <a:r>
              <a:rPr lang="en-US" sz="1050" u="none" strike="noStrike" baseline="0" dirty="0">
                <a:solidFill>
                  <a:srgbClr val="211D1E"/>
                </a:solidFill>
                <a:latin typeface="Raleway-Regular"/>
              </a:rPr>
              <a:t>sided tape and/or provided screws</a:t>
            </a:r>
          </a:p>
          <a:p>
            <a:pPr marL="171450" indent="-171450">
              <a:buFont typeface="Arial" panose="020B0604020202020204" pitchFamily="34" charset="0"/>
              <a:buChar char="•"/>
            </a:pPr>
            <a:r>
              <a:rPr lang="en-US" sz="1050" u="none" strike="noStrike" baseline="0" dirty="0">
                <a:solidFill>
                  <a:srgbClr val="211D1E"/>
                </a:solidFill>
                <a:latin typeface="Raleway-Regular"/>
              </a:rPr>
              <a:t>Image above shows the set of </a:t>
            </a:r>
            <a:br>
              <a:rPr lang="en-US" sz="1050" u="none" strike="noStrike" baseline="0" dirty="0">
                <a:latin typeface="Raleway-Regular"/>
              </a:rPr>
            </a:br>
            <a:r>
              <a:rPr lang="en-US" sz="1050" u="none" strike="noStrike" baseline="0" dirty="0">
                <a:solidFill>
                  <a:srgbClr val="211D1E"/>
                </a:solidFill>
                <a:latin typeface="Raleway-Regular"/>
              </a:rPr>
              <a:t>two pieces</a:t>
            </a:r>
          </a:p>
          <a:p>
            <a:pPr marL="171450" indent="-171450">
              <a:buFont typeface="Arial" panose="020B0604020202020204" pitchFamily="34" charset="0"/>
              <a:buChar char="•"/>
            </a:pPr>
            <a:r>
              <a:rPr lang="en-US" sz="1050" u="none" strike="noStrike" baseline="0" dirty="0">
                <a:solidFill>
                  <a:srgbClr val="211D1E"/>
                </a:solidFill>
                <a:latin typeface="Raleway-Regular"/>
              </a:rPr>
              <a:t>Warranty: Lifetime</a:t>
            </a:r>
          </a:p>
        </p:txBody>
      </p:sp>
      <p:pic>
        <p:nvPicPr>
          <p:cNvPr id="16" name="Picture 15">
            <a:extLst>
              <a:ext uri="{FF2B5EF4-FFF2-40B4-BE49-F238E27FC236}">
                <a16:creationId xmlns:a16="http://schemas.microsoft.com/office/drawing/2014/main" id="{27914008-061B-546B-1E9D-CB589400B730}"/>
              </a:ext>
            </a:extLst>
          </p:cNvPr>
          <p:cNvPicPr>
            <a:picLocks noChangeAspect="1"/>
          </p:cNvPicPr>
          <p:nvPr/>
        </p:nvPicPr>
        <p:blipFill>
          <a:blip r:embed="rId8"/>
          <a:stretch>
            <a:fillRect/>
          </a:stretch>
        </p:blipFill>
        <p:spPr>
          <a:xfrm>
            <a:off x="10712527" y="6181355"/>
            <a:ext cx="1357382" cy="644181"/>
          </a:xfrm>
          <a:prstGeom prst="rect">
            <a:avLst/>
          </a:prstGeom>
        </p:spPr>
      </p:pic>
      <p:sp>
        <p:nvSpPr>
          <p:cNvPr id="3" name="TextBox 2">
            <a:extLst>
              <a:ext uri="{FF2B5EF4-FFF2-40B4-BE49-F238E27FC236}">
                <a16:creationId xmlns:a16="http://schemas.microsoft.com/office/drawing/2014/main" id="{CF363AC6-84B4-5F33-4CA4-186D1EC2D813}"/>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Deluxe Trough Kit</a:t>
            </a:r>
          </a:p>
          <a:p>
            <a:r>
              <a:rPr lang="en-US" sz="1400">
                <a:latin typeface="Raleway-LightItalic"/>
              </a:rPr>
              <a:t>Cable Management Undermount Tray</a:t>
            </a:r>
          </a:p>
        </p:txBody>
      </p:sp>
      <p:sp>
        <p:nvSpPr>
          <p:cNvPr id="5" name="TextBox 4">
            <a:extLst>
              <a:ext uri="{FF2B5EF4-FFF2-40B4-BE49-F238E27FC236}">
                <a16:creationId xmlns:a16="http://schemas.microsoft.com/office/drawing/2014/main" id="{543CEF4F-C0B5-66A6-4425-6445241872F3}"/>
              </a:ext>
            </a:extLst>
          </p:cNvPr>
          <p:cNvSpPr txBox="1"/>
          <p:nvPr/>
        </p:nvSpPr>
        <p:spPr>
          <a:xfrm>
            <a:off x="6039693" y="4707792"/>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profile view of Deluxe Trough</a:t>
            </a:r>
          </a:p>
        </p:txBody>
      </p:sp>
    </p:spTree>
    <p:extLst>
      <p:ext uri="{BB962C8B-B14F-4D97-AF65-F5344CB8AC3E}">
        <p14:creationId xmlns:p14="http://schemas.microsoft.com/office/powerpoint/2010/main" val="413362699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8DBE41-6F3A-4CBB-B778-AE01AD65172C}"/>
              </a:ext>
            </a:extLst>
          </p:cNvPr>
          <p:cNvPicPr>
            <a:picLocks noChangeAspect="1"/>
          </p:cNvPicPr>
          <p:nvPr/>
        </p:nvPicPr>
        <p:blipFill>
          <a:blip r:embed="rId2"/>
          <a:stretch>
            <a:fillRect/>
          </a:stretch>
        </p:blipFill>
        <p:spPr>
          <a:xfrm>
            <a:off x="1135173" y="1094057"/>
            <a:ext cx="6428505" cy="2511029"/>
          </a:xfrm>
          <a:prstGeom prst="rect">
            <a:avLst/>
          </a:prstGeom>
        </p:spPr>
      </p:pic>
      <p:pic>
        <p:nvPicPr>
          <p:cNvPr id="10" name="Picture 9">
            <a:extLst>
              <a:ext uri="{FF2B5EF4-FFF2-40B4-BE49-F238E27FC236}">
                <a16:creationId xmlns:a16="http://schemas.microsoft.com/office/drawing/2014/main" id="{440C479F-8532-4A72-BCBA-97F7052FD161}"/>
              </a:ext>
            </a:extLst>
          </p:cNvPr>
          <p:cNvPicPr>
            <a:picLocks noChangeAspect="1"/>
          </p:cNvPicPr>
          <p:nvPr/>
        </p:nvPicPr>
        <p:blipFill>
          <a:blip r:embed="rId3"/>
          <a:stretch>
            <a:fillRect/>
          </a:stretch>
        </p:blipFill>
        <p:spPr>
          <a:xfrm>
            <a:off x="6029854" y="4236909"/>
            <a:ext cx="2403953" cy="1719494"/>
          </a:xfrm>
          <a:prstGeom prst="rect">
            <a:avLst/>
          </a:prstGeom>
        </p:spPr>
      </p:pic>
      <p:pic>
        <p:nvPicPr>
          <p:cNvPr id="11" name="Picture 10">
            <a:extLst>
              <a:ext uri="{FF2B5EF4-FFF2-40B4-BE49-F238E27FC236}">
                <a16:creationId xmlns:a16="http://schemas.microsoft.com/office/drawing/2014/main" id="{A4E6A435-E439-A182-B143-EC87D7927D40}"/>
              </a:ext>
            </a:extLst>
          </p:cNvPr>
          <p:cNvPicPr>
            <a:picLocks noChangeAspect="1"/>
          </p:cNvPicPr>
          <p:nvPr/>
        </p:nvPicPr>
        <p:blipFill>
          <a:blip r:embed="rId4"/>
          <a:stretch>
            <a:fillRect/>
          </a:stretch>
        </p:blipFill>
        <p:spPr>
          <a:xfrm>
            <a:off x="213061" y="6364703"/>
            <a:ext cx="1486169" cy="245031"/>
          </a:xfrm>
          <a:prstGeom prst="rect">
            <a:avLst/>
          </a:prstGeom>
        </p:spPr>
      </p:pic>
      <p:sp>
        <p:nvSpPr>
          <p:cNvPr id="15" name="TextBox 14">
            <a:extLst>
              <a:ext uri="{FF2B5EF4-FFF2-40B4-BE49-F238E27FC236}">
                <a16:creationId xmlns:a16="http://schemas.microsoft.com/office/drawing/2014/main" id="{E0B8684E-BA21-6CA1-8757-270A74F57348}"/>
              </a:ext>
            </a:extLst>
          </p:cNvPr>
          <p:cNvSpPr txBox="1"/>
          <p:nvPr/>
        </p:nvSpPr>
        <p:spPr>
          <a:xfrm>
            <a:off x="8828380" y="2371018"/>
            <a:ext cx="3896678" cy="2115964"/>
          </a:xfrm>
          <a:prstGeom prst="rect">
            <a:avLst/>
          </a:prstGeom>
          <a:noFill/>
        </p:spPr>
        <p:txBody>
          <a:bodyPr wrap="square" anchor="ctr">
            <a:spAutoFit/>
          </a:bodyPr>
          <a:lstStyle/>
          <a:p>
            <a:pPr algn="l"/>
            <a:r>
              <a:rPr lang="en-US" sz="1600" strike="noStrike" baseline="0">
                <a:latin typeface="Raleway" panose="020B0003030101060003" pitchFamily="34" charset="0"/>
              </a:rPr>
              <a:t>Product Specifications</a:t>
            </a:r>
          </a:p>
          <a:p>
            <a:pPr algn="l"/>
            <a:endParaRPr lang="en-US" sz="1050" u="none" strike="noStrike" baseline="0">
              <a:latin typeface="Raleway" panose="020B0003030101060003" pitchFamily="34" charset="0"/>
            </a:endParaRPr>
          </a:p>
          <a:p>
            <a:pPr marL="171450" indent="-171450" algn="l">
              <a:buFont typeface="Arial" panose="020B0604020202020204" pitchFamily="34" charset="0"/>
              <a:buChar char="•"/>
            </a:pPr>
            <a:r>
              <a:rPr lang="en-US" sz="1050" u="none" strike="noStrike" baseline="0">
                <a:latin typeface="Raleway" panose="020B0003030101060003" pitchFamily="34" charset="0"/>
              </a:rPr>
              <a:t>Mount to most flat surface to </a:t>
            </a:r>
            <a:br>
              <a:rPr lang="en-US" sz="1050" u="none" strike="noStrike" baseline="0">
                <a:latin typeface="Raleway" panose="020B0003030101060003" pitchFamily="34" charset="0"/>
              </a:rPr>
            </a:br>
            <a:r>
              <a:rPr lang="en-US" sz="1050" u="none" strike="noStrike" baseline="0">
                <a:latin typeface="Raleway" panose="020B0003030101060003" pitchFamily="34" charset="0"/>
              </a:rPr>
              <a:t>organize cables</a:t>
            </a:r>
          </a:p>
          <a:p>
            <a:pPr marL="171450" indent="-171450" algn="l">
              <a:buFont typeface="Arial" panose="020B0604020202020204" pitchFamily="34" charset="0"/>
              <a:buChar char="•"/>
            </a:pPr>
            <a:r>
              <a:rPr lang="en-US" sz="1050" u="none" strike="noStrike" baseline="0">
                <a:latin typeface="Raleway" panose="020B0003030101060003" pitchFamily="34" charset="0"/>
              </a:rPr>
              <a:t>18.0" troughs - set of two</a:t>
            </a:r>
          </a:p>
          <a:p>
            <a:pPr marL="171450" indent="-171450" algn="l">
              <a:buFont typeface="Arial" panose="020B0604020202020204" pitchFamily="34" charset="0"/>
              <a:buChar char="•"/>
            </a:pPr>
            <a:r>
              <a:rPr lang="en-US" sz="1050" u="none" strike="noStrike" baseline="0">
                <a:latin typeface="Raleway" panose="020B0003030101060003" pitchFamily="34" charset="0"/>
              </a:rPr>
              <a:t>Mounts using heavy-duty </a:t>
            </a:r>
            <a:br>
              <a:rPr lang="en-US" sz="1050" u="none" strike="noStrike" baseline="0">
                <a:latin typeface="Raleway" panose="020B0003030101060003" pitchFamily="34" charset="0"/>
              </a:rPr>
            </a:br>
            <a:r>
              <a:rPr lang="en-US" sz="1050" u="none" strike="noStrike" baseline="0">
                <a:latin typeface="Raleway" panose="020B0003030101060003" pitchFamily="34" charset="0"/>
              </a:rPr>
              <a:t>double-sided tape and/or </a:t>
            </a:r>
            <a:br>
              <a:rPr lang="en-US" sz="1050" u="none" strike="noStrike" baseline="0">
                <a:latin typeface="Raleway" panose="020B0003030101060003" pitchFamily="34" charset="0"/>
              </a:rPr>
            </a:br>
            <a:r>
              <a:rPr lang="en-US" sz="1050" u="none" strike="noStrike" baseline="0">
                <a:latin typeface="Raleway" panose="020B0003030101060003" pitchFamily="34" charset="0"/>
              </a:rPr>
              <a:t>provided screws</a:t>
            </a:r>
          </a:p>
          <a:p>
            <a:pPr marL="171450" indent="-171450" algn="l">
              <a:buFont typeface="Arial" panose="020B0604020202020204" pitchFamily="34" charset="0"/>
              <a:buChar char="•"/>
            </a:pPr>
            <a:r>
              <a:rPr lang="en-US" sz="1050" u="none" strike="noStrike" baseline="0">
                <a:latin typeface="Raleway" panose="020B0003030101060003" pitchFamily="34" charset="0"/>
              </a:rPr>
              <a:t>The image on the cover and </a:t>
            </a:r>
            <a:br>
              <a:rPr lang="en-US" sz="1050" u="none" strike="noStrike" baseline="0">
                <a:latin typeface="Raleway" panose="020B0003030101060003" pitchFamily="34" charset="0"/>
              </a:rPr>
            </a:br>
            <a:r>
              <a:rPr lang="en-US" sz="1050" u="none" strike="noStrike" baseline="0">
                <a:latin typeface="Raleway" panose="020B0003030101060003" pitchFamily="34" charset="0"/>
              </a:rPr>
              <a:t>to the left shows one piece </a:t>
            </a:r>
            <a:br>
              <a:rPr lang="en-US" sz="1050" u="none" strike="noStrike" baseline="0">
                <a:latin typeface="Raleway" panose="020B0003030101060003" pitchFamily="34" charset="0"/>
              </a:rPr>
            </a:br>
            <a:r>
              <a:rPr lang="en-US" sz="1050" u="none" strike="noStrike" baseline="0">
                <a:latin typeface="Raleway" panose="020B0003030101060003" pitchFamily="34" charset="0"/>
              </a:rPr>
              <a:t>of the set</a:t>
            </a:r>
          </a:p>
          <a:p>
            <a:pPr marL="171450" indent="-171450">
              <a:buFont typeface="Arial" panose="020B0604020202020204" pitchFamily="34" charset="0"/>
              <a:buChar char="•"/>
            </a:pPr>
            <a:r>
              <a:rPr lang="en-US" sz="1050" u="none" strike="noStrike" baseline="0">
                <a:latin typeface="Raleway" panose="020B0003030101060003" pitchFamily="34" charset="0"/>
              </a:rPr>
              <a:t>Warranty: Lifetime</a:t>
            </a:r>
          </a:p>
        </p:txBody>
      </p:sp>
      <p:pic>
        <p:nvPicPr>
          <p:cNvPr id="16" name="Picture 15">
            <a:extLst>
              <a:ext uri="{FF2B5EF4-FFF2-40B4-BE49-F238E27FC236}">
                <a16:creationId xmlns:a16="http://schemas.microsoft.com/office/drawing/2014/main" id="{AEBE2409-D880-E4C8-F06D-E43FAEB72ABA}"/>
              </a:ext>
            </a:extLst>
          </p:cNvPr>
          <p:cNvPicPr>
            <a:picLocks noChangeAspect="1"/>
          </p:cNvPicPr>
          <p:nvPr/>
        </p:nvPicPr>
        <p:blipFill>
          <a:blip r:embed="rId5"/>
          <a:stretch>
            <a:fillRect/>
          </a:stretch>
        </p:blipFill>
        <p:spPr>
          <a:xfrm>
            <a:off x="10561031" y="6165129"/>
            <a:ext cx="1357382" cy="644181"/>
          </a:xfrm>
          <a:prstGeom prst="rect">
            <a:avLst/>
          </a:prstGeom>
        </p:spPr>
      </p:pic>
      <p:pic>
        <p:nvPicPr>
          <p:cNvPr id="2" name="Picture 1">
            <a:extLst>
              <a:ext uri="{FF2B5EF4-FFF2-40B4-BE49-F238E27FC236}">
                <a16:creationId xmlns:a16="http://schemas.microsoft.com/office/drawing/2014/main" id="{6F14FB8D-0714-5AD3-B1AD-3464223ACF5E}"/>
              </a:ext>
            </a:extLst>
          </p:cNvPr>
          <p:cNvPicPr>
            <a:picLocks noChangeAspect="1"/>
          </p:cNvPicPr>
          <p:nvPr/>
        </p:nvPicPr>
        <p:blipFill>
          <a:blip r:embed="rId6"/>
          <a:stretch>
            <a:fillRect/>
          </a:stretch>
        </p:blipFill>
        <p:spPr>
          <a:xfrm>
            <a:off x="3474620" y="3940058"/>
            <a:ext cx="2555234" cy="2313200"/>
          </a:xfrm>
          <a:prstGeom prst="rect">
            <a:avLst/>
          </a:prstGeom>
        </p:spPr>
      </p:pic>
      <p:pic>
        <p:nvPicPr>
          <p:cNvPr id="4" name="Picture 3">
            <a:extLst>
              <a:ext uri="{FF2B5EF4-FFF2-40B4-BE49-F238E27FC236}">
                <a16:creationId xmlns:a16="http://schemas.microsoft.com/office/drawing/2014/main" id="{659030A7-8BED-C020-7980-487D74420D8F}"/>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12311" y="3940056"/>
            <a:ext cx="2985710" cy="2313201"/>
          </a:xfrm>
          <a:prstGeom prst="rect">
            <a:avLst/>
          </a:prstGeom>
        </p:spPr>
      </p:pic>
      <p:sp>
        <p:nvSpPr>
          <p:cNvPr id="12" name="TextBox 11">
            <a:extLst>
              <a:ext uri="{FF2B5EF4-FFF2-40B4-BE49-F238E27FC236}">
                <a16:creationId xmlns:a16="http://schemas.microsoft.com/office/drawing/2014/main" id="{2C921CCA-1F01-6A30-DCEF-F1E73E74798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Trough</a:t>
            </a:r>
          </a:p>
          <a:p>
            <a:r>
              <a:rPr lang="en-US" sz="1400">
                <a:latin typeface="Raleway-LightItalic"/>
              </a:rPr>
              <a:t>Cable Management Undermount Tray</a:t>
            </a:r>
          </a:p>
        </p:txBody>
      </p:sp>
    </p:spTree>
    <p:extLst>
      <p:ext uri="{BB962C8B-B14F-4D97-AF65-F5344CB8AC3E}">
        <p14:creationId xmlns:p14="http://schemas.microsoft.com/office/powerpoint/2010/main" val="391211068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D3AFB8-5D0A-125C-53B9-166F9761E112}"/>
              </a:ext>
            </a:extLst>
          </p:cNvPr>
          <p:cNvPicPr>
            <a:picLocks noChangeAspect="1"/>
          </p:cNvPicPr>
          <p:nvPr/>
        </p:nvPicPr>
        <p:blipFill>
          <a:blip r:embed="rId2"/>
          <a:stretch>
            <a:fillRect/>
          </a:stretch>
        </p:blipFill>
        <p:spPr>
          <a:xfrm>
            <a:off x="4728700" y="1214810"/>
            <a:ext cx="3101895" cy="2808082"/>
          </a:xfrm>
          <a:prstGeom prst="rect">
            <a:avLst/>
          </a:prstGeom>
        </p:spPr>
      </p:pic>
      <p:pic>
        <p:nvPicPr>
          <p:cNvPr id="10" name="Picture 2">
            <a:extLst>
              <a:ext uri="{FF2B5EF4-FFF2-40B4-BE49-F238E27FC236}">
                <a16:creationId xmlns:a16="http://schemas.microsoft.com/office/drawing/2014/main" id="{A39FAD7D-9CD0-4F73-BDB9-81D021651D0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562985" y="1214810"/>
            <a:ext cx="1705760" cy="50225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a:extLst>
              <a:ext uri="{FF2B5EF4-FFF2-40B4-BE49-F238E27FC236}">
                <a16:creationId xmlns:a16="http://schemas.microsoft.com/office/drawing/2014/main" id="{96646394-235E-D7C0-E70A-1240C3450D6A}"/>
              </a:ext>
            </a:extLst>
          </p:cNvPr>
          <p:cNvPicPr>
            <a:picLocks noChangeAspect="1"/>
          </p:cNvPicPr>
          <p:nvPr/>
        </p:nvPicPr>
        <p:blipFill>
          <a:blip r:embed="rId4"/>
          <a:stretch>
            <a:fillRect/>
          </a:stretch>
        </p:blipFill>
        <p:spPr>
          <a:xfrm>
            <a:off x="217715" y="5995525"/>
            <a:ext cx="1063096" cy="644181"/>
          </a:xfrm>
          <a:prstGeom prst="rect">
            <a:avLst/>
          </a:prstGeom>
        </p:spPr>
      </p:pic>
      <p:sp>
        <p:nvSpPr>
          <p:cNvPr id="21" name="TextBox 20">
            <a:extLst>
              <a:ext uri="{FF2B5EF4-FFF2-40B4-BE49-F238E27FC236}">
                <a16:creationId xmlns:a16="http://schemas.microsoft.com/office/drawing/2014/main" id="{2B531569-69E8-8626-87AB-65F169F70305}"/>
              </a:ext>
            </a:extLst>
          </p:cNvPr>
          <p:cNvSpPr txBox="1"/>
          <p:nvPr/>
        </p:nvSpPr>
        <p:spPr>
          <a:xfrm>
            <a:off x="9290550" y="2451809"/>
            <a:ext cx="3982673" cy="1954381"/>
          </a:xfrm>
          <a:prstGeom prst="rect">
            <a:avLst/>
          </a:prstGeom>
          <a:noFill/>
        </p:spPr>
        <p:txBody>
          <a:bodyPr wrap="square" lIns="91440" tIns="45720" rIns="91440" bIns="45720" anchor="ctr">
            <a:spAutoFit/>
          </a:bodyPr>
          <a:lstStyle/>
          <a:p>
            <a:r>
              <a:rPr lang="en-US" sz="1600" strike="noStrike" baseline="0">
                <a:solidFill>
                  <a:srgbClr val="221E1F"/>
                </a:solidFill>
                <a:latin typeface="Raleway"/>
              </a:rPr>
              <a:t>Product Specifications</a:t>
            </a:r>
          </a:p>
          <a:p>
            <a:endParaRPr lang="en-US" sz="1050" u="none" strike="noStrike" baseline="0">
              <a:solidFill>
                <a:srgbClr val="221E1F"/>
              </a:solidFill>
              <a:latin typeface="Raleway" panose="020B0003030101060003" pitchFamily="34" charset="0"/>
            </a:endParaRPr>
          </a:p>
          <a:p>
            <a:pPr marL="171450" indent="-171450">
              <a:buFont typeface="Arial" panose="020B0604020202020204" pitchFamily="34" charset="0"/>
              <a:buChar char="•"/>
            </a:pPr>
            <a:r>
              <a:rPr lang="en-US" sz="1050" u="none" strike="noStrike" baseline="0">
                <a:solidFill>
                  <a:srgbClr val="221E1F"/>
                </a:solidFill>
                <a:latin typeface="Raleway"/>
              </a:rPr>
              <a:t>Expands and retracts to keep </a:t>
            </a:r>
            <a:br>
              <a:rPr lang="en-US" sz="1050" u="none" strike="noStrike" baseline="0">
                <a:latin typeface="Raleway" panose="020B0003030101060003" pitchFamily="34" charset="0"/>
              </a:rPr>
            </a:br>
            <a:r>
              <a:rPr lang="en-US" sz="1050" u="none" strike="noStrike" baseline="0">
                <a:solidFill>
                  <a:srgbClr val="221E1F"/>
                </a:solidFill>
                <a:latin typeface="Raleway"/>
              </a:rPr>
              <a:t>cables organized under a </a:t>
            </a:r>
            <a:br>
              <a:rPr lang="en-US" sz="1050" u="none" strike="noStrike" baseline="0">
                <a:latin typeface="Raleway" panose="020B0003030101060003" pitchFamily="34" charset="0"/>
              </a:rPr>
            </a:br>
            <a:r>
              <a:rPr lang="en-US" sz="1050" u="none" strike="noStrike" baseline="0">
                <a:solidFill>
                  <a:srgbClr val="221E1F"/>
                </a:solidFill>
                <a:latin typeface="Raleway"/>
              </a:rPr>
              <a:t>height adjustable table base</a:t>
            </a:r>
          </a:p>
          <a:p>
            <a:pPr marL="171450" indent="-171450">
              <a:buFont typeface="Arial" panose="020B0604020202020204" pitchFamily="34" charset="0"/>
              <a:buChar char="•"/>
            </a:pPr>
            <a:r>
              <a:rPr lang="en-US" sz="1050" u="none" strike="noStrike" baseline="0">
                <a:solidFill>
                  <a:srgbClr val="221E1F"/>
                </a:solidFill>
                <a:latin typeface="Raleway"/>
              </a:rPr>
              <a:t>53.5” total height</a:t>
            </a:r>
          </a:p>
          <a:p>
            <a:pPr marL="171450" indent="-171450">
              <a:buFont typeface="Arial" panose="020B0604020202020204" pitchFamily="34" charset="0"/>
              <a:buChar char="•"/>
            </a:pPr>
            <a:r>
              <a:rPr lang="en-US" sz="1050" u="none" strike="noStrike" baseline="0">
                <a:solidFill>
                  <a:srgbClr val="221E1F"/>
                </a:solidFill>
                <a:latin typeface="Raleway"/>
              </a:rPr>
              <a:t>23 links</a:t>
            </a:r>
          </a:p>
          <a:p>
            <a:pPr marL="171450" indent="-171450">
              <a:buFont typeface="Arial" panose="020B0604020202020204" pitchFamily="34" charset="0"/>
              <a:buChar char="•"/>
            </a:pPr>
            <a:r>
              <a:rPr lang="en-US" sz="1050" u="none" strike="noStrike" baseline="0">
                <a:solidFill>
                  <a:srgbClr val="221E1F"/>
                </a:solidFill>
                <a:latin typeface="Raleway"/>
              </a:rPr>
              <a:t>Links are detachable</a:t>
            </a:r>
            <a:r>
              <a:rPr lang="en-US" sz="1050">
                <a:solidFill>
                  <a:srgbClr val="221E1F"/>
                </a:solidFill>
                <a:latin typeface="Raleway"/>
              </a:rPr>
              <a:t> </a:t>
            </a:r>
            <a:endParaRPr lang="en-US" sz="1050" u="none" strike="noStrike" baseline="0">
              <a:solidFill>
                <a:srgbClr val="221E1F"/>
              </a:solidFill>
              <a:latin typeface="Raleway" panose="020B0003030101060003" pitchFamily="34" charset="0"/>
            </a:endParaRPr>
          </a:p>
          <a:p>
            <a:pPr marL="171450" indent="-171450">
              <a:buFont typeface="Arial" panose="020B0604020202020204" pitchFamily="34" charset="0"/>
              <a:buChar char="•"/>
            </a:pPr>
            <a:r>
              <a:rPr lang="en-US" sz="1050" u="none" strike="noStrike" baseline="0">
                <a:solidFill>
                  <a:srgbClr val="221E1F"/>
                </a:solidFill>
                <a:latin typeface="Raleway"/>
              </a:rPr>
              <a:t>Weighted bottom</a:t>
            </a:r>
          </a:p>
          <a:p>
            <a:pPr marL="171450" indent="-171450">
              <a:buFont typeface="Arial" panose="020B0604020202020204" pitchFamily="34" charset="0"/>
              <a:buChar char="•"/>
            </a:pPr>
            <a:r>
              <a:rPr lang="en-US" sz="1050" u="none" strike="noStrike" baseline="0">
                <a:solidFill>
                  <a:srgbClr val="221E1F"/>
                </a:solidFill>
                <a:latin typeface="Raleway"/>
              </a:rPr>
              <a:t>Attaches to bottom of </a:t>
            </a:r>
            <a:br>
              <a:rPr lang="en-US" sz="1050" u="none" strike="noStrike" baseline="0">
                <a:latin typeface="Raleway" panose="020B0003030101060003" pitchFamily="34" charset="0"/>
              </a:rPr>
            </a:br>
            <a:r>
              <a:rPr lang="en-US" sz="1050" u="none" strike="noStrike" baseline="0">
                <a:solidFill>
                  <a:srgbClr val="221E1F"/>
                </a:solidFill>
                <a:latin typeface="Raleway"/>
              </a:rPr>
              <a:t>worksurface</a:t>
            </a:r>
          </a:p>
        </p:txBody>
      </p:sp>
      <p:pic>
        <p:nvPicPr>
          <p:cNvPr id="3" name="Picture 2">
            <a:extLst>
              <a:ext uri="{FF2B5EF4-FFF2-40B4-BE49-F238E27FC236}">
                <a16:creationId xmlns:a16="http://schemas.microsoft.com/office/drawing/2014/main" id="{32C94624-D6DC-B919-DCD2-C67B6C420B86}"/>
              </a:ext>
            </a:extLst>
          </p:cNvPr>
          <p:cNvPicPr>
            <a:picLocks noChangeAspect="1"/>
          </p:cNvPicPr>
          <p:nvPr/>
        </p:nvPicPr>
        <p:blipFill>
          <a:blip r:embed="rId5"/>
          <a:stretch>
            <a:fillRect/>
          </a:stretch>
        </p:blipFill>
        <p:spPr>
          <a:xfrm>
            <a:off x="10712527" y="6181355"/>
            <a:ext cx="1357382" cy="644181"/>
          </a:xfrm>
          <a:prstGeom prst="rect">
            <a:avLst/>
          </a:prstGeom>
        </p:spPr>
      </p:pic>
      <p:sp>
        <p:nvSpPr>
          <p:cNvPr id="5" name="TextBox 4">
            <a:extLst>
              <a:ext uri="{FF2B5EF4-FFF2-40B4-BE49-F238E27FC236}">
                <a16:creationId xmlns:a16="http://schemas.microsoft.com/office/drawing/2014/main" id="{9C0610A6-2352-ADBD-D026-AC5F04D77B63}"/>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Conceal</a:t>
            </a:r>
          </a:p>
          <a:p>
            <a:r>
              <a:rPr lang="en-US" sz="1400">
                <a:latin typeface="Raleway-LightItalic"/>
              </a:rPr>
              <a:t>Cable Management Spine</a:t>
            </a:r>
          </a:p>
        </p:txBody>
      </p:sp>
      <p:pic>
        <p:nvPicPr>
          <p:cNvPr id="8" name="Picture 7">
            <a:extLst>
              <a:ext uri="{FF2B5EF4-FFF2-40B4-BE49-F238E27FC236}">
                <a16:creationId xmlns:a16="http://schemas.microsoft.com/office/drawing/2014/main" id="{4EA8FFFC-A3B7-482B-FA98-AD8AD7595C1B}"/>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6484172" y="4219271"/>
            <a:ext cx="2482408" cy="1923264"/>
          </a:xfrm>
          <a:prstGeom prst="rect">
            <a:avLst/>
          </a:prstGeom>
        </p:spPr>
      </p:pic>
      <p:pic>
        <p:nvPicPr>
          <p:cNvPr id="12" name="Picture 11">
            <a:extLst>
              <a:ext uri="{FF2B5EF4-FFF2-40B4-BE49-F238E27FC236}">
                <a16:creationId xmlns:a16="http://schemas.microsoft.com/office/drawing/2014/main" id="{370C308C-4BE2-448B-8648-97B9016F58F5}"/>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t="11470" b="3051"/>
          <a:stretch/>
        </p:blipFill>
        <p:spPr>
          <a:xfrm>
            <a:off x="3856875" y="4219271"/>
            <a:ext cx="2482407" cy="1923264"/>
          </a:xfrm>
          <a:prstGeom prst="rect">
            <a:avLst/>
          </a:prstGeom>
        </p:spPr>
      </p:pic>
    </p:spTree>
    <p:extLst>
      <p:ext uri="{BB962C8B-B14F-4D97-AF65-F5344CB8AC3E}">
        <p14:creationId xmlns:p14="http://schemas.microsoft.com/office/powerpoint/2010/main" val="318896047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0F6CD9-254A-5224-2EA4-242A6B6045D3}"/>
              </a:ext>
            </a:extLst>
          </p:cNvPr>
          <p:cNvSpPr/>
          <p:nvPr/>
        </p:nvSpPr>
        <p:spPr>
          <a:xfrm>
            <a:off x="0" y="0"/>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15" name="Title 1">
            <a:extLst>
              <a:ext uri="{FF2B5EF4-FFF2-40B4-BE49-F238E27FC236}">
                <a16:creationId xmlns:a16="http://schemas.microsoft.com/office/drawing/2014/main" id="{01477284-9C20-BD6A-E1E1-C42A6F11291B}"/>
              </a:ext>
            </a:extLst>
          </p:cNvPr>
          <p:cNvSpPr txBox="1">
            <a:spLocks/>
          </p:cNvSpPr>
          <p:nvPr/>
        </p:nvSpPr>
        <p:spPr>
          <a:xfrm>
            <a:off x="579332" y="3521781"/>
            <a:ext cx="3267032" cy="746722"/>
          </a:xfrm>
          <a:prstGeom prst="rect">
            <a:avLst/>
          </a:prstGeom>
        </p:spPr>
        <p:txBody>
          <a:bodyPr lIns="91440" tIns="45720" rIns="91440" bIns="45720" anchor="t">
            <a:noAutofit/>
          </a:bodyPr>
          <a:lstStyle>
            <a:lvl1pPr algn="ctr" defTabSz="914400" rtl="0" eaLnBrk="1" latinLnBrk="0" hangingPunct="1">
              <a:lnSpc>
                <a:spcPct val="90000"/>
              </a:lnSpc>
              <a:spcBef>
                <a:spcPct val="0"/>
              </a:spcBef>
              <a:buNone/>
              <a:defRPr sz="3200" kern="1200">
                <a:solidFill>
                  <a:srgbClr val="606162"/>
                </a:solidFill>
                <a:latin typeface="Raleway" panose="020B0003030101060003" pitchFamily="34" charset="0"/>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300" normalizeH="0" baseline="0" noProof="0">
                <a:ln>
                  <a:noFill/>
                </a:ln>
                <a:solidFill>
                  <a:srgbClr val="FFFFFF"/>
                </a:solidFill>
                <a:effectLst/>
                <a:uLnTx/>
                <a:uFillTx/>
                <a:latin typeface="Raleway" panose="020B0003030101060003" pitchFamily="34" charset="0"/>
                <a:ea typeface="+mj-ea"/>
                <a:cs typeface="+mj-cs"/>
              </a:rPr>
              <a:t>AIR QUALITY MANAGEMENT</a:t>
            </a:r>
            <a:endParaRPr kumimoji="0" lang="en-US" sz="2200" b="0" i="0" u="none" strike="noStrike" kern="1200" cap="none" spc="300" normalizeH="0" baseline="30000" noProof="0">
              <a:ln>
                <a:noFill/>
              </a:ln>
              <a:solidFill>
                <a:srgbClr val="FFFFFF"/>
              </a:solidFill>
              <a:effectLst/>
              <a:uLnTx/>
              <a:uFillTx/>
              <a:latin typeface="Raleway" panose="020B0003030101060003" pitchFamily="34" charset="0"/>
              <a:ea typeface="+mj-ea"/>
              <a:cs typeface="+mj-cs"/>
            </a:endParaRPr>
          </a:p>
        </p:txBody>
      </p:sp>
      <p:pic>
        <p:nvPicPr>
          <p:cNvPr id="17" name="Graphic 16">
            <a:extLst>
              <a:ext uri="{FF2B5EF4-FFF2-40B4-BE49-F238E27FC236}">
                <a16:creationId xmlns:a16="http://schemas.microsoft.com/office/drawing/2014/main" id="{1952F051-AF7A-1D76-193D-BC783EE9F96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830" y="2637904"/>
            <a:ext cx="3026036" cy="698316"/>
          </a:xfrm>
          <a:prstGeom prst="rect">
            <a:avLst/>
          </a:prstGeom>
        </p:spPr>
      </p:pic>
      <p:sp>
        <p:nvSpPr>
          <p:cNvPr id="3" name="TextBox 2">
            <a:extLst>
              <a:ext uri="{FF2B5EF4-FFF2-40B4-BE49-F238E27FC236}">
                <a16:creationId xmlns:a16="http://schemas.microsoft.com/office/drawing/2014/main" id="{93204498-35DD-9C2C-A278-16835F0A25F7}"/>
              </a:ext>
            </a:extLst>
          </p:cNvPr>
          <p:cNvSpPr txBox="1"/>
          <p:nvPr/>
        </p:nvSpPr>
        <p:spPr>
          <a:xfrm>
            <a:off x="357436" y="4701478"/>
            <a:ext cx="3710823"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Raleway" pitchFamily="2" charset="0"/>
                <a:ea typeface="+mn-ea"/>
                <a:cs typeface="+mn-cs"/>
              </a:rPr>
              <a:t>For your consideration…</a:t>
            </a: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pic>
        <p:nvPicPr>
          <p:cNvPr id="2050" name="Picture 2">
            <a:extLst>
              <a:ext uri="{FF2B5EF4-FFF2-40B4-BE49-F238E27FC236}">
                <a16:creationId xmlns:a16="http://schemas.microsoft.com/office/drawing/2014/main" id="{BD85FFB3-FFB4-43EB-B00C-BC93E3A988D7}"/>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735703" y="0"/>
            <a:ext cx="9456297"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546130"/>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23" name="Rectangle 22">
            <a:extLst>
              <a:ext uri="{FF2B5EF4-FFF2-40B4-BE49-F238E27FC236}">
                <a16:creationId xmlns:a16="http://schemas.microsoft.com/office/drawing/2014/main" id="{B8A7611F-C4EB-4067-BEFE-E1C2273A00C0}"/>
              </a:ext>
            </a:extLst>
          </p:cNvPr>
          <p:cNvSpPr/>
          <p:nvPr/>
        </p:nvSpPr>
        <p:spPr>
          <a:xfrm>
            <a:off x="0" y="1003"/>
            <a:ext cx="12192000" cy="1998836"/>
          </a:xfrm>
          <a:prstGeom prst="rect">
            <a:avLst/>
          </a:prstGeom>
          <a:solidFill>
            <a:srgbClr val="778495"/>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lumMod val="95000"/>
                </a:srgbClr>
              </a:solidFill>
              <a:effectLst/>
              <a:uLnTx/>
              <a:uFillTx/>
              <a:latin typeface="Raleway SemiBold" panose="020B0503030101060003" pitchFamily="34" charset="77"/>
              <a:ea typeface="+mn-ea"/>
              <a:cs typeface="+mn-cs"/>
            </a:endParaRPr>
          </a:p>
        </p:txBody>
      </p:sp>
      <p:sp>
        <p:nvSpPr>
          <p:cNvPr id="24" name="Rectangle 23">
            <a:extLst>
              <a:ext uri="{FF2B5EF4-FFF2-40B4-BE49-F238E27FC236}">
                <a16:creationId xmlns:a16="http://schemas.microsoft.com/office/drawing/2014/main" id="{DD9D22BD-F67D-42AC-914C-47D24498E983}"/>
              </a:ext>
            </a:extLst>
          </p:cNvPr>
          <p:cNvSpPr/>
          <p:nvPr/>
        </p:nvSpPr>
        <p:spPr>
          <a:xfrm>
            <a:off x="6652945" y="4503149"/>
            <a:ext cx="1949954" cy="1046571"/>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lt"/>
                <a:cs typeface="Calibri" panose="020F0502020204030204"/>
              </a:rPr>
              <a:t>Effective &amp; Efficient Filtration</a:t>
            </a:r>
            <a:endPar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ea"/>
              <a:cs typeface="Calibri" panose="020F0502020204030204"/>
            </a:endParaRPr>
          </a:p>
        </p:txBody>
      </p:sp>
      <p:sp>
        <p:nvSpPr>
          <p:cNvPr id="25" name="Rectangle 24">
            <a:extLst>
              <a:ext uri="{FF2B5EF4-FFF2-40B4-BE49-F238E27FC236}">
                <a16:creationId xmlns:a16="http://schemas.microsoft.com/office/drawing/2014/main" id="{002EA2ED-0193-4E7D-B0F0-E1F8D33FD815}"/>
              </a:ext>
            </a:extLst>
          </p:cNvPr>
          <p:cNvSpPr/>
          <p:nvPr/>
        </p:nvSpPr>
        <p:spPr>
          <a:xfrm>
            <a:off x="3630791" y="4552751"/>
            <a:ext cx="1949954" cy="103825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lt"/>
                <a:cs typeface="Calibri" panose="020F0502020204030204"/>
              </a:rPr>
              <a:t>Automatic Sense &amp; React Technology </a:t>
            </a:r>
            <a:endPar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ea"/>
              <a:cs typeface="+mn-cs"/>
            </a:endParaRPr>
          </a:p>
        </p:txBody>
      </p:sp>
      <p:sp>
        <p:nvSpPr>
          <p:cNvPr id="27" name="Rectangle 26">
            <a:extLst>
              <a:ext uri="{FF2B5EF4-FFF2-40B4-BE49-F238E27FC236}">
                <a16:creationId xmlns:a16="http://schemas.microsoft.com/office/drawing/2014/main" id="{F65EBCFD-F4C8-4861-9A0F-F4288C7F23D4}"/>
              </a:ext>
            </a:extLst>
          </p:cNvPr>
          <p:cNvSpPr/>
          <p:nvPr/>
        </p:nvSpPr>
        <p:spPr>
          <a:xfrm>
            <a:off x="9312129" y="4503148"/>
            <a:ext cx="1949954" cy="10465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lt"/>
                <a:cs typeface="Calibri" panose="020F0502020204030204"/>
              </a:rPr>
              <a:t>Monitoring &amp; Real-time Data </a:t>
            </a:r>
          </a:p>
        </p:txBody>
      </p:sp>
      <p:sp>
        <p:nvSpPr>
          <p:cNvPr id="2" name="Title 1">
            <a:extLst>
              <a:ext uri="{FF2B5EF4-FFF2-40B4-BE49-F238E27FC236}">
                <a16:creationId xmlns:a16="http://schemas.microsoft.com/office/drawing/2014/main" id="{33C7F223-2496-66E9-A43B-87BCCCCBA069}"/>
              </a:ext>
            </a:extLst>
          </p:cNvPr>
          <p:cNvSpPr txBox="1">
            <a:spLocks/>
          </p:cNvSpPr>
          <p:nvPr/>
        </p:nvSpPr>
        <p:spPr>
          <a:xfrm>
            <a:off x="1911208" y="1266992"/>
            <a:ext cx="8789520" cy="487362"/>
          </a:xfrm>
          <a:prstGeom prst="rect">
            <a:avLst/>
          </a:prstGeom>
        </p:spPr>
        <p:txBody>
          <a:bodyPr vert="horz" lIns="91440" tIns="45720" rIns="91440" bIns="45720" rtlCol="0" anchor="t">
            <a:noAutofit/>
          </a:bodyPr>
          <a:lstStyle>
            <a:lvl1pPr algn="ctr" defTabSz="685800" rtl="0" eaLnBrk="1" latinLnBrk="0" hangingPunct="1">
              <a:lnSpc>
                <a:spcPct val="90000"/>
              </a:lnSpc>
              <a:spcBef>
                <a:spcPct val="0"/>
              </a:spcBef>
              <a:buNone/>
              <a:defRPr sz="2500" b="0" i="0" kern="1200">
                <a:solidFill>
                  <a:schemeClr val="tx2"/>
                </a:solidFill>
                <a:latin typeface="Raleway Light" pitchFamily="2" charset="77"/>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FFFFFF">
                    <a:lumMod val="95000"/>
                  </a:srgbClr>
                </a:solidFill>
                <a:effectLst/>
                <a:uLnTx/>
                <a:uFillTx/>
                <a:latin typeface="Raleway"/>
                <a:ea typeface="Raleway"/>
                <a:cs typeface="Raleway"/>
                <a:sym typeface="Raleway"/>
              </a:rPr>
              <a:t>The Most Advanced Networked Air Quality System</a:t>
            </a:r>
            <a:endParaRPr kumimoji="0" lang="en-US" sz="2800" b="0" i="0" u="none" strike="noStrike" kern="1200" cap="none" spc="0" normalizeH="0" baseline="0" noProof="0">
              <a:ln>
                <a:noFill/>
              </a:ln>
              <a:solidFill>
                <a:srgbClr val="FFFFFF">
                  <a:lumMod val="95000"/>
                </a:srgbClr>
              </a:solidFill>
              <a:effectLst/>
              <a:uLnTx/>
              <a:uFillTx/>
              <a:latin typeface="Raleway" pitchFamily="2" charset="77"/>
              <a:ea typeface="+mj-ea"/>
              <a:cs typeface="+mj-cs"/>
            </a:endParaRPr>
          </a:p>
        </p:txBody>
      </p:sp>
      <p:sp>
        <p:nvSpPr>
          <p:cNvPr id="8" name="Rectangle 7">
            <a:extLst>
              <a:ext uri="{FF2B5EF4-FFF2-40B4-BE49-F238E27FC236}">
                <a16:creationId xmlns:a16="http://schemas.microsoft.com/office/drawing/2014/main" id="{2D5153FD-068A-6284-139A-1AC919BA4D7A}"/>
              </a:ext>
            </a:extLst>
          </p:cNvPr>
          <p:cNvSpPr/>
          <p:nvPr/>
        </p:nvSpPr>
        <p:spPr>
          <a:xfrm>
            <a:off x="794936" y="4544437"/>
            <a:ext cx="1949954" cy="1046571"/>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lt"/>
                <a:cs typeface="Calibri" panose="020F0502020204030204"/>
              </a:rPr>
              <a:t>Seamless &amp; Scalable Integration</a:t>
            </a:r>
            <a:endParaRPr kumimoji="0" lang="en-US" sz="1600" b="1" i="0" u="none" strike="noStrike" kern="1200" cap="none" spc="0" normalizeH="0" baseline="0" noProof="0">
              <a:ln>
                <a:noFill/>
              </a:ln>
              <a:solidFill>
                <a:srgbClr val="FFFFFF">
                  <a:lumMod val="65000"/>
                </a:srgbClr>
              </a:solidFill>
              <a:effectLst/>
              <a:uLnTx/>
              <a:uFillTx/>
              <a:latin typeface="Raleway SemiBold" panose="020B0503030101060003" pitchFamily="34" charset="77"/>
              <a:ea typeface="+mn-ea"/>
              <a:cs typeface="+mn-cs"/>
            </a:endParaRPr>
          </a:p>
        </p:txBody>
      </p:sp>
      <p:pic>
        <p:nvPicPr>
          <p:cNvPr id="9" name="Picture 8" descr="Chart&#10;&#10;Description automatically generated">
            <a:extLst>
              <a:ext uri="{FF2B5EF4-FFF2-40B4-BE49-F238E27FC236}">
                <a16:creationId xmlns:a16="http://schemas.microsoft.com/office/drawing/2014/main" id="{DE977DF5-E51E-B6FC-98D4-092BA9E1908D}"/>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405410" y="2950848"/>
            <a:ext cx="2445025" cy="1655021"/>
          </a:xfrm>
          <a:prstGeom prst="rect">
            <a:avLst/>
          </a:prstGeom>
        </p:spPr>
      </p:pic>
      <p:pic>
        <p:nvPicPr>
          <p:cNvPr id="13" name="Picture 12" descr="A picture containing text, clipart&#10;&#10;Description automatically generated">
            <a:extLst>
              <a:ext uri="{FF2B5EF4-FFF2-40B4-BE49-F238E27FC236}">
                <a16:creationId xmlns:a16="http://schemas.microsoft.com/office/drawing/2014/main" id="{03F9DAFE-6002-A431-81C6-A6F11E79428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952750" y="136692"/>
            <a:ext cx="6286500" cy="1130300"/>
          </a:xfrm>
          <a:prstGeom prst="rect">
            <a:avLst/>
          </a:prstGeom>
        </p:spPr>
      </p:pic>
      <p:pic>
        <p:nvPicPr>
          <p:cNvPr id="14" name="Picture 13">
            <a:extLst>
              <a:ext uri="{FF2B5EF4-FFF2-40B4-BE49-F238E27FC236}">
                <a16:creationId xmlns:a16="http://schemas.microsoft.com/office/drawing/2014/main" id="{467FF19E-59E9-E958-8E1B-CD065820B48F}"/>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9164231" y="3181148"/>
            <a:ext cx="2245750" cy="1491318"/>
          </a:xfrm>
          <a:prstGeom prst="rect">
            <a:avLst/>
          </a:prstGeom>
        </p:spPr>
      </p:pic>
      <p:pic>
        <p:nvPicPr>
          <p:cNvPr id="16" name="Picture 15" descr="A picture containing indoor, ceiling, toilet, tiled&#10;&#10;Description automatically generated">
            <a:extLst>
              <a:ext uri="{FF2B5EF4-FFF2-40B4-BE49-F238E27FC236}">
                <a16:creationId xmlns:a16="http://schemas.microsoft.com/office/drawing/2014/main" id="{0F804235-47BB-8570-10D7-DCCADB9985D4}"/>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3432314" y="3029916"/>
            <a:ext cx="2346909" cy="1486900"/>
          </a:xfrm>
          <a:prstGeom prst="rect">
            <a:avLst/>
          </a:prstGeom>
        </p:spPr>
      </p:pic>
      <p:pic>
        <p:nvPicPr>
          <p:cNvPr id="4" name="Picture 3" descr="A picture containing indoor, floor, wall, ceiling&#10;&#10;Description automatically generated">
            <a:extLst>
              <a:ext uri="{FF2B5EF4-FFF2-40B4-BE49-F238E27FC236}">
                <a16:creationId xmlns:a16="http://schemas.microsoft.com/office/drawing/2014/main" id="{51489558-D1F7-4297-4197-2FFAA303498F}"/>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585751" y="3039879"/>
            <a:ext cx="2368325" cy="1466973"/>
          </a:xfrm>
          <a:prstGeom prst="rect">
            <a:avLst/>
          </a:prstGeom>
        </p:spPr>
      </p:pic>
    </p:spTree>
    <p:extLst>
      <p:ext uri="{BB962C8B-B14F-4D97-AF65-F5344CB8AC3E}">
        <p14:creationId xmlns:p14="http://schemas.microsoft.com/office/powerpoint/2010/main" val="1342326503"/>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4" descr="A picture containing indoor, mirror, car mirror&#10;&#10;Description automatically generated">
            <a:extLst>
              <a:ext uri="{FF2B5EF4-FFF2-40B4-BE49-F238E27FC236}">
                <a16:creationId xmlns:a16="http://schemas.microsoft.com/office/drawing/2014/main" id="{40AC371A-56D6-F531-8145-9DD7D4107CD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405725" y="816129"/>
            <a:ext cx="2575213" cy="2575213"/>
          </a:xfrm>
          <a:prstGeom prst="rect">
            <a:avLst/>
          </a:prstGeom>
        </p:spPr>
      </p:pic>
      <p:pic>
        <p:nvPicPr>
          <p:cNvPr id="15" name="Picture 16" descr="A picture containing car, mirror, toaster, car mirror&#10;&#10;Description automatically generated">
            <a:extLst>
              <a:ext uri="{FF2B5EF4-FFF2-40B4-BE49-F238E27FC236}">
                <a16:creationId xmlns:a16="http://schemas.microsoft.com/office/drawing/2014/main" id="{79A78B7E-8F58-1069-91FE-B24C37B242E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343551" y="1056467"/>
            <a:ext cx="2263487" cy="2272145"/>
          </a:xfrm>
          <a:prstGeom prst="rect">
            <a:avLst/>
          </a:prstGeom>
        </p:spPr>
      </p:pic>
      <p:pic>
        <p:nvPicPr>
          <p:cNvPr id="9" name="Picture 8">
            <a:extLst>
              <a:ext uri="{FF2B5EF4-FFF2-40B4-BE49-F238E27FC236}">
                <a16:creationId xmlns:a16="http://schemas.microsoft.com/office/drawing/2014/main" id="{91A40B2A-EAA1-F38C-EFEE-546BD5BFA449}"/>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731304" y="1326293"/>
            <a:ext cx="2484783" cy="1603355"/>
          </a:xfrm>
          <a:prstGeom prst="rect">
            <a:avLst/>
          </a:prstGeom>
        </p:spPr>
      </p:pic>
      <p:sp>
        <p:nvSpPr>
          <p:cNvPr id="10" name="TextBox 9">
            <a:extLst>
              <a:ext uri="{FF2B5EF4-FFF2-40B4-BE49-F238E27FC236}">
                <a16:creationId xmlns:a16="http://schemas.microsoft.com/office/drawing/2014/main" id="{95951DAA-1BAF-3365-13F5-70659DFFD752}"/>
              </a:ext>
            </a:extLst>
          </p:cNvPr>
          <p:cNvSpPr txBox="1"/>
          <p:nvPr/>
        </p:nvSpPr>
        <p:spPr>
          <a:xfrm>
            <a:off x="417541" y="2737072"/>
            <a:ext cx="3337976" cy="646331"/>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Ceiling</a:t>
            </a:r>
          </a:p>
        </p:txBody>
      </p:sp>
      <p:pic>
        <p:nvPicPr>
          <p:cNvPr id="11" name="Picture 10" descr="A picture containing text, case&#10;&#10;Description automatically generated">
            <a:extLst>
              <a:ext uri="{FF2B5EF4-FFF2-40B4-BE49-F238E27FC236}">
                <a16:creationId xmlns:a16="http://schemas.microsoft.com/office/drawing/2014/main" id="{33810EED-37B0-95C2-C597-684AE7FA4611}"/>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4165352" y="1226731"/>
            <a:ext cx="3403229" cy="1905808"/>
          </a:xfrm>
          <a:prstGeom prst="rect">
            <a:avLst/>
          </a:prstGeom>
        </p:spPr>
      </p:pic>
      <p:sp>
        <p:nvSpPr>
          <p:cNvPr id="12" name="TextBox 11">
            <a:extLst>
              <a:ext uri="{FF2B5EF4-FFF2-40B4-BE49-F238E27FC236}">
                <a16:creationId xmlns:a16="http://schemas.microsoft.com/office/drawing/2014/main" id="{C4E467F8-7FCE-A111-4824-907550424657}"/>
              </a:ext>
            </a:extLst>
          </p:cNvPr>
          <p:cNvSpPr txBox="1"/>
          <p:nvPr/>
        </p:nvSpPr>
        <p:spPr>
          <a:xfrm>
            <a:off x="4411607" y="2763831"/>
            <a:ext cx="3745311" cy="646331"/>
          </a:xfrm>
          <a:prstGeom prst="rect">
            <a:avLst/>
          </a:prstGeom>
          <a:noFill/>
        </p:spPr>
        <p:txBody>
          <a:bodyPr wrap="square" lIns="91440" tIns="45720" rIns="91440" bIns="45720" rtlCol="0" anchor="t">
            <a:spAutoFit/>
          </a:bodyPr>
          <a:lstStyle>
            <a:defPPr>
              <a:defRPr lang="en-US"/>
            </a:defPPr>
            <a:lvl1pPr>
              <a:defRPr sz="2000" b="1">
                <a:latin typeface="Raleway Medium" pitchFamily="2"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Recess</a:t>
            </a:r>
          </a:p>
        </p:txBody>
      </p:sp>
      <p:sp>
        <p:nvSpPr>
          <p:cNvPr id="14" name="TextBox 13">
            <a:extLst>
              <a:ext uri="{FF2B5EF4-FFF2-40B4-BE49-F238E27FC236}">
                <a16:creationId xmlns:a16="http://schemas.microsoft.com/office/drawing/2014/main" id="{C27705BD-58F3-2391-1AAC-B10169BC635A}"/>
              </a:ext>
            </a:extLst>
          </p:cNvPr>
          <p:cNvSpPr txBox="1"/>
          <p:nvPr/>
        </p:nvSpPr>
        <p:spPr>
          <a:xfrm>
            <a:off x="8446689" y="2795820"/>
            <a:ext cx="3745311" cy="923330"/>
          </a:xfrm>
          <a:prstGeom prst="rect">
            <a:avLst/>
          </a:prstGeom>
          <a:noFill/>
        </p:spPr>
        <p:txBody>
          <a:bodyPr wrap="square" lIns="91440" tIns="45720" rIns="91440" bIns="45720" rtlCol="0" anchor="t">
            <a:spAutoFit/>
          </a:bodyPr>
          <a:lstStyle>
            <a:defPPr>
              <a:defRPr lang="en-US"/>
            </a:defPPr>
            <a:lvl1pPr>
              <a:defRPr sz="2000" b="1">
                <a:solidFill>
                  <a:schemeClr val="tx1">
                    <a:lumMod val="50000"/>
                    <a:lumOff val="50000"/>
                  </a:schemeClr>
                </a:solidFill>
                <a:latin typeface="Raleway Medium" pitchFamily="2"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Wall</a:t>
            </a: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Stand</a:t>
            </a:r>
          </a:p>
        </p:txBody>
      </p:sp>
      <p:sp>
        <p:nvSpPr>
          <p:cNvPr id="16" name="TextBox 15">
            <a:extLst>
              <a:ext uri="{FF2B5EF4-FFF2-40B4-BE49-F238E27FC236}">
                <a16:creationId xmlns:a16="http://schemas.microsoft.com/office/drawing/2014/main" id="{1CF6C10A-39EE-DD39-BBF7-B1544BBD255F}"/>
              </a:ext>
            </a:extLst>
          </p:cNvPr>
          <p:cNvSpPr txBox="1"/>
          <p:nvPr/>
        </p:nvSpPr>
        <p:spPr>
          <a:xfrm>
            <a:off x="417541" y="5729673"/>
            <a:ext cx="3709115" cy="646331"/>
          </a:xfrm>
          <a:prstGeom prst="rect">
            <a:avLst/>
          </a:prstGeom>
          <a:noFill/>
        </p:spPr>
        <p:txBody>
          <a:bodyPr wrap="square" lIns="91440" tIns="45720" rIns="91440" bIns="45720" rtlCol="0" anchor="t">
            <a:spAutoFit/>
          </a:bodyPr>
          <a:lstStyle>
            <a:defPPr>
              <a:defRPr lang="en-US"/>
            </a:defPPr>
            <a:lvl1pPr>
              <a:defRPr sz="2000" b="1">
                <a:solidFill>
                  <a:schemeClr val="tx1">
                    <a:lumMod val="50000"/>
                    <a:lumOff val="50000"/>
                  </a:schemeClr>
                </a:solidFill>
                <a:latin typeface="Raleway Medium" pitchFamily="2"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Lookout</a:t>
            </a:r>
          </a:p>
        </p:txBody>
      </p:sp>
      <p:sp>
        <p:nvSpPr>
          <p:cNvPr id="18" name="TextBox 17">
            <a:extLst>
              <a:ext uri="{FF2B5EF4-FFF2-40B4-BE49-F238E27FC236}">
                <a16:creationId xmlns:a16="http://schemas.microsoft.com/office/drawing/2014/main" id="{3ACBC03B-3597-20CF-EB03-4BD8393ED860}"/>
              </a:ext>
            </a:extLst>
          </p:cNvPr>
          <p:cNvSpPr txBox="1"/>
          <p:nvPr/>
        </p:nvSpPr>
        <p:spPr>
          <a:xfrm>
            <a:off x="4429704" y="5718705"/>
            <a:ext cx="3709115" cy="646331"/>
          </a:xfrm>
          <a:prstGeom prst="rect">
            <a:avLst/>
          </a:prstGeom>
          <a:noFill/>
        </p:spPr>
        <p:txBody>
          <a:bodyPr wrap="square" lIns="91440" tIns="45720" rIns="91440" bIns="45720" rtlCol="0" anchor="t">
            <a:spAutoFit/>
          </a:bodyPr>
          <a:lstStyle>
            <a:defPPr>
              <a:defRPr lang="en-US"/>
            </a:defPPr>
            <a:lvl1pPr>
              <a:defRPr sz="2000" b="1">
                <a:solidFill>
                  <a:schemeClr val="tx1">
                    <a:lumMod val="50000"/>
                    <a:lumOff val="50000"/>
                  </a:schemeClr>
                </a:solidFill>
                <a:latin typeface="Raleway Medium" pitchFamily="2"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Signal</a:t>
            </a:r>
          </a:p>
        </p:txBody>
      </p:sp>
      <p:sp>
        <p:nvSpPr>
          <p:cNvPr id="19" name="TextBox 18">
            <a:extLst>
              <a:ext uri="{FF2B5EF4-FFF2-40B4-BE49-F238E27FC236}">
                <a16:creationId xmlns:a16="http://schemas.microsoft.com/office/drawing/2014/main" id="{C02260C7-4C05-8D20-60D2-FE7B9DE2796E}"/>
              </a:ext>
            </a:extLst>
          </p:cNvPr>
          <p:cNvSpPr txBox="1"/>
          <p:nvPr/>
        </p:nvSpPr>
        <p:spPr>
          <a:xfrm>
            <a:off x="8330801" y="5703534"/>
            <a:ext cx="3861199" cy="923330"/>
          </a:xfrm>
          <a:prstGeom prst="rect">
            <a:avLst/>
          </a:prstGeom>
          <a:noFill/>
        </p:spPr>
        <p:txBody>
          <a:bodyPr wrap="square" lIns="91440" tIns="45720" rIns="91440" bIns="45720" rtlCol="0" anchor="t">
            <a:spAutoFit/>
          </a:bodyPr>
          <a:lstStyle>
            <a:defPPr>
              <a:defRPr lang="en-US"/>
            </a:defPPr>
            <a:lvl1pPr>
              <a:defRPr sz="2000" b="1">
                <a:solidFill>
                  <a:schemeClr val="tx1">
                    <a:lumMod val="50000"/>
                    <a:lumOff val="50000"/>
                  </a:schemeClr>
                </a:solidFill>
                <a:latin typeface="Raleway Medium" pitchFamily="2"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b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Fellowes</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Array</a:t>
            </a:r>
            <a:r>
              <a:rPr kumimoji="0" lang="en-US" sz="1800" b="1" i="0" u="none" strike="noStrike" kern="1200" cap="none" spc="0" normalizeH="0" baseline="30000" noProof="0">
                <a:ln>
                  <a:noFill/>
                </a:ln>
                <a:solidFill>
                  <a:srgbClr val="008EC7"/>
                </a:solidFill>
                <a:effectLst/>
                <a:uLnTx/>
                <a:uFillTx/>
                <a:latin typeface="Raleway" panose="020B0503030101060003" pitchFamily="34" charset="77"/>
                <a:ea typeface="+mn-ea"/>
                <a:cs typeface="+mn-cs"/>
              </a:rPr>
              <a:t>™</a:t>
            </a:r>
            <a:r>
              <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rPr>
              <a:t> Viewpoint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8EC7"/>
              </a:solidFill>
              <a:effectLst/>
              <a:uLnTx/>
              <a:uFillTx/>
              <a:latin typeface="Raleway" panose="020B0503030101060003" pitchFamily="34" charset="77"/>
              <a:ea typeface="+mn-ea"/>
              <a:cs typeface="+mn-cs"/>
            </a:endParaRPr>
          </a:p>
        </p:txBody>
      </p:sp>
      <p:pic>
        <p:nvPicPr>
          <p:cNvPr id="5" name="Picture 4" descr="A picture containing text, computer, computer, indoor&#10;&#10;Description automatically generated">
            <a:extLst>
              <a:ext uri="{FF2B5EF4-FFF2-40B4-BE49-F238E27FC236}">
                <a16:creationId xmlns:a16="http://schemas.microsoft.com/office/drawing/2014/main" id="{A6072896-1586-56BC-D150-BF8FE951E686}"/>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8586246" y="4197626"/>
            <a:ext cx="2575213" cy="1712975"/>
          </a:xfrm>
          <a:prstGeom prst="rect">
            <a:avLst/>
          </a:prstGeom>
        </p:spPr>
      </p:pic>
      <p:pic>
        <p:nvPicPr>
          <p:cNvPr id="4" name="Picture 6">
            <a:extLst>
              <a:ext uri="{FF2B5EF4-FFF2-40B4-BE49-F238E27FC236}">
                <a16:creationId xmlns:a16="http://schemas.microsoft.com/office/drawing/2014/main" id="{D380D52F-6589-7758-7CB5-3E2BB395F749}"/>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4490720" y="4117543"/>
            <a:ext cx="2743200" cy="1548994"/>
          </a:xfrm>
          <a:prstGeom prst="rect">
            <a:avLst/>
          </a:prstGeom>
        </p:spPr>
      </p:pic>
      <p:pic>
        <p:nvPicPr>
          <p:cNvPr id="7" name="Picture 7" descr="Logo&#10;&#10;Description automatically generated">
            <a:extLst>
              <a:ext uri="{FF2B5EF4-FFF2-40B4-BE49-F238E27FC236}">
                <a16:creationId xmlns:a16="http://schemas.microsoft.com/office/drawing/2014/main" id="{9589285D-7098-F20B-7E18-0C79C66B975B}"/>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75920" y="343147"/>
            <a:ext cx="4612640" cy="807227"/>
          </a:xfrm>
          <a:prstGeom prst="rect">
            <a:avLst/>
          </a:prstGeom>
        </p:spPr>
      </p:pic>
      <p:pic>
        <p:nvPicPr>
          <p:cNvPr id="2" name="Picture 2" descr="A picture containing text, electronics&#10;&#10;Description automatically generated">
            <a:extLst>
              <a:ext uri="{FF2B5EF4-FFF2-40B4-BE49-F238E27FC236}">
                <a16:creationId xmlns:a16="http://schemas.microsoft.com/office/drawing/2014/main" id="{4C4CF4E0-3BEB-F3AB-678A-A369E08EEBF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512805" y="4086284"/>
            <a:ext cx="2743200" cy="1548079"/>
          </a:xfrm>
          <a:prstGeom prst="rect">
            <a:avLst/>
          </a:prstGeom>
        </p:spPr>
      </p:pic>
    </p:spTree>
    <p:extLst>
      <p:ext uri="{BB962C8B-B14F-4D97-AF65-F5344CB8AC3E}">
        <p14:creationId xmlns:p14="http://schemas.microsoft.com/office/powerpoint/2010/main" val="4025057363"/>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picture containing indoor, living, floor, ceiling&#10;&#10;Description automatically generated">
            <a:extLst>
              <a:ext uri="{FF2B5EF4-FFF2-40B4-BE49-F238E27FC236}">
                <a16:creationId xmlns:a16="http://schemas.microsoft.com/office/drawing/2014/main" id="{F9528658-6494-0A31-31F7-52E80E3A13B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p:spPr>
      </p:pic>
    </p:spTree>
    <p:extLst>
      <p:ext uri="{BB962C8B-B14F-4D97-AF65-F5344CB8AC3E}">
        <p14:creationId xmlns:p14="http://schemas.microsoft.com/office/powerpoint/2010/main" val="89936786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picture containing floor, indoor, table, chair&#10;&#10;Description automatically generated">
            <a:extLst>
              <a:ext uri="{FF2B5EF4-FFF2-40B4-BE49-F238E27FC236}">
                <a16:creationId xmlns:a16="http://schemas.microsoft.com/office/drawing/2014/main" id="{AB6C4964-2B8B-C745-971E-5E65964125DF}"/>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a:stretch/>
        </p:blipFill>
        <p:spPr>
          <a:xfrm>
            <a:off x="28" y="15"/>
            <a:ext cx="12191973" cy="6857988"/>
          </a:xfrm>
          <a:noFill/>
        </p:spPr>
      </p:pic>
    </p:spTree>
    <p:extLst>
      <p:ext uri="{BB962C8B-B14F-4D97-AF65-F5344CB8AC3E}">
        <p14:creationId xmlns:p14="http://schemas.microsoft.com/office/powerpoint/2010/main" val="255506049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5AE1DE-1B10-42CA-3EC0-38318CDE3125}"/>
              </a:ext>
            </a:extLst>
          </p:cNvPr>
          <p:cNvSpPr/>
          <p:nvPr/>
        </p:nvSpPr>
        <p:spPr>
          <a:xfrm>
            <a:off x="0" y="0"/>
            <a:ext cx="12194139" cy="6858001"/>
          </a:xfrm>
          <a:prstGeom prst="rect">
            <a:avLst/>
          </a:prstGeom>
          <a:solidFill>
            <a:srgbClr val="F6F5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778395"/>
              </a:solidFill>
              <a:effectLst/>
              <a:uLnTx/>
              <a:uFillTx/>
              <a:latin typeface="Corbel" panose="020B0503020204020204"/>
              <a:ea typeface="+mn-ea"/>
              <a:cs typeface="+mn-cs"/>
            </a:endParaRPr>
          </a:p>
        </p:txBody>
      </p:sp>
      <p:grpSp>
        <p:nvGrpSpPr>
          <p:cNvPr id="16" name="Group 15">
            <a:extLst>
              <a:ext uri="{FF2B5EF4-FFF2-40B4-BE49-F238E27FC236}">
                <a16:creationId xmlns:a16="http://schemas.microsoft.com/office/drawing/2014/main" id="{B8C45917-07CE-5D49-A23B-700F6D766FD9}"/>
              </a:ext>
            </a:extLst>
          </p:cNvPr>
          <p:cNvGrpSpPr/>
          <p:nvPr/>
        </p:nvGrpSpPr>
        <p:grpSpPr>
          <a:xfrm>
            <a:off x="12594625" y="0"/>
            <a:ext cx="5947378" cy="6868893"/>
            <a:chOff x="6244625" y="0"/>
            <a:chExt cx="5947378" cy="6868893"/>
          </a:xfrm>
        </p:grpSpPr>
        <p:pic>
          <p:nvPicPr>
            <p:cNvPr id="17" name="Picture 16" descr="A person wearing glasses&#10;&#10;Description automatically generated">
              <a:extLst>
                <a:ext uri="{FF2B5EF4-FFF2-40B4-BE49-F238E27FC236}">
                  <a16:creationId xmlns:a16="http://schemas.microsoft.com/office/drawing/2014/main" id="{A1F7AA41-03CB-3F48-99CD-FF3B9D93632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688667" y="905882"/>
              <a:ext cx="5300134" cy="5952118"/>
            </a:xfrm>
            <a:prstGeom prst="rect">
              <a:avLst/>
            </a:prstGeom>
          </p:spPr>
        </p:pic>
        <p:pic>
          <p:nvPicPr>
            <p:cNvPr id="18" name="Picture 17">
              <a:extLst>
                <a:ext uri="{FF2B5EF4-FFF2-40B4-BE49-F238E27FC236}">
                  <a16:creationId xmlns:a16="http://schemas.microsoft.com/office/drawing/2014/main" id="{15FE1F13-6627-494E-A0BA-C3B72334E668}"/>
                </a:ext>
              </a:extLst>
            </p:cNvPr>
            <p:cNvPicPr>
              <a:picLocks noChangeAspect="1"/>
            </p:cNvPicPr>
            <p:nvPr/>
          </p:nvPicPr>
          <p:blipFill rotWithShape="1">
            <a:blip r:embed="rId4" cstate="screen">
              <a:alphaModFix amt="30000"/>
              <a:extLst>
                <a:ext uri="{28A0092B-C50C-407E-A947-70E740481C1C}">
                  <a14:useLocalDpi xmlns:a14="http://schemas.microsoft.com/office/drawing/2010/main"/>
                </a:ext>
              </a:extLst>
            </a:blip>
            <a:srcRect/>
            <a:stretch/>
          </p:blipFill>
          <p:spPr>
            <a:xfrm>
              <a:off x="6244625" y="0"/>
              <a:ext cx="5947378" cy="6868893"/>
            </a:xfrm>
            <a:prstGeom prst="rect">
              <a:avLst/>
            </a:prstGeom>
          </p:spPr>
        </p:pic>
      </p:grpSp>
      <p:sp>
        <p:nvSpPr>
          <p:cNvPr id="15" name="TextBox 14">
            <a:extLst>
              <a:ext uri="{FF2B5EF4-FFF2-40B4-BE49-F238E27FC236}">
                <a16:creationId xmlns:a16="http://schemas.microsoft.com/office/drawing/2014/main" id="{43E70EC7-DF36-784E-817C-1425FB237D01}"/>
              </a:ext>
            </a:extLst>
          </p:cNvPr>
          <p:cNvSpPr txBox="1"/>
          <p:nvPr/>
        </p:nvSpPr>
        <p:spPr>
          <a:xfrm>
            <a:off x="7245532" y="1249942"/>
            <a:ext cx="4757200" cy="445250"/>
          </a:xfrm>
          <a:prstGeom prst="rect">
            <a:avLst/>
          </a:prstGeom>
          <a:noFill/>
        </p:spPr>
        <p:txBody>
          <a:bodyPr wrap="none" rtlCol="0">
            <a:spAutoFit/>
          </a:bodyPr>
          <a:lstStyle/>
          <a:p>
            <a:pPr marL="0" marR="0" lvl="0" indent="0" algn="l" defTabSz="457200" rtl="0" eaLnBrk="1" fontAlgn="auto" latinLnBrk="0" hangingPunct="1">
              <a:lnSpc>
                <a:spcPct val="120000"/>
              </a:lnSpc>
              <a:spcBef>
                <a:spcPts val="0"/>
              </a:spcBef>
              <a:spcAft>
                <a:spcPts val="0"/>
              </a:spcAft>
              <a:buClrTx/>
              <a:buSzTx/>
              <a:buFontTx/>
              <a:buNone/>
              <a:tabLst/>
              <a:defRPr/>
            </a:pPr>
            <a:r>
              <a:rPr kumimoji="0" lang="en-US" sz="2086" u="none" strike="noStrike" kern="1200" cap="none" spc="522" normalizeH="0" baseline="0" noProof="0">
                <a:ln>
                  <a:noFill/>
                </a:ln>
                <a:solidFill>
                  <a:schemeClr val="bg2">
                    <a:lumMod val="50000"/>
                  </a:schemeClr>
                </a:solidFill>
                <a:effectLst/>
                <a:uLnTx/>
                <a:uFillTx/>
                <a:latin typeface="Raleway Medium" panose="020B0503030101060003" pitchFamily="34" charset="77"/>
              </a:rPr>
              <a:t>4 Generational Journeys</a:t>
            </a:r>
            <a:endParaRPr kumimoji="0" lang="en-US" sz="4694" u="none" strike="noStrike" kern="1200" cap="none" spc="522" normalizeH="0" baseline="0" noProof="0">
              <a:ln>
                <a:noFill/>
              </a:ln>
              <a:solidFill>
                <a:schemeClr val="bg2">
                  <a:lumMod val="50000"/>
                </a:schemeClr>
              </a:solidFill>
              <a:effectLst/>
              <a:uLnTx/>
              <a:uFillTx/>
              <a:latin typeface="Raleway Medium" panose="020B0503030101060003" pitchFamily="34" charset="77"/>
            </a:endParaRPr>
          </a:p>
        </p:txBody>
      </p:sp>
      <p:sp>
        <p:nvSpPr>
          <p:cNvPr id="3" name="TextBox 2">
            <a:extLst>
              <a:ext uri="{FF2B5EF4-FFF2-40B4-BE49-F238E27FC236}">
                <a16:creationId xmlns:a16="http://schemas.microsoft.com/office/drawing/2014/main" id="{213A5C12-01C1-5255-3567-15D38101BF95}"/>
              </a:ext>
            </a:extLst>
          </p:cNvPr>
          <p:cNvSpPr txBox="1"/>
          <p:nvPr/>
        </p:nvSpPr>
        <p:spPr>
          <a:xfrm>
            <a:off x="7477147" y="1838606"/>
            <a:ext cx="4518786" cy="95410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u="none" strike="noStrike" kern="1200" cap="none" spc="0" normalizeH="0" baseline="0" noProof="0">
                <a:ln>
                  <a:noFill/>
                </a:ln>
                <a:solidFill>
                  <a:schemeClr val="bg1">
                    <a:lumMod val="50000"/>
                  </a:schemeClr>
                </a:solidFill>
                <a:effectLst/>
                <a:uLnTx/>
                <a:uFillTx/>
                <a:latin typeface="Raleway Light" panose="020B0403030101060003" pitchFamily="34" charset="77"/>
              </a:rPr>
              <a:t>With each generation, Fellowes has built forward and evolved to position its future in a state that is able to be a great employer, add value to its customers and build trust across those we serve.</a:t>
            </a:r>
          </a:p>
        </p:txBody>
      </p:sp>
      <p:grpSp>
        <p:nvGrpSpPr>
          <p:cNvPr id="27" name="Group 26">
            <a:extLst>
              <a:ext uri="{FF2B5EF4-FFF2-40B4-BE49-F238E27FC236}">
                <a16:creationId xmlns:a16="http://schemas.microsoft.com/office/drawing/2014/main" id="{0D596539-F0E8-1AA6-FD8D-85E451593DC2}"/>
              </a:ext>
            </a:extLst>
          </p:cNvPr>
          <p:cNvGrpSpPr/>
          <p:nvPr/>
        </p:nvGrpSpPr>
        <p:grpSpPr>
          <a:xfrm>
            <a:off x="-6336552" y="904719"/>
            <a:ext cx="5317787" cy="5022138"/>
            <a:chOff x="680936" y="904719"/>
            <a:chExt cx="5317787" cy="5022138"/>
          </a:xfrm>
        </p:grpSpPr>
        <p:sp>
          <p:nvSpPr>
            <p:cNvPr id="28" name="TextBox 27">
              <a:extLst>
                <a:ext uri="{FF2B5EF4-FFF2-40B4-BE49-F238E27FC236}">
                  <a16:creationId xmlns:a16="http://schemas.microsoft.com/office/drawing/2014/main" id="{51450EF7-241E-A831-1831-4FAA8E60961B}"/>
                </a:ext>
              </a:extLst>
            </p:cNvPr>
            <p:cNvSpPr txBox="1"/>
            <p:nvPr/>
          </p:nvSpPr>
          <p:spPr>
            <a:xfrm>
              <a:off x="715835" y="904719"/>
              <a:ext cx="4756367" cy="113569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86" b="0" i="0" u="none" strike="noStrike" kern="1200" cap="none" spc="522" normalizeH="0" baseline="0" noProof="0">
                  <a:ln>
                    <a:noFill/>
                  </a:ln>
                  <a:solidFill>
                    <a:prstClr val="black"/>
                  </a:solidFill>
                  <a:effectLst/>
                  <a:uLnTx/>
                  <a:uFillTx/>
                  <a:latin typeface="Raleway Thin" panose="020B0203030101060003" pitchFamily="34" charset="77"/>
                  <a:ea typeface="+mn-ea"/>
                  <a:cs typeface="+mn-cs"/>
                </a:rPr>
                <a:t>FAMILY BUSINESS SINCE</a:t>
              </a:r>
              <a:br>
                <a:rPr kumimoji="0" lang="en-US" sz="2782" b="0" i="0" u="none" strike="noStrike" kern="1200" cap="none" spc="522" normalizeH="0" baseline="0" noProof="0">
                  <a:ln>
                    <a:noFill/>
                  </a:ln>
                  <a:solidFill>
                    <a:prstClr val="black"/>
                  </a:solidFill>
                  <a:effectLst/>
                  <a:uLnTx/>
                  <a:uFillTx/>
                  <a:latin typeface="Raleway Thin" panose="020B0203030101060003" pitchFamily="34" charset="77"/>
                  <a:ea typeface="+mn-ea"/>
                  <a:cs typeface="+mn-cs"/>
                </a:rPr>
              </a:br>
              <a:r>
                <a:rPr kumimoji="0" lang="en-US" sz="4694" b="0" i="0" u="none" strike="noStrike" kern="1200" cap="none" spc="522" normalizeH="0" baseline="0" noProof="0">
                  <a:ln>
                    <a:noFill/>
                  </a:ln>
                  <a:solidFill>
                    <a:prstClr val="black"/>
                  </a:solidFill>
                  <a:effectLst/>
                  <a:uLnTx/>
                  <a:uFillTx/>
                  <a:latin typeface="Raleway Thin" panose="020B0203030101060003" pitchFamily="34" charset="77"/>
                  <a:ea typeface="+mn-ea"/>
                  <a:cs typeface="+mn-cs"/>
                </a:rPr>
                <a:t>1917</a:t>
              </a:r>
            </a:p>
          </p:txBody>
        </p:sp>
        <p:sp>
          <p:nvSpPr>
            <p:cNvPr id="29" name="TextBox 28">
              <a:extLst>
                <a:ext uri="{FF2B5EF4-FFF2-40B4-BE49-F238E27FC236}">
                  <a16:creationId xmlns:a16="http://schemas.microsoft.com/office/drawing/2014/main" id="{926BBD6F-604A-C503-38A5-33110364A016}"/>
                </a:ext>
              </a:extLst>
            </p:cNvPr>
            <p:cNvSpPr txBox="1"/>
            <p:nvPr/>
          </p:nvSpPr>
          <p:spPr>
            <a:xfrm>
              <a:off x="680936" y="2387427"/>
              <a:ext cx="5317787" cy="35394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When Harry Fellowes started selling his Bankers Box in 1917, he set out to build a different kind of company.</a:t>
              </a:r>
            </a:p>
            <a:p>
              <a:pPr marL="0" marR="0" lvl="0" indent="0" algn="l" defTabSz="4572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b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One that would be guided by a set of values.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Driven by a </a:t>
              </a:r>
              <a:r>
                <a:rPr kumimoji="0" lang="en-US" sz="1400" b="0" i="0" u="none" strike="noStrike" kern="1200" cap="none" spc="0" normalizeH="0" baseline="0" noProof="0" err="1">
                  <a:ln>
                    <a:noFill/>
                  </a:ln>
                  <a:solidFill>
                    <a:prstClr val="black"/>
                  </a:solidFill>
                  <a:effectLst/>
                  <a:uLnTx/>
                  <a:uFillTx/>
                  <a:latin typeface="Raleway Light" panose="020B0403030101060003" pitchFamily="34" charset="77"/>
                  <a:ea typeface="+mn-ea"/>
                  <a:cs typeface="+mn-cs"/>
                </a:rPr>
                <a:t>committment</a:t>
              </a: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 to integrity.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Devoted to serving customers, and building trust through addressing their challenges.</a:t>
              </a:r>
            </a:p>
            <a:p>
              <a:pPr marL="0" marR="0" lvl="0" indent="0" algn="l" defTabSz="4572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b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This set of values, this unwavering sense of purpose, has directed Fellowes for 105 years and across four generations of family leadership. </a:t>
              </a:r>
            </a:p>
            <a:p>
              <a:pPr marL="0" marR="0" lvl="0" indent="0" algn="l" defTabSz="4572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br>
              <a:b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br>
              <a:r>
                <a:rPr kumimoji="0" lang="en-US" sz="1400" b="0" i="0" u="none" strike="noStrike" kern="1200" cap="none" spc="0" normalizeH="0" baseline="0" noProof="0">
                  <a:ln>
                    <a:noFill/>
                  </a:ln>
                  <a:solidFill>
                    <a:prstClr val="black"/>
                  </a:solidFill>
                  <a:effectLst/>
                  <a:uLnTx/>
                  <a:uFillTx/>
                  <a:latin typeface="Raleway Light" panose="020B0403030101060003" pitchFamily="34" charset="77"/>
                  <a:ea typeface="+mn-ea"/>
                  <a:cs typeface="+mn-cs"/>
                </a:rPr>
                <a:t>More importantly, it propels us into our future.</a:t>
              </a:r>
            </a:p>
          </p:txBody>
        </p:sp>
      </p:grpSp>
      <p:pic>
        <p:nvPicPr>
          <p:cNvPr id="21" name="Picture 20" descr="A person in a newspaper&#10;&#10;Description automatically generated">
            <a:extLst>
              <a:ext uri="{FF2B5EF4-FFF2-40B4-BE49-F238E27FC236}">
                <a16:creationId xmlns:a16="http://schemas.microsoft.com/office/drawing/2014/main" id="{BD539ACE-09DB-2C0B-3D72-EFFB27D7B813}"/>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90891" y="745012"/>
            <a:ext cx="2073472" cy="2491307"/>
          </a:xfrm>
          <a:prstGeom prst="rect">
            <a:avLst/>
          </a:prstGeom>
          <a:effectLst>
            <a:outerShdw blurRad="139700" dist="63500" dir="2700000" algn="tl" rotWithShape="0">
              <a:prstClr val="black">
                <a:alpha val="30000"/>
              </a:prstClr>
            </a:outerShdw>
          </a:effectLst>
        </p:spPr>
      </p:pic>
      <p:pic>
        <p:nvPicPr>
          <p:cNvPr id="30" name="Picture 29">
            <a:extLst>
              <a:ext uri="{FF2B5EF4-FFF2-40B4-BE49-F238E27FC236}">
                <a16:creationId xmlns:a16="http://schemas.microsoft.com/office/drawing/2014/main" id="{A033CD46-FE01-99A2-4BE7-FB386DA86E3B}"/>
              </a:ext>
            </a:extLst>
          </p:cNvPr>
          <p:cNvPicPr>
            <a:picLocks noChangeAspect="1"/>
          </p:cNvPicPr>
          <p:nvPr/>
        </p:nvPicPr>
        <p:blipFill>
          <a:blip r:embed="rId6" cstate="print">
            <a:extLst>
              <a:ext uri="{28A0092B-C50C-407E-A947-70E740481C1C}">
                <a14:useLocalDpi xmlns:a14="http://schemas.microsoft.com/office/drawing/2010/main"/>
              </a:ext>
            </a:extLst>
          </a:blip>
          <a:srcRect/>
          <a:stretch/>
        </p:blipFill>
        <p:spPr>
          <a:xfrm>
            <a:off x="2622121" y="745328"/>
            <a:ext cx="2073472" cy="2490675"/>
          </a:xfrm>
          <a:prstGeom prst="rect">
            <a:avLst/>
          </a:prstGeom>
          <a:effectLst>
            <a:outerShdw blurRad="139700" dist="63500" dir="2700000" algn="tl" rotWithShape="0">
              <a:prstClr val="black">
                <a:alpha val="30000"/>
              </a:prstClr>
            </a:outerShdw>
          </a:effectLst>
        </p:spPr>
      </p:pic>
      <p:pic>
        <p:nvPicPr>
          <p:cNvPr id="31" name="Picture 30">
            <a:extLst>
              <a:ext uri="{FF2B5EF4-FFF2-40B4-BE49-F238E27FC236}">
                <a16:creationId xmlns:a16="http://schemas.microsoft.com/office/drawing/2014/main" id="{4126713C-2B32-F77A-899D-531E4A6F6FA7}"/>
              </a:ext>
            </a:extLst>
          </p:cNvPr>
          <p:cNvPicPr>
            <a:picLocks noChangeAspect="1"/>
          </p:cNvPicPr>
          <p:nvPr/>
        </p:nvPicPr>
        <p:blipFill>
          <a:blip r:embed="rId7" cstate="print">
            <a:extLst>
              <a:ext uri="{28A0092B-C50C-407E-A947-70E740481C1C}">
                <a14:useLocalDpi xmlns:a14="http://schemas.microsoft.com/office/drawing/2010/main"/>
              </a:ext>
            </a:extLst>
          </a:blip>
          <a:srcRect/>
          <a:stretch/>
        </p:blipFill>
        <p:spPr>
          <a:xfrm>
            <a:off x="4853351" y="745328"/>
            <a:ext cx="2073472" cy="2490675"/>
          </a:xfrm>
          <a:prstGeom prst="rect">
            <a:avLst/>
          </a:prstGeom>
          <a:effectLst>
            <a:outerShdw blurRad="139700" dist="63500" dir="2700000" algn="tl" rotWithShape="0">
              <a:prstClr val="black">
                <a:alpha val="30000"/>
              </a:prstClr>
            </a:outerShdw>
          </a:effectLst>
        </p:spPr>
      </p:pic>
      <p:pic>
        <p:nvPicPr>
          <p:cNvPr id="32" name="Picture 31">
            <a:extLst>
              <a:ext uri="{FF2B5EF4-FFF2-40B4-BE49-F238E27FC236}">
                <a16:creationId xmlns:a16="http://schemas.microsoft.com/office/drawing/2014/main" id="{B11F4C0E-0BC4-4F3B-D265-25EC25D7B137}"/>
              </a:ext>
            </a:extLst>
          </p:cNvPr>
          <p:cNvPicPr>
            <a:picLocks noChangeAspect="1"/>
          </p:cNvPicPr>
          <p:nvPr/>
        </p:nvPicPr>
        <p:blipFill>
          <a:blip r:embed="rId8" cstate="print">
            <a:extLst>
              <a:ext uri="{28A0092B-C50C-407E-A947-70E740481C1C}">
                <a14:useLocalDpi xmlns:a14="http://schemas.microsoft.com/office/drawing/2010/main"/>
              </a:ext>
            </a:extLst>
          </a:blip>
          <a:srcRect/>
          <a:stretch/>
        </p:blipFill>
        <p:spPr>
          <a:xfrm>
            <a:off x="390891" y="3502728"/>
            <a:ext cx="2073472" cy="2490675"/>
          </a:xfrm>
          <a:prstGeom prst="rect">
            <a:avLst/>
          </a:prstGeom>
          <a:effectLst>
            <a:outerShdw blurRad="139700" dist="63500" dir="2700000" algn="tl" rotWithShape="0">
              <a:prstClr val="black">
                <a:alpha val="30000"/>
              </a:prstClr>
            </a:outerShdw>
          </a:effectLst>
        </p:spPr>
      </p:pic>
      <p:pic>
        <p:nvPicPr>
          <p:cNvPr id="33" name="Picture 32">
            <a:extLst>
              <a:ext uri="{FF2B5EF4-FFF2-40B4-BE49-F238E27FC236}">
                <a16:creationId xmlns:a16="http://schemas.microsoft.com/office/drawing/2014/main" id="{B63266C1-24AA-BD8E-D18A-861CA9EA6AC6}"/>
              </a:ext>
            </a:extLst>
          </p:cNvPr>
          <p:cNvPicPr>
            <a:picLocks noChangeAspect="1"/>
          </p:cNvPicPr>
          <p:nvPr/>
        </p:nvPicPr>
        <p:blipFill>
          <a:blip r:embed="rId9" cstate="print">
            <a:extLst>
              <a:ext uri="{28A0092B-C50C-407E-A947-70E740481C1C}">
                <a14:useLocalDpi xmlns:a14="http://schemas.microsoft.com/office/drawing/2010/main"/>
              </a:ext>
            </a:extLst>
          </a:blip>
          <a:srcRect/>
          <a:stretch/>
        </p:blipFill>
        <p:spPr>
          <a:xfrm>
            <a:off x="2622121" y="3502728"/>
            <a:ext cx="2073472" cy="2490675"/>
          </a:xfrm>
          <a:prstGeom prst="rect">
            <a:avLst/>
          </a:prstGeom>
          <a:effectLst>
            <a:outerShdw blurRad="139700" dist="63500" dir="2700000" algn="tl" rotWithShape="0">
              <a:prstClr val="black">
                <a:alpha val="30000"/>
              </a:prstClr>
            </a:outerShdw>
          </a:effectLst>
        </p:spPr>
      </p:pic>
      <p:pic>
        <p:nvPicPr>
          <p:cNvPr id="34" name="Picture 33">
            <a:extLst>
              <a:ext uri="{FF2B5EF4-FFF2-40B4-BE49-F238E27FC236}">
                <a16:creationId xmlns:a16="http://schemas.microsoft.com/office/drawing/2014/main" id="{2155EAFB-52A9-7F85-E773-EDF92EA0E549}"/>
              </a:ext>
            </a:extLst>
          </p:cNvPr>
          <p:cNvPicPr>
            <a:picLocks noChangeAspect="1"/>
          </p:cNvPicPr>
          <p:nvPr/>
        </p:nvPicPr>
        <p:blipFill>
          <a:blip r:embed="rId10" cstate="print">
            <a:extLst>
              <a:ext uri="{28A0092B-C50C-407E-A947-70E740481C1C}">
                <a14:useLocalDpi xmlns:a14="http://schemas.microsoft.com/office/drawing/2010/main"/>
              </a:ext>
            </a:extLst>
          </a:blip>
          <a:srcRect/>
          <a:stretch/>
        </p:blipFill>
        <p:spPr>
          <a:xfrm>
            <a:off x="4853351" y="3502728"/>
            <a:ext cx="2073472" cy="2490675"/>
          </a:xfrm>
          <a:prstGeom prst="rect">
            <a:avLst/>
          </a:prstGeom>
          <a:effectLst>
            <a:outerShdw blurRad="139700" dist="63500" dir="2700000" algn="tl" rotWithShape="0">
              <a:prstClr val="black">
                <a:alpha val="30000"/>
              </a:prstClr>
            </a:outerShdw>
          </a:effectLst>
        </p:spPr>
      </p:pic>
      <p:sp>
        <p:nvSpPr>
          <p:cNvPr id="19" name="TextBox 18">
            <a:extLst>
              <a:ext uri="{FF2B5EF4-FFF2-40B4-BE49-F238E27FC236}">
                <a16:creationId xmlns:a16="http://schemas.microsoft.com/office/drawing/2014/main" id="{AC9B57EE-4D46-40DF-BBA9-5366691F12E1}"/>
              </a:ext>
            </a:extLst>
          </p:cNvPr>
          <p:cNvSpPr txBox="1"/>
          <p:nvPr/>
        </p:nvSpPr>
        <p:spPr>
          <a:xfrm>
            <a:off x="7245532" y="4292391"/>
            <a:ext cx="4518786" cy="1347164"/>
          </a:xfrm>
          <a:prstGeom prst="rect">
            <a:avLst/>
          </a:prstGeom>
          <a:noFill/>
        </p:spPr>
        <p:txBody>
          <a:bodyPr wrap="square" rtlCol="0">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lang="en-US" sz="1400">
                <a:solidFill>
                  <a:schemeClr val="bg1">
                    <a:lumMod val="50000"/>
                  </a:schemeClr>
                </a:solidFill>
                <a:latin typeface="Raleway Light" panose="020B0403030101060003" pitchFamily="34" charset="77"/>
              </a:rPr>
              <a:t>FAMILY</a:t>
            </a:r>
          </a:p>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n-ea"/>
                <a:cs typeface="+mn-cs"/>
              </a:rPr>
              <a:t>INNOVATION</a:t>
            </a:r>
          </a:p>
          <a:p>
            <a:pPr marL="0" marR="0" lvl="0" indent="0" algn="ctr" defTabSz="457200" rtl="0" eaLnBrk="1" fontAlgn="auto" latinLnBrk="0" hangingPunct="1">
              <a:lnSpc>
                <a:spcPct val="150000"/>
              </a:lnSpc>
              <a:spcBef>
                <a:spcPts val="0"/>
              </a:spcBef>
              <a:spcAft>
                <a:spcPts val="0"/>
              </a:spcAft>
              <a:buClrTx/>
              <a:buSzTx/>
              <a:buFontTx/>
              <a:buNone/>
              <a:tabLst/>
              <a:defRPr/>
            </a:pPr>
            <a:r>
              <a:rPr lang="en-US" sz="1400">
                <a:solidFill>
                  <a:schemeClr val="bg1">
                    <a:lumMod val="50000"/>
                  </a:schemeClr>
                </a:solidFill>
                <a:latin typeface="Raleway Light" panose="020B0403030101060003" pitchFamily="34" charset="77"/>
              </a:rPr>
              <a:t>QUALITY</a:t>
            </a:r>
          </a:p>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a:ln>
                  <a:noFill/>
                </a:ln>
                <a:solidFill>
                  <a:schemeClr val="bg1">
                    <a:lumMod val="50000"/>
                  </a:schemeClr>
                </a:solidFill>
                <a:effectLst/>
                <a:uLnTx/>
                <a:uFillTx/>
                <a:latin typeface="Raleway Light" panose="020B0403030101060003" pitchFamily="34" charset="77"/>
                <a:ea typeface="+mn-ea"/>
                <a:cs typeface="+mn-cs"/>
              </a:rPr>
              <a:t>CARE</a:t>
            </a:r>
          </a:p>
        </p:txBody>
      </p:sp>
      <p:sp>
        <p:nvSpPr>
          <p:cNvPr id="20" name="TextBox 19">
            <a:extLst>
              <a:ext uri="{FF2B5EF4-FFF2-40B4-BE49-F238E27FC236}">
                <a16:creationId xmlns:a16="http://schemas.microsoft.com/office/drawing/2014/main" id="{AEABF9B2-6EB4-46D8-9CA9-E5D82223CEB6}"/>
              </a:ext>
            </a:extLst>
          </p:cNvPr>
          <p:cNvSpPr txBox="1"/>
          <p:nvPr/>
        </p:nvSpPr>
        <p:spPr>
          <a:xfrm>
            <a:off x="7546343" y="3659316"/>
            <a:ext cx="4026167" cy="445250"/>
          </a:xfrm>
          <a:prstGeom prst="rect">
            <a:avLst/>
          </a:prstGeom>
          <a:noFill/>
        </p:spPr>
        <p:txBody>
          <a:bodyPr wrap="none" rtlCol="0">
            <a:spAutoFit/>
          </a:bodyPr>
          <a:lstStyle/>
          <a:p>
            <a:pPr marL="0" marR="0" lvl="0" indent="0" algn="l" defTabSz="457200" rtl="0" eaLnBrk="1" fontAlgn="auto" latinLnBrk="0" hangingPunct="1">
              <a:lnSpc>
                <a:spcPct val="120000"/>
              </a:lnSpc>
              <a:spcBef>
                <a:spcPts val="0"/>
              </a:spcBef>
              <a:spcAft>
                <a:spcPts val="0"/>
              </a:spcAft>
              <a:buClrTx/>
              <a:buSzTx/>
              <a:buFontTx/>
              <a:buNone/>
              <a:tabLst/>
              <a:defRPr/>
            </a:pPr>
            <a:r>
              <a:rPr kumimoji="0" lang="en-US" sz="2086" u="none" strike="noStrike" kern="1200" cap="none" spc="522" normalizeH="0" baseline="0" noProof="0">
                <a:ln>
                  <a:noFill/>
                </a:ln>
                <a:solidFill>
                  <a:schemeClr val="bg2">
                    <a:lumMod val="50000"/>
                  </a:schemeClr>
                </a:solidFill>
                <a:effectLst/>
                <a:uLnTx/>
                <a:uFillTx/>
                <a:latin typeface="Raleway Medium" panose="020B0503030101060003" pitchFamily="34" charset="77"/>
              </a:rPr>
              <a:t>Foundational Values</a:t>
            </a:r>
            <a:endParaRPr kumimoji="0" lang="en-US" sz="4694" u="none" strike="noStrike" kern="1200" cap="none" spc="522" normalizeH="0" baseline="0" noProof="0">
              <a:ln>
                <a:noFill/>
              </a:ln>
              <a:solidFill>
                <a:schemeClr val="bg2">
                  <a:lumMod val="50000"/>
                </a:schemeClr>
              </a:solidFill>
              <a:effectLst/>
              <a:uLnTx/>
              <a:uFillTx/>
              <a:latin typeface="Raleway Medium" panose="020B0503030101060003" pitchFamily="34" charset="77"/>
            </a:endParaRPr>
          </a:p>
        </p:txBody>
      </p:sp>
    </p:spTree>
    <p:extLst>
      <p:ext uri="{BB962C8B-B14F-4D97-AF65-F5344CB8AC3E}">
        <p14:creationId xmlns:p14="http://schemas.microsoft.com/office/powerpoint/2010/main" val="17734880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D855D3-9DC9-C6BA-4CC6-F05B4B58A87B}"/>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1257479" y="1786517"/>
            <a:ext cx="1785138" cy="1393436"/>
          </a:xfrm>
          <a:prstGeom prst="rect">
            <a:avLst/>
          </a:prstGeom>
        </p:spPr>
      </p:pic>
      <p:pic>
        <p:nvPicPr>
          <p:cNvPr id="19" name="Picture 18" descr="A white table with black text&#10;&#10;Description automatically generated">
            <a:extLst>
              <a:ext uri="{FF2B5EF4-FFF2-40B4-BE49-F238E27FC236}">
                <a16:creationId xmlns:a16="http://schemas.microsoft.com/office/drawing/2014/main" id="{0A9E6249-07C8-5C1D-A66F-8C5BD409DFE8}"/>
              </a:ext>
            </a:extLst>
          </p:cNvPr>
          <p:cNvPicPr>
            <a:picLocks noChangeAspect="1"/>
          </p:cNvPicPr>
          <p:nvPr/>
        </p:nvPicPr>
        <p:blipFill>
          <a:blip r:embed="rId4"/>
          <a:stretch>
            <a:fillRect/>
          </a:stretch>
        </p:blipFill>
        <p:spPr>
          <a:xfrm>
            <a:off x="179129" y="3486083"/>
            <a:ext cx="4726579" cy="2457519"/>
          </a:xfrm>
          <a:prstGeom prst="rect">
            <a:avLst/>
          </a:prstGeom>
        </p:spPr>
      </p:pic>
      <p:pic>
        <p:nvPicPr>
          <p:cNvPr id="21" name="Picture 20" descr="A white text on a white background&#10;&#10;Description automatically generated">
            <a:extLst>
              <a:ext uri="{FF2B5EF4-FFF2-40B4-BE49-F238E27FC236}">
                <a16:creationId xmlns:a16="http://schemas.microsoft.com/office/drawing/2014/main" id="{E3E1790F-61D0-6710-D637-EB1CBB7E6403}"/>
              </a:ext>
            </a:extLst>
          </p:cNvPr>
          <p:cNvPicPr>
            <a:picLocks noChangeAspect="1"/>
          </p:cNvPicPr>
          <p:nvPr/>
        </p:nvPicPr>
        <p:blipFill>
          <a:blip r:embed="rId5"/>
          <a:stretch>
            <a:fillRect/>
          </a:stretch>
        </p:blipFill>
        <p:spPr>
          <a:xfrm>
            <a:off x="5084836" y="2345998"/>
            <a:ext cx="3522480" cy="3597604"/>
          </a:xfrm>
          <a:prstGeom prst="rect">
            <a:avLst/>
          </a:prstGeom>
        </p:spPr>
      </p:pic>
      <p:pic>
        <p:nvPicPr>
          <p:cNvPr id="23" name="Picture 22" descr="A white text on a black background&#10;&#10;Description automatically generated">
            <a:extLst>
              <a:ext uri="{FF2B5EF4-FFF2-40B4-BE49-F238E27FC236}">
                <a16:creationId xmlns:a16="http://schemas.microsoft.com/office/drawing/2014/main" id="{C03D8925-76FC-6917-F543-52DB5DC4F867}"/>
              </a:ext>
            </a:extLst>
          </p:cNvPr>
          <p:cNvPicPr>
            <a:picLocks noChangeAspect="1"/>
          </p:cNvPicPr>
          <p:nvPr/>
        </p:nvPicPr>
        <p:blipFill>
          <a:blip r:embed="rId6"/>
          <a:stretch>
            <a:fillRect/>
          </a:stretch>
        </p:blipFill>
        <p:spPr>
          <a:xfrm>
            <a:off x="8607316" y="2437817"/>
            <a:ext cx="3522480" cy="3505785"/>
          </a:xfrm>
          <a:prstGeom prst="rect">
            <a:avLst/>
          </a:prstGeom>
        </p:spPr>
      </p:pic>
      <p:pic>
        <p:nvPicPr>
          <p:cNvPr id="25" name="Picture 24" descr="A close up of a logo&#10;&#10;Description automatically generated">
            <a:extLst>
              <a:ext uri="{FF2B5EF4-FFF2-40B4-BE49-F238E27FC236}">
                <a16:creationId xmlns:a16="http://schemas.microsoft.com/office/drawing/2014/main" id="{4EFF07B7-414E-C104-8227-971E7D27A06A}"/>
              </a:ext>
            </a:extLst>
          </p:cNvPr>
          <p:cNvPicPr>
            <a:picLocks noChangeAspect="1"/>
          </p:cNvPicPr>
          <p:nvPr/>
        </p:nvPicPr>
        <p:blipFill>
          <a:blip r:embed="rId7"/>
          <a:stretch>
            <a:fillRect/>
          </a:stretch>
        </p:blipFill>
        <p:spPr>
          <a:xfrm>
            <a:off x="4434165" y="226987"/>
            <a:ext cx="3323670" cy="1527092"/>
          </a:xfrm>
          <a:prstGeom prst="rect">
            <a:avLst/>
          </a:prstGeom>
        </p:spPr>
      </p:pic>
      <p:pic>
        <p:nvPicPr>
          <p:cNvPr id="27" name="Picture 26" descr="A white background with black text&#10;&#10;Description automatically generated">
            <a:extLst>
              <a:ext uri="{FF2B5EF4-FFF2-40B4-BE49-F238E27FC236}">
                <a16:creationId xmlns:a16="http://schemas.microsoft.com/office/drawing/2014/main" id="{8992D94E-1C5F-D9CE-F1C5-BC4AE68E0B07}"/>
              </a:ext>
            </a:extLst>
          </p:cNvPr>
          <p:cNvPicPr>
            <a:picLocks noChangeAspect="1"/>
          </p:cNvPicPr>
          <p:nvPr/>
        </p:nvPicPr>
        <p:blipFill rotWithShape="1">
          <a:blip r:embed="rId8"/>
          <a:srcRect r="3376"/>
          <a:stretch/>
        </p:blipFill>
        <p:spPr>
          <a:xfrm>
            <a:off x="1" y="2302875"/>
            <a:ext cx="5084836" cy="877078"/>
          </a:xfrm>
          <a:prstGeom prst="rect">
            <a:avLst/>
          </a:prstGeom>
        </p:spPr>
      </p:pic>
    </p:spTree>
    <p:extLst>
      <p:ext uri="{BB962C8B-B14F-4D97-AF65-F5344CB8AC3E}">
        <p14:creationId xmlns:p14="http://schemas.microsoft.com/office/powerpoint/2010/main" val="37858039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457E13-4A17-38DF-6382-6BFA6D1EF3ED}"/>
              </a:ext>
            </a:extLst>
          </p:cNvPr>
          <p:cNvSpPr/>
          <p:nvPr/>
        </p:nvSpPr>
        <p:spPr>
          <a:xfrm>
            <a:off x="640080" y="660400"/>
            <a:ext cx="10871200" cy="5608320"/>
          </a:xfrm>
          <a:prstGeom prst="rect">
            <a:avLst/>
          </a:prstGeom>
          <a:solidFill>
            <a:srgbClr val="AAA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33C774A-0BEE-B7BF-00FC-BE671D6645BD}"/>
              </a:ext>
            </a:extLst>
          </p:cNvPr>
          <p:cNvSpPr txBox="1"/>
          <p:nvPr/>
        </p:nvSpPr>
        <p:spPr>
          <a:xfrm>
            <a:off x="1786933" y="2644170"/>
            <a:ext cx="8339937" cy="1569660"/>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1" u="none" strike="noStrike" kern="1200" cap="none" spc="0" normalizeH="0" baseline="0" noProof="0">
                <a:ln>
                  <a:noFill/>
                </a:ln>
                <a:solidFill>
                  <a:schemeClr val="bg1">
                    <a:lumMod val="95000"/>
                  </a:schemeClr>
                </a:solidFill>
                <a:effectLst/>
                <a:uLnTx/>
                <a:uFillTx/>
                <a:latin typeface="Raleway" panose="020B0503030101060003" pitchFamily="34" charset="77"/>
                <a:cs typeface="Calibri"/>
              </a:rPr>
              <a:t>Unleashing </a:t>
            </a:r>
            <a:r>
              <a:rPr kumimoji="0" lang="en-US" sz="4800" b="1" i="1" u="none" strike="noStrike" kern="1200" cap="none" spc="0" normalizeH="0" baseline="0" noProof="0" err="1">
                <a:ln>
                  <a:noFill/>
                </a:ln>
                <a:solidFill>
                  <a:schemeClr val="bg1">
                    <a:lumMod val="95000"/>
                  </a:schemeClr>
                </a:solidFill>
                <a:effectLst/>
                <a:uLnTx/>
                <a:uFillTx/>
                <a:latin typeface="Raleway" panose="020B0503030101060003" pitchFamily="34" charset="77"/>
                <a:cs typeface="Calibri"/>
              </a:rPr>
              <a:t>WorkLife</a:t>
            </a:r>
            <a:br>
              <a:rPr lang="en-US" sz="4800" b="1" i="1">
                <a:solidFill>
                  <a:schemeClr val="bg1">
                    <a:lumMod val="95000"/>
                  </a:schemeClr>
                </a:solidFill>
                <a:latin typeface="Raleway" panose="020B0503030101060003" pitchFamily="34" charset="77"/>
                <a:cs typeface="Calibri"/>
              </a:rPr>
            </a:br>
            <a:r>
              <a:rPr kumimoji="0" lang="en-US" sz="4800" b="1" i="1" u="none" strike="noStrike" kern="1200" cap="none" spc="0" normalizeH="0" baseline="0" noProof="0">
                <a:ln>
                  <a:noFill/>
                </a:ln>
                <a:solidFill>
                  <a:schemeClr val="bg1">
                    <a:lumMod val="95000"/>
                  </a:schemeClr>
                </a:solidFill>
                <a:effectLst/>
                <a:uLnTx/>
                <a:uFillTx/>
                <a:latin typeface="Raleway" panose="020B0503030101060003" pitchFamily="34" charset="77"/>
                <a:cs typeface="Calibri"/>
              </a:rPr>
              <a:t>Potential</a:t>
            </a:r>
          </a:p>
        </p:txBody>
      </p:sp>
      <p:pic>
        <p:nvPicPr>
          <p:cNvPr id="3" name="Picture 2">
            <a:extLst>
              <a:ext uri="{FF2B5EF4-FFF2-40B4-BE49-F238E27FC236}">
                <a16:creationId xmlns:a16="http://schemas.microsoft.com/office/drawing/2014/main" id="{04D855D3-9DC9-C6BA-4CC6-F05B4B58A87B}"/>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1257479" y="1786517"/>
            <a:ext cx="1785138" cy="1393436"/>
          </a:xfrm>
          <a:prstGeom prst="rect">
            <a:avLst/>
          </a:prstGeom>
        </p:spPr>
      </p:pic>
      <p:pic>
        <p:nvPicPr>
          <p:cNvPr id="4" name="Picture 3">
            <a:extLst>
              <a:ext uri="{FF2B5EF4-FFF2-40B4-BE49-F238E27FC236}">
                <a16:creationId xmlns:a16="http://schemas.microsoft.com/office/drawing/2014/main" id="{7455EFC3-B64A-5A10-7C94-C59EBB57F951}"/>
              </a:ext>
            </a:extLst>
          </p:cNvPr>
          <p:cNvPicPr>
            <a:picLocks noChangeAspect="1"/>
          </p:cNvPicPr>
          <p:nvPr/>
        </p:nvPicPr>
        <p:blipFill>
          <a:blip r:embed="rId4" cstate="print">
            <a:extLst>
              <a:ext uri="{28A0092B-C50C-407E-A947-70E740481C1C}">
                <a14:useLocalDpi xmlns:a14="http://schemas.microsoft.com/office/drawing/2010/main"/>
              </a:ext>
            </a:extLst>
          </a:blip>
          <a:srcRect/>
          <a:stretch/>
        </p:blipFill>
        <p:spPr>
          <a:xfrm>
            <a:off x="9075249" y="3771676"/>
            <a:ext cx="1778716" cy="1393436"/>
          </a:xfrm>
          <a:prstGeom prst="rect">
            <a:avLst/>
          </a:prstGeom>
        </p:spPr>
      </p:pic>
    </p:spTree>
    <p:extLst>
      <p:ext uri="{BB962C8B-B14F-4D97-AF65-F5344CB8AC3E}">
        <p14:creationId xmlns:p14="http://schemas.microsoft.com/office/powerpoint/2010/main" val="280860669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wo people walking in an office&#10;&#10;Description automatically generated with medium confidence">
            <a:extLst>
              <a:ext uri="{FF2B5EF4-FFF2-40B4-BE49-F238E27FC236}">
                <a16:creationId xmlns:a16="http://schemas.microsoft.com/office/drawing/2014/main" id="{18286B80-A203-8631-9275-9E8A1B2D5B54}"/>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7858539" cy="6858001"/>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A23AD5FB-7D84-7EDE-E10F-9D24DDE461BA}"/>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71782" y="5937014"/>
            <a:ext cx="2492192" cy="568266"/>
          </a:xfrm>
          <a:prstGeom prst="rect">
            <a:avLst/>
          </a:prstGeom>
        </p:spPr>
      </p:pic>
      <p:sp>
        <p:nvSpPr>
          <p:cNvPr id="2" name="TextBox 1">
            <a:extLst>
              <a:ext uri="{FF2B5EF4-FFF2-40B4-BE49-F238E27FC236}">
                <a16:creationId xmlns:a16="http://schemas.microsoft.com/office/drawing/2014/main" id="{D09A1999-2BAB-CAE5-1872-63AB242401B8}"/>
              </a:ext>
            </a:extLst>
          </p:cNvPr>
          <p:cNvSpPr txBox="1"/>
          <p:nvPr/>
        </p:nvSpPr>
        <p:spPr>
          <a:xfrm>
            <a:off x="8221650" y="921935"/>
            <a:ext cx="3546281" cy="5219699"/>
          </a:xfrm>
          <a:prstGeom prst="rect">
            <a:avLst/>
          </a:prstGeom>
          <a:noFill/>
        </p:spPr>
        <p:txBody>
          <a:bodyPr wrap="square" rtlCol="0">
            <a:spAutoFit/>
          </a:bodyPr>
          <a:lstStyle/>
          <a:p>
            <a:pPr>
              <a:lnSpc>
                <a:spcPct val="150000"/>
              </a:lnSpc>
            </a:pPr>
            <a:r>
              <a:rPr lang="en-US" sz="1600">
                <a:solidFill>
                  <a:schemeClr val="tx1">
                    <a:lumMod val="75000"/>
                    <a:lumOff val="25000"/>
                  </a:schemeClr>
                </a:solidFill>
                <a:effectLst/>
                <a:latin typeface="Raleway Light" panose="020B0403030101060003" pitchFamily="34" charset="77"/>
              </a:rPr>
              <a:t>Celebrating its 106th year under the private ownership and executive leadership of the Fellowes family, Fellowes is a global leader and trusted partner that provides product solutions to fulfill </a:t>
            </a:r>
            <a:r>
              <a:rPr lang="en-US" sz="1600" err="1">
                <a:solidFill>
                  <a:schemeClr val="tx1">
                    <a:lumMod val="75000"/>
                    <a:lumOff val="25000"/>
                  </a:schemeClr>
                </a:solidFill>
                <a:effectLst/>
                <a:latin typeface="Raleway Light" panose="020B0403030101060003" pitchFamily="34" charset="77"/>
              </a:rPr>
              <a:t>WorkLife</a:t>
            </a:r>
            <a:r>
              <a:rPr lang="en-US" sz="1600">
                <a:solidFill>
                  <a:schemeClr val="tx1">
                    <a:lumMod val="75000"/>
                    <a:lumOff val="25000"/>
                  </a:schemeClr>
                </a:solidFill>
                <a:effectLst/>
                <a:latin typeface="Raleway Light" panose="020B0403030101060003" pitchFamily="34" charset="77"/>
              </a:rPr>
              <a:t> needs. Fellowes offers one efficient, streamlined source for modular walls, furniture, business machines, commercial air purification and commercial grade workspace products. Headquartered in Itasca, Illinois, USA, Fellowes operates from 24 locations across the globe.</a:t>
            </a:r>
          </a:p>
        </p:txBody>
      </p:sp>
    </p:spTree>
    <p:extLst>
      <p:ext uri="{BB962C8B-B14F-4D97-AF65-F5344CB8AC3E}">
        <p14:creationId xmlns:p14="http://schemas.microsoft.com/office/powerpoint/2010/main" val="11616820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icture containing person, child, indoor, young&#10;&#10;Description automatically generated">
            <a:extLst>
              <a:ext uri="{FF2B5EF4-FFF2-40B4-BE49-F238E27FC236}">
                <a16:creationId xmlns:a16="http://schemas.microsoft.com/office/drawing/2014/main" id="{528E7DF7-CB69-079E-6861-3E9BC5BC90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b="-309"/>
          <a:stretch/>
        </p:blipFill>
        <p:spPr>
          <a:xfrm>
            <a:off x="9267416" y="1462797"/>
            <a:ext cx="2618059" cy="2618058"/>
          </a:xfrm>
          <a:prstGeom prst="ellipse">
            <a:avLst/>
          </a:prstGeom>
          <a:ln>
            <a:solidFill>
              <a:schemeClr val="bg1">
                <a:lumMod val="85000"/>
              </a:schemeClr>
            </a:solidFill>
          </a:ln>
        </p:spPr>
      </p:pic>
      <p:pic>
        <p:nvPicPr>
          <p:cNvPr id="12" name="Picture 11" descr="A picture containing indoor, window, seat&#10;&#10;Description automatically generated">
            <a:extLst>
              <a:ext uri="{FF2B5EF4-FFF2-40B4-BE49-F238E27FC236}">
                <a16:creationId xmlns:a16="http://schemas.microsoft.com/office/drawing/2014/main" id="{1A5CA1D5-CBC0-9D15-DA06-02BA5A9E786D}"/>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281530" y="1462797"/>
            <a:ext cx="2623851" cy="2596598"/>
          </a:xfrm>
          <a:prstGeom prst="ellipse">
            <a:avLst/>
          </a:prstGeom>
          <a:ln>
            <a:solidFill>
              <a:schemeClr val="bg1">
                <a:lumMod val="85000"/>
              </a:schemeClr>
            </a:solidFill>
          </a:ln>
        </p:spPr>
      </p:pic>
      <p:pic>
        <p:nvPicPr>
          <p:cNvPr id="8" name="Picture 7" descr="Text&#10;&#10;Description automatically generated">
            <a:extLst>
              <a:ext uri="{FF2B5EF4-FFF2-40B4-BE49-F238E27FC236}">
                <a16:creationId xmlns:a16="http://schemas.microsoft.com/office/drawing/2014/main" id="{CD884C57-B69B-62ED-66FD-AFF5D161D96A}"/>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264496" y="1365318"/>
            <a:ext cx="2707478" cy="2707478"/>
          </a:xfrm>
          <a:prstGeom prst="ellipse">
            <a:avLst/>
          </a:prstGeom>
          <a:ln>
            <a:solidFill>
              <a:schemeClr val="bg1">
                <a:lumMod val="85000"/>
              </a:schemeClr>
            </a:solidFill>
          </a:ln>
        </p:spPr>
      </p:pic>
      <p:pic>
        <p:nvPicPr>
          <p:cNvPr id="5" name="Picture 4" descr="A group of people standing around a table with papers on it&#10;&#10;Description automatically generated with medium confidence">
            <a:extLst>
              <a:ext uri="{FF2B5EF4-FFF2-40B4-BE49-F238E27FC236}">
                <a16:creationId xmlns:a16="http://schemas.microsoft.com/office/drawing/2014/main" id="{7327EFF4-EFB4-CDF4-ACEF-0E61B006DF1C}"/>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306525" y="1453196"/>
            <a:ext cx="2657765" cy="2656890"/>
          </a:xfrm>
          <a:prstGeom prst="ellipse">
            <a:avLst/>
          </a:prstGeom>
          <a:ln>
            <a:solidFill>
              <a:schemeClr val="bg1">
                <a:lumMod val="85000"/>
              </a:schemeClr>
            </a:solidFill>
          </a:ln>
        </p:spPr>
      </p:pic>
      <p:sp>
        <p:nvSpPr>
          <p:cNvPr id="79" name="TextBox 78">
            <a:extLst>
              <a:ext uri="{FF2B5EF4-FFF2-40B4-BE49-F238E27FC236}">
                <a16:creationId xmlns:a16="http://schemas.microsoft.com/office/drawing/2014/main" id="{093311AA-0810-AE2B-6923-5E183DACB97D}"/>
              </a:ext>
            </a:extLst>
          </p:cNvPr>
          <p:cNvSpPr txBox="1"/>
          <p:nvPr/>
        </p:nvSpPr>
        <p:spPr>
          <a:xfrm>
            <a:off x="6470277" y="4605218"/>
            <a:ext cx="2340428" cy="1573701"/>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rPr>
              <a:t>We invest in best-in-class facilities, tools, resources, engineering</a:t>
            </a:r>
            <a:r>
              <a:rPr kumimoji="0" lang="en-US" sz="1091" b="0" i="0" u="none" strike="noStrike" kern="1200" cap="none" spc="0" normalizeH="0" noProof="0">
                <a:ln>
                  <a:noFill/>
                </a:ln>
                <a:solidFill>
                  <a:srgbClr val="000000"/>
                </a:solidFill>
                <a:effectLst/>
                <a:uLnTx/>
                <a:uFillTx/>
                <a:latin typeface="Raleway Light" panose="020B0403030101060003" pitchFamily="34" charset="77"/>
                <a:ea typeface="+mn-ea"/>
                <a:cs typeface="+mn-cs"/>
              </a:rPr>
              <a:t> labs and development programs to deliver products that exceed </a:t>
            </a:r>
            <a:r>
              <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rPr>
              <a:t>industry quality standards.</a:t>
            </a:r>
          </a:p>
        </p:txBody>
      </p:sp>
      <p:sp>
        <p:nvSpPr>
          <p:cNvPr id="88" name="TextBox 87">
            <a:extLst>
              <a:ext uri="{FF2B5EF4-FFF2-40B4-BE49-F238E27FC236}">
                <a16:creationId xmlns:a16="http://schemas.microsoft.com/office/drawing/2014/main" id="{8BED8BFB-E4E4-642E-C424-29D13DC060AB}"/>
              </a:ext>
            </a:extLst>
          </p:cNvPr>
          <p:cNvSpPr txBox="1"/>
          <p:nvPr/>
        </p:nvSpPr>
        <p:spPr>
          <a:xfrm>
            <a:off x="344058" y="4599641"/>
            <a:ext cx="2569029" cy="2075633"/>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rPr>
              <a:t> For our 100 years, we have treated  our customers and employees as family – serving  tirelessly and effectively to help them thrive.  Our culture is set to be professionally</a:t>
            </a:r>
            <a:r>
              <a:rPr kumimoji="0" lang="en-US" sz="1091" b="0" i="0" u="none" strike="noStrike" kern="1200" cap="none" spc="0" normalizeH="0" noProof="0">
                <a:ln>
                  <a:noFill/>
                </a:ln>
                <a:solidFill>
                  <a:srgbClr val="000000"/>
                </a:solidFill>
                <a:effectLst/>
                <a:uLnTx/>
                <a:uFillTx/>
                <a:latin typeface="Raleway Light" panose="020B0403030101060003" pitchFamily="34" charset="77"/>
                <a:ea typeface="+mn-ea"/>
                <a:cs typeface="+mn-cs"/>
              </a:rPr>
              <a:t> rewarding, but also personally engaging.</a:t>
            </a:r>
            <a:endPar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sz="1091" b="0" i="0" u="none" strike="noStrike" kern="1200" cap="none" spc="0" normalizeH="0" baseline="0" noProof="0">
              <a:ln>
                <a:noFill/>
              </a:ln>
              <a:solidFill>
                <a:srgbClr val="000000"/>
              </a:solidFill>
              <a:effectLst/>
              <a:uLnTx/>
              <a:uFillTx/>
              <a:latin typeface="Arial"/>
              <a:ea typeface="+mn-ea"/>
              <a:cs typeface="+mn-cs"/>
            </a:endParaRPr>
          </a:p>
        </p:txBody>
      </p:sp>
      <p:sp>
        <p:nvSpPr>
          <p:cNvPr id="85" name="TextBox 84">
            <a:extLst>
              <a:ext uri="{FF2B5EF4-FFF2-40B4-BE49-F238E27FC236}">
                <a16:creationId xmlns:a16="http://schemas.microsoft.com/office/drawing/2014/main" id="{7A525EF2-9BB4-AD3A-8378-E4AB4F638D56}"/>
              </a:ext>
            </a:extLst>
          </p:cNvPr>
          <p:cNvSpPr txBox="1"/>
          <p:nvPr/>
        </p:nvSpPr>
        <p:spPr>
          <a:xfrm>
            <a:off x="3370333" y="4599641"/>
            <a:ext cx="2383973" cy="1825436"/>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rPr>
              <a:t>We believe</a:t>
            </a:r>
            <a:r>
              <a:rPr kumimoji="0" lang="en-US" sz="1091" b="0" i="0" u="none" strike="noStrike" kern="1200" cap="none" spc="0" normalizeH="0" noProof="0">
                <a:ln>
                  <a:noFill/>
                </a:ln>
                <a:solidFill>
                  <a:srgbClr val="000000"/>
                </a:solidFill>
                <a:effectLst/>
                <a:uLnTx/>
                <a:uFillTx/>
                <a:latin typeface="Raleway Light" panose="020B0403030101060003" pitchFamily="34" charset="77"/>
                <a:ea typeface="+mn-ea"/>
                <a:cs typeface="+mn-cs"/>
              </a:rPr>
              <a:t> in combining imaginative thought with a pragmatic approach to constantly outperform our current solutions, services and capabilities to transform how work gets </a:t>
            </a:r>
            <a:r>
              <a:rPr kumimoji="0" lang="en-US" sz="1091" b="0" i="0" u="none" strike="noStrike" kern="1200" cap="none" spc="0" normalizeH="0" baseline="0" noProof="0">
                <a:ln>
                  <a:noFill/>
                </a:ln>
                <a:solidFill>
                  <a:srgbClr val="000000"/>
                </a:solidFill>
                <a:effectLst/>
                <a:uLnTx/>
                <a:uFillTx/>
                <a:latin typeface="Raleway Light" panose="020B0403030101060003" pitchFamily="34" charset="77"/>
                <a:ea typeface="+mn-ea"/>
                <a:cs typeface="+mn-cs"/>
              </a:rPr>
              <a:t>done for an ever-changing world.</a:t>
            </a:r>
          </a:p>
        </p:txBody>
      </p:sp>
      <p:sp>
        <p:nvSpPr>
          <p:cNvPr id="81" name="TextBox 80">
            <a:extLst>
              <a:ext uri="{FF2B5EF4-FFF2-40B4-BE49-F238E27FC236}">
                <a16:creationId xmlns:a16="http://schemas.microsoft.com/office/drawing/2014/main" id="{97E93E4D-0045-1E1B-06D9-3036A586473E}"/>
              </a:ext>
            </a:extLst>
          </p:cNvPr>
          <p:cNvSpPr txBox="1"/>
          <p:nvPr/>
        </p:nvSpPr>
        <p:spPr>
          <a:xfrm>
            <a:off x="9202504" y="4615261"/>
            <a:ext cx="2687466" cy="1760547"/>
          </a:xfrm>
          <a:prstGeom prst="rect">
            <a:avLst/>
          </a:prstGeom>
          <a:noFill/>
        </p:spPr>
        <p:txBody>
          <a:bodyPr wrap="square" lIns="91440" tIns="45720" rIns="91440" bIns="45720" rtlCol="0" anchor="t">
            <a:spAutoFit/>
          </a:bodyPr>
          <a:lstStyle/>
          <a:p>
            <a:pPr algn="ctr">
              <a:lnSpc>
                <a:spcPct val="150000"/>
              </a:lnSpc>
              <a:defRPr/>
            </a:pPr>
            <a:r>
              <a:rPr kumimoji="0" lang="en-US" sz="1050" b="0" i="0" u="none" strike="noStrike" kern="1200" cap="none" spc="0" normalizeH="0" baseline="0" noProof="0" dirty="0">
                <a:ln>
                  <a:noFill/>
                </a:ln>
                <a:solidFill>
                  <a:srgbClr val="000000"/>
                </a:solidFill>
                <a:effectLst/>
                <a:uLnTx/>
                <a:uFillTx/>
                <a:latin typeface="Raleway Light"/>
              </a:rPr>
              <a:t>As a </a:t>
            </a:r>
            <a:r>
              <a:rPr lang="en-US" sz="1050" dirty="0">
                <a:solidFill>
                  <a:srgbClr val="000000"/>
                </a:solidFill>
                <a:latin typeface="Raleway Light"/>
              </a:rPr>
              <a:t>'company</a:t>
            </a:r>
            <a:r>
              <a:rPr kumimoji="0" lang="en-US" sz="1050" b="0" i="0" u="none" strike="noStrike" kern="1200" cap="none" spc="0" normalizeH="0" baseline="0" noProof="0" dirty="0">
                <a:ln>
                  <a:noFill/>
                </a:ln>
                <a:solidFill>
                  <a:srgbClr val="000000"/>
                </a:solidFill>
                <a:effectLst/>
                <a:uLnTx/>
                <a:uFillTx/>
                <a:latin typeface="Raleway Light"/>
              </a:rPr>
              <a:t> with a conscience’ we are dedicate</a:t>
            </a:r>
            <a:r>
              <a:rPr lang="en-US" sz="1050" dirty="0">
                <a:solidFill>
                  <a:srgbClr val="000000"/>
                </a:solidFill>
                <a:latin typeface="Raleway Light"/>
              </a:rPr>
              <a:t>d to improving the lives of our customers, employees, communities and the planet.  People are why and how we do what we do.  Whether a customer or a teammate, there is the opportunity to have a positive impact.</a:t>
            </a:r>
            <a:endParaRPr kumimoji="0" lang="en-US" sz="1050" b="0" i="0" u="none" strike="noStrike" kern="1200" cap="none" spc="0" normalizeH="0" baseline="0" noProof="0" dirty="0">
              <a:ln>
                <a:noFill/>
              </a:ln>
              <a:solidFill>
                <a:srgbClr val="000000"/>
              </a:solidFill>
              <a:effectLst/>
              <a:uLnTx/>
              <a:uFillTx/>
              <a:latin typeface="Raleway Light"/>
            </a:endParaRPr>
          </a:p>
        </p:txBody>
      </p:sp>
      <p:sp>
        <p:nvSpPr>
          <p:cNvPr id="32" name="TextBox 31">
            <a:extLst>
              <a:ext uri="{FF2B5EF4-FFF2-40B4-BE49-F238E27FC236}">
                <a16:creationId xmlns:a16="http://schemas.microsoft.com/office/drawing/2014/main" id="{A8891700-54DB-5ADA-7921-217E89857B46}"/>
              </a:ext>
            </a:extLst>
          </p:cNvPr>
          <p:cNvSpPr txBox="1"/>
          <p:nvPr/>
        </p:nvSpPr>
        <p:spPr>
          <a:xfrm>
            <a:off x="2318656" y="627114"/>
            <a:ext cx="7815943" cy="461665"/>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600" normalizeH="0" baseline="0" noProof="0">
                <a:ln>
                  <a:noFill/>
                </a:ln>
                <a:solidFill>
                  <a:prstClr val="black"/>
                </a:solidFill>
                <a:effectLst/>
                <a:uLnTx/>
                <a:uFillTx/>
                <a:latin typeface="Raleway Thin" panose="020B0203030101060003" pitchFamily="34" charset="77"/>
                <a:ea typeface="+mn-ea"/>
                <a:cs typeface="+mn-cs"/>
              </a:rPr>
              <a:t>SERVING AT THE INTERSECTION OF</a:t>
            </a:r>
          </a:p>
        </p:txBody>
      </p:sp>
      <p:grpSp>
        <p:nvGrpSpPr>
          <p:cNvPr id="60" name="Graphic 3">
            <a:extLst>
              <a:ext uri="{FF2B5EF4-FFF2-40B4-BE49-F238E27FC236}">
                <a16:creationId xmlns:a16="http://schemas.microsoft.com/office/drawing/2014/main" id="{F278D20C-781B-E06B-F809-7BDA64D03CFF}"/>
              </a:ext>
            </a:extLst>
          </p:cNvPr>
          <p:cNvGrpSpPr/>
          <p:nvPr/>
        </p:nvGrpSpPr>
        <p:grpSpPr>
          <a:xfrm>
            <a:off x="5217497" y="2560759"/>
            <a:ext cx="1751980" cy="516812"/>
            <a:chOff x="4548187" y="2557874"/>
            <a:chExt cx="3090599" cy="911688"/>
          </a:xfrm>
          <a:solidFill>
            <a:schemeClr val="bg1">
              <a:alpha val="0"/>
            </a:schemeClr>
          </a:solidFill>
        </p:grpSpPr>
        <p:sp>
          <p:nvSpPr>
            <p:cNvPr id="61" name="Freeform 60">
              <a:extLst>
                <a:ext uri="{FF2B5EF4-FFF2-40B4-BE49-F238E27FC236}">
                  <a16:creationId xmlns:a16="http://schemas.microsoft.com/office/drawing/2014/main" id="{18373979-06E2-9B53-739C-D718E84FEECC}"/>
                </a:ext>
              </a:extLst>
            </p:cNvPr>
            <p:cNvSpPr/>
            <p:nvPr/>
          </p:nvSpPr>
          <p:spPr>
            <a:xfrm>
              <a:off x="6228163" y="2773059"/>
              <a:ext cx="659562" cy="386769"/>
            </a:xfrm>
            <a:custGeom>
              <a:avLst/>
              <a:gdLst>
                <a:gd name="connsiteX0" fmla="*/ 519745 w 659562"/>
                <a:gd name="connsiteY0" fmla="*/ 0 h 386769"/>
                <a:gd name="connsiteX1" fmla="*/ 415682 w 659562"/>
                <a:gd name="connsiteY1" fmla="*/ 233485 h 386769"/>
                <a:gd name="connsiteX2" fmla="*/ 384726 w 659562"/>
                <a:gd name="connsiteY2" fmla="*/ 0 h 386769"/>
                <a:gd name="connsiteX3" fmla="*/ 277121 w 659562"/>
                <a:gd name="connsiteY3" fmla="*/ 0 h 386769"/>
                <a:gd name="connsiteX4" fmla="*/ 184138 w 659562"/>
                <a:gd name="connsiteY4" fmla="*/ 232920 h 386769"/>
                <a:gd name="connsiteX5" fmla="*/ 141531 w 659562"/>
                <a:gd name="connsiteY5" fmla="*/ 0 h 386769"/>
                <a:gd name="connsiteX6" fmla="*/ 0 w 659562"/>
                <a:gd name="connsiteY6" fmla="*/ 0 h 386769"/>
                <a:gd name="connsiteX7" fmla="*/ 87843 w 659562"/>
                <a:gd name="connsiteY7" fmla="*/ 386770 h 386769"/>
                <a:gd name="connsiteX8" fmla="*/ 210868 w 659562"/>
                <a:gd name="connsiteY8" fmla="*/ 386770 h 386769"/>
                <a:gd name="connsiteX9" fmla="*/ 297568 w 659562"/>
                <a:gd name="connsiteY9" fmla="*/ 168195 h 386769"/>
                <a:gd name="connsiteX10" fmla="*/ 308877 w 659562"/>
                <a:gd name="connsiteY10" fmla="*/ 168195 h 386769"/>
                <a:gd name="connsiteX11" fmla="*/ 336064 w 659562"/>
                <a:gd name="connsiteY11" fmla="*/ 386770 h 386769"/>
                <a:gd name="connsiteX12" fmla="*/ 456919 w 659562"/>
                <a:gd name="connsiteY12" fmla="*/ 386770 h 386769"/>
                <a:gd name="connsiteX13" fmla="*/ 659562 w 659562"/>
                <a:gd name="connsiteY13" fmla="*/ 0 h 386769"/>
                <a:gd name="connsiteX14" fmla="*/ 519745 w 659562"/>
                <a:gd name="connsiteY14" fmla="*/ 0 h 38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59562" h="386769">
                  <a:moveTo>
                    <a:pt x="519745" y="0"/>
                  </a:moveTo>
                  <a:lnTo>
                    <a:pt x="415682" y="233485"/>
                  </a:lnTo>
                  <a:lnTo>
                    <a:pt x="384726" y="0"/>
                  </a:lnTo>
                  <a:lnTo>
                    <a:pt x="277121" y="0"/>
                  </a:lnTo>
                  <a:lnTo>
                    <a:pt x="184138" y="232920"/>
                  </a:lnTo>
                  <a:lnTo>
                    <a:pt x="141531" y="0"/>
                  </a:lnTo>
                  <a:lnTo>
                    <a:pt x="0" y="0"/>
                  </a:lnTo>
                  <a:lnTo>
                    <a:pt x="87843" y="386770"/>
                  </a:lnTo>
                  <a:lnTo>
                    <a:pt x="210868" y="386770"/>
                  </a:lnTo>
                  <a:lnTo>
                    <a:pt x="297568" y="168195"/>
                  </a:lnTo>
                  <a:lnTo>
                    <a:pt x="308877" y="168195"/>
                  </a:lnTo>
                  <a:lnTo>
                    <a:pt x="336064" y="386770"/>
                  </a:lnTo>
                  <a:lnTo>
                    <a:pt x="456919" y="386770"/>
                  </a:lnTo>
                  <a:lnTo>
                    <a:pt x="659562" y="0"/>
                  </a:lnTo>
                  <a:lnTo>
                    <a:pt x="519745" y="0"/>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2" name="Freeform 61">
              <a:extLst>
                <a:ext uri="{FF2B5EF4-FFF2-40B4-BE49-F238E27FC236}">
                  <a16:creationId xmlns:a16="http://schemas.microsoft.com/office/drawing/2014/main" id="{FA615103-A53B-8F2D-6CDD-6C3268B44E0A}"/>
                </a:ext>
              </a:extLst>
            </p:cNvPr>
            <p:cNvSpPr/>
            <p:nvPr/>
          </p:nvSpPr>
          <p:spPr>
            <a:xfrm>
              <a:off x="5556264" y="2646433"/>
              <a:ext cx="220463" cy="602181"/>
            </a:xfrm>
            <a:custGeom>
              <a:avLst/>
              <a:gdLst>
                <a:gd name="connsiteX0" fmla="*/ 96410 w 220463"/>
                <a:gd name="connsiteY0" fmla="*/ 0 h 602181"/>
                <a:gd name="connsiteX1" fmla="*/ 0 w 220463"/>
                <a:gd name="connsiteY1" fmla="*/ 602182 h 602181"/>
                <a:gd name="connsiteX2" fmla="*/ 124054 w 220463"/>
                <a:gd name="connsiteY2" fmla="*/ 602182 h 602181"/>
                <a:gd name="connsiteX3" fmla="*/ 220463 w 220463"/>
                <a:gd name="connsiteY3" fmla="*/ 0 h 602181"/>
                <a:gd name="connsiteX4" fmla="*/ 96410 w 220463"/>
                <a:gd name="connsiteY4" fmla="*/ 0 h 602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463" h="602181">
                  <a:moveTo>
                    <a:pt x="96410" y="0"/>
                  </a:moveTo>
                  <a:lnTo>
                    <a:pt x="0" y="602182"/>
                  </a:lnTo>
                  <a:lnTo>
                    <a:pt x="124054" y="602182"/>
                  </a:lnTo>
                  <a:lnTo>
                    <a:pt x="220463" y="0"/>
                  </a:lnTo>
                  <a:lnTo>
                    <a:pt x="96410" y="0"/>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3" name="Freeform 62">
              <a:extLst>
                <a:ext uri="{FF2B5EF4-FFF2-40B4-BE49-F238E27FC236}">
                  <a16:creationId xmlns:a16="http://schemas.microsoft.com/office/drawing/2014/main" id="{D188ADA0-87C9-AFFB-ECF5-079D73C69960}"/>
                </a:ext>
              </a:extLst>
            </p:cNvPr>
            <p:cNvSpPr/>
            <p:nvPr/>
          </p:nvSpPr>
          <p:spPr>
            <a:xfrm>
              <a:off x="5757474" y="2759956"/>
              <a:ext cx="468795" cy="412976"/>
            </a:xfrm>
            <a:custGeom>
              <a:avLst/>
              <a:gdLst>
                <a:gd name="connsiteX0" fmla="*/ 329730 w 468795"/>
                <a:gd name="connsiteY0" fmla="*/ 207844 h 412976"/>
                <a:gd name="connsiteX1" fmla="*/ 214472 w 468795"/>
                <a:gd name="connsiteY1" fmla="*/ 312330 h 412976"/>
                <a:gd name="connsiteX2" fmla="*/ 153016 w 468795"/>
                <a:gd name="connsiteY2" fmla="*/ 287254 h 412976"/>
                <a:gd name="connsiteX3" fmla="*/ 138509 w 468795"/>
                <a:gd name="connsiteY3" fmla="*/ 205585 h 412976"/>
                <a:gd name="connsiteX4" fmla="*/ 254566 w 468795"/>
                <a:gd name="connsiteY4" fmla="*/ 100307 h 412976"/>
                <a:gd name="connsiteX5" fmla="*/ 314309 w 468795"/>
                <a:gd name="connsiteY5" fmla="*/ 125271 h 412976"/>
                <a:gd name="connsiteX6" fmla="*/ 329844 w 468795"/>
                <a:gd name="connsiteY6" fmla="*/ 207844 h 412976"/>
                <a:gd name="connsiteX7" fmla="*/ 267589 w 468795"/>
                <a:gd name="connsiteY7" fmla="*/ 0 h 412976"/>
                <a:gd name="connsiteX8" fmla="*/ 2804 w 468795"/>
                <a:gd name="connsiteY8" fmla="*/ 207618 h 412976"/>
                <a:gd name="connsiteX9" fmla="*/ 37416 w 468795"/>
                <a:gd name="connsiteY9" fmla="*/ 348590 h 412976"/>
                <a:gd name="connsiteX10" fmla="*/ 201107 w 468795"/>
                <a:gd name="connsiteY10" fmla="*/ 412976 h 412976"/>
                <a:gd name="connsiteX11" fmla="*/ 466006 w 468795"/>
                <a:gd name="connsiteY11" fmla="*/ 205810 h 412976"/>
                <a:gd name="connsiteX12" fmla="*/ 431166 w 468795"/>
                <a:gd name="connsiteY12" fmla="*/ 64160 h 412976"/>
                <a:gd name="connsiteX13" fmla="*/ 267703 w 468795"/>
                <a:gd name="connsiteY13" fmla="*/ 0 h 41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8795" h="412976">
                  <a:moveTo>
                    <a:pt x="329730" y="207844"/>
                  </a:moveTo>
                  <a:cubicBezTo>
                    <a:pt x="316936" y="275167"/>
                    <a:pt x="276042" y="312330"/>
                    <a:pt x="214472" y="312330"/>
                  </a:cubicBezTo>
                  <a:cubicBezTo>
                    <a:pt x="187970" y="312330"/>
                    <a:pt x="166724" y="303633"/>
                    <a:pt x="153016" y="287254"/>
                  </a:cubicBezTo>
                  <a:cubicBezTo>
                    <a:pt x="136910" y="268051"/>
                    <a:pt x="131884" y="239811"/>
                    <a:pt x="138509" y="205585"/>
                  </a:cubicBezTo>
                  <a:cubicBezTo>
                    <a:pt x="151188" y="139617"/>
                    <a:pt x="194596" y="100307"/>
                    <a:pt x="254566" y="100307"/>
                  </a:cubicBezTo>
                  <a:cubicBezTo>
                    <a:pt x="279925" y="100307"/>
                    <a:pt x="300601" y="108892"/>
                    <a:pt x="314309" y="125271"/>
                  </a:cubicBezTo>
                  <a:cubicBezTo>
                    <a:pt x="330758" y="144926"/>
                    <a:pt x="336241" y="174182"/>
                    <a:pt x="329844" y="207844"/>
                  </a:cubicBezTo>
                  <a:moveTo>
                    <a:pt x="267589" y="0"/>
                  </a:moveTo>
                  <a:cubicBezTo>
                    <a:pt x="155758" y="0"/>
                    <a:pt x="25193" y="64951"/>
                    <a:pt x="2804" y="207618"/>
                  </a:cubicBezTo>
                  <a:cubicBezTo>
                    <a:pt x="-5992" y="263645"/>
                    <a:pt x="6002" y="312330"/>
                    <a:pt x="37416" y="348590"/>
                  </a:cubicBezTo>
                  <a:cubicBezTo>
                    <a:pt x="72827" y="389481"/>
                    <a:pt x="132569" y="412976"/>
                    <a:pt x="201107" y="412976"/>
                  </a:cubicBezTo>
                  <a:cubicBezTo>
                    <a:pt x="312938" y="412976"/>
                    <a:pt x="443502" y="348138"/>
                    <a:pt x="466006" y="205810"/>
                  </a:cubicBezTo>
                  <a:cubicBezTo>
                    <a:pt x="474801" y="149557"/>
                    <a:pt x="462693" y="100533"/>
                    <a:pt x="431166" y="64160"/>
                  </a:cubicBezTo>
                  <a:cubicBezTo>
                    <a:pt x="395183" y="22705"/>
                    <a:pt x="337155" y="0"/>
                    <a:pt x="267703" y="0"/>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4" name="Freeform 63">
              <a:extLst>
                <a:ext uri="{FF2B5EF4-FFF2-40B4-BE49-F238E27FC236}">
                  <a16:creationId xmlns:a16="http://schemas.microsoft.com/office/drawing/2014/main" id="{0DFB983B-6974-3B7E-6218-B2EE19931F7A}"/>
                </a:ext>
              </a:extLst>
            </p:cNvPr>
            <p:cNvSpPr/>
            <p:nvPr/>
          </p:nvSpPr>
          <p:spPr>
            <a:xfrm>
              <a:off x="4548187" y="2572106"/>
              <a:ext cx="473939" cy="587723"/>
            </a:xfrm>
            <a:custGeom>
              <a:avLst/>
              <a:gdLst>
                <a:gd name="connsiteX0" fmla="*/ 103378 w 473939"/>
                <a:gd name="connsiteY0" fmla="*/ 0 h 587723"/>
                <a:gd name="connsiteX1" fmla="*/ 0 w 473939"/>
                <a:gd name="connsiteY1" fmla="*/ 587723 h 587723"/>
                <a:gd name="connsiteX2" fmla="*/ 161178 w 473939"/>
                <a:gd name="connsiteY2" fmla="*/ 587723 h 587723"/>
                <a:gd name="connsiteX3" fmla="*/ 204471 w 473939"/>
                <a:gd name="connsiteY3" fmla="*/ 345314 h 587723"/>
                <a:gd name="connsiteX4" fmla="*/ 366677 w 473939"/>
                <a:gd name="connsiteY4" fmla="*/ 345314 h 587723"/>
                <a:gd name="connsiteX5" fmla="*/ 386097 w 473939"/>
                <a:gd name="connsiteY5" fmla="*/ 235293 h 587723"/>
                <a:gd name="connsiteX6" fmla="*/ 224233 w 473939"/>
                <a:gd name="connsiteY6" fmla="*/ 235293 h 587723"/>
                <a:gd name="connsiteX7" fmla="*/ 245251 w 473939"/>
                <a:gd name="connsiteY7" fmla="*/ 113749 h 587723"/>
                <a:gd name="connsiteX8" fmla="*/ 454634 w 473939"/>
                <a:gd name="connsiteY8" fmla="*/ 113749 h 587723"/>
                <a:gd name="connsiteX9" fmla="*/ 473939 w 473939"/>
                <a:gd name="connsiteY9" fmla="*/ 0 h 587723"/>
                <a:gd name="connsiteX10" fmla="*/ 103378 w 473939"/>
                <a:gd name="connsiteY10" fmla="*/ 0 h 587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3939" h="587723">
                  <a:moveTo>
                    <a:pt x="103378" y="0"/>
                  </a:moveTo>
                  <a:lnTo>
                    <a:pt x="0" y="587723"/>
                  </a:lnTo>
                  <a:lnTo>
                    <a:pt x="161178" y="587723"/>
                  </a:lnTo>
                  <a:lnTo>
                    <a:pt x="204471" y="345314"/>
                  </a:lnTo>
                  <a:lnTo>
                    <a:pt x="366677" y="345314"/>
                  </a:lnTo>
                  <a:lnTo>
                    <a:pt x="386097" y="235293"/>
                  </a:lnTo>
                  <a:lnTo>
                    <a:pt x="224233" y="235293"/>
                  </a:lnTo>
                  <a:lnTo>
                    <a:pt x="245251" y="113749"/>
                  </a:lnTo>
                  <a:lnTo>
                    <a:pt x="454634" y="113749"/>
                  </a:lnTo>
                  <a:lnTo>
                    <a:pt x="473939" y="0"/>
                  </a:lnTo>
                  <a:lnTo>
                    <a:pt x="103378" y="0"/>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65" name="Graphic 3">
              <a:extLst>
                <a:ext uri="{FF2B5EF4-FFF2-40B4-BE49-F238E27FC236}">
                  <a16:creationId xmlns:a16="http://schemas.microsoft.com/office/drawing/2014/main" id="{FD32D702-A8B8-A18B-AF39-453BD079FD52}"/>
                </a:ext>
              </a:extLst>
            </p:cNvPr>
            <p:cNvGrpSpPr/>
            <p:nvPr/>
          </p:nvGrpSpPr>
          <p:grpSpPr>
            <a:xfrm>
              <a:off x="4928808" y="2759843"/>
              <a:ext cx="2709978" cy="413202"/>
              <a:chOff x="4928808" y="2759843"/>
              <a:chExt cx="2709978" cy="413202"/>
            </a:xfrm>
            <a:grpFill/>
          </p:grpSpPr>
          <p:sp>
            <p:nvSpPr>
              <p:cNvPr id="76" name="Freeform 75">
                <a:extLst>
                  <a:ext uri="{FF2B5EF4-FFF2-40B4-BE49-F238E27FC236}">
                    <a16:creationId xmlns:a16="http://schemas.microsoft.com/office/drawing/2014/main" id="{417FBFC7-08F3-88AE-89D5-0A8C7321B6A8}"/>
                  </a:ext>
                </a:extLst>
              </p:cNvPr>
              <p:cNvSpPr/>
              <p:nvPr/>
            </p:nvSpPr>
            <p:spPr>
              <a:xfrm>
                <a:off x="4928808" y="2759843"/>
                <a:ext cx="455254" cy="413089"/>
              </a:xfrm>
              <a:custGeom>
                <a:avLst/>
                <a:gdLst>
                  <a:gd name="connsiteX0" fmla="*/ 148490 w 455254"/>
                  <a:gd name="connsiteY0" fmla="*/ 152042 h 413089"/>
                  <a:gd name="connsiteX1" fmla="*/ 255181 w 455254"/>
                  <a:gd name="connsiteY1" fmla="*/ 79975 h 413089"/>
                  <a:gd name="connsiteX2" fmla="*/ 334342 w 455254"/>
                  <a:gd name="connsiteY2" fmla="*/ 153962 h 413089"/>
                  <a:gd name="connsiteX3" fmla="*/ 334342 w 455254"/>
                  <a:gd name="connsiteY3" fmla="*/ 159949 h 413089"/>
                  <a:gd name="connsiteX4" fmla="*/ 145292 w 455254"/>
                  <a:gd name="connsiteY4" fmla="*/ 159949 h 413089"/>
                  <a:gd name="connsiteX5" fmla="*/ 148376 w 455254"/>
                  <a:gd name="connsiteY5" fmla="*/ 152042 h 413089"/>
                  <a:gd name="connsiteX6" fmla="*/ 219199 w 455254"/>
                  <a:gd name="connsiteY6" fmla="*/ 324530 h 413089"/>
                  <a:gd name="connsiteX7" fmla="*/ 149176 w 455254"/>
                  <a:gd name="connsiteY7" fmla="*/ 299453 h 413089"/>
                  <a:gd name="connsiteX8" fmla="*/ 135582 w 455254"/>
                  <a:gd name="connsiteY8" fmla="*/ 229080 h 413089"/>
                  <a:gd name="connsiteX9" fmla="*/ 136382 w 455254"/>
                  <a:gd name="connsiteY9" fmla="*/ 224223 h 413089"/>
                  <a:gd name="connsiteX10" fmla="*/ 449714 w 455254"/>
                  <a:gd name="connsiteY10" fmla="*/ 224223 h 413089"/>
                  <a:gd name="connsiteX11" fmla="*/ 451314 w 455254"/>
                  <a:gd name="connsiteY11" fmla="*/ 214508 h 413089"/>
                  <a:gd name="connsiteX12" fmla="*/ 418644 w 455254"/>
                  <a:gd name="connsiteY12" fmla="*/ 58287 h 413089"/>
                  <a:gd name="connsiteX13" fmla="*/ 262949 w 455254"/>
                  <a:gd name="connsiteY13" fmla="*/ 0 h 413089"/>
                  <a:gd name="connsiteX14" fmla="*/ 3419 w 455254"/>
                  <a:gd name="connsiteY14" fmla="*/ 207731 h 413089"/>
                  <a:gd name="connsiteX15" fmla="*/ 35289 w 455254"/>
                  <a:gd name="connsiteY15" fmla="*/ 350736 h 413089"/>
                  <a:gd name="connsiteX16" fmla="*/ 203321 w 455254"/>
                  <a:gd name="connsiteY16" fmla="*/ 413089 h 413089"/>
                  <a:gd name="connsiteX17" fmla="*/ 427668 w 455254"/>
                  <a:gd name="connsiteY17" fmla="*/ 287931 h 413089"/>
                  <a:gd name="connsiteX18" fmla="*/ 303043 w 455254"/>
                  <a:gd name="connsiteY18" fmla="*/ 287931 h 413089"/>
                  <a:gd name="connsiteX19" fmla="*/ 219084 w 455254"/>
                  <a:gd name="connsiteY19" fmla="*/ 324530 h 4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5254" h="413089">
                    <a:moveTo>
                      <a:pt x="148490" y="152042"/>
                    </a:moveTo>
                    <a:cubicBezTo>
                      <a:pt x="166196" y="106859"/>
                      <a:pt x="206176" y="79975"/>
                      <a:pt x="255181" y="79975"/>
                    </a:cubicBezTo>
                    <a:cubicBezTo>
                      <a:pt x="301101" y="79975"/>
                      <a:pt x="332971" y="109683"/>
                      <a:pt x="334342" y="153962"/>
                    </a:cubicBezTo>
                    <a:lnTo>
                      <a:pt x="334342" y="159949"/>
                    </a:lnTo>
                    <a:lnTo>
                      <a:pt x="145292" y="159949"/>
                    </a:lnTo>
                    <a:lnTo>
                      <a:pt x="148376" y="152042"/>
                    </a:lnTo>
                    <a:close/>
                    <a:moveTo>
                      <a:pt x="219199" y="324530"/>
                    </a:moveTo>
                    <a:cubicBezTo>
                      <a:pt x="187100" y="324530"/>
                      <a:pt x="163455" y="316171"/>
                      <a:pt x="149176" y="299453"/>
                    </a:cubicBezTo>
                    <a:cubicBezTo>
                      <a:pt x="135126" y="283074"/>
                      <a:pt x="130556" y="259466"/>
                      <a:pt x="135582" y="229080"/>
                    </a:cubicBezTo>
                    <a:lnTo>
                      <a:pt x="136382" y="224223"/>
                    </a:lnTo>
                    <a:lnTo>
                      <a:pt x="449714" y="224223"/>
                    </a:lnTo>
                    <a:lnTo>
                      <a:pt x="451314" y="214508"/>
                    </a:lnTo>
                    <a:cubicBezTo>
                      <a:pt x="462051" y="149670"/>
                      <a:pt x="450742" y="95676"/>
                      <a:pt x="418644" y="58287"/>
                    </a:cubicBezTo>
                    <a:cubicBezTo>
                      <a:pt x="385974" y="20220"/>
                      <a:pt x="332058" y="0"/>
                      <a:pt x="262949" y="0"/>
                    </a:cubicBezTo>
                    <a:cubicBezTo>
                      <a:pt x="126101" y="0"/>
                      <a:pt x="24208" y="81556"/>
                      <a:pt x="3419" y="207731"/>
                    </a:cubicBezTo>
                    <a:cubicBezTo>
                      <a:pt x="-6291" y="265791"/>
                      <a:pt x="4789" y="315154"/>
                      <a:pt x="35289" y="350736"/>
                    </a:cubicBezTo>
                    <a:cubicBezTo>
                      <a:pt x="69900" y="390949"/>
                      <a:pt x="129528" y="413089"/>
                      <a:pt x="203321" y="413089"/>
                    </a:cubicBezTo>
                    <a:cubicBezTo>
                      <a:pt x="277113" y="413089"/>
                      <a:pt x="375008" y="380105"/>
                      <a:pt x="427668" y="287931"/>
                    </a:cubicBezTo>
                    <a:lnTo>
                      <a:pt x="303043" y="287931"/>
                    </a:lnTo>
                    <a:cubicBezTo>
                      <a:pt x="280197" y="312895"/>
                      <a:pt x="253468" y="324530"/>
                      <a:pt x="219084" y="324530"/>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7" name="Freeform 76">
                <a:extLst>
                  <a:ext uri="{FF2B5EF4-FFF2-40B4-BE49-F238E27FC236}">
                    <a16:creationId xmlns:a16="http://schemas.microsoft.com/office/drawing/2014/main" id="{086E671D-F0DB-005D-C7A9-9CB04E131B90}"/>
                  </a:ext>
                </a:extLst>
              </p:cNvPr>
              <p:cNvSpPr/>
              <p:nvPr/>
            </p:nvSpPr>
            <p:spPr>
              <a:xfrm>
                <a:off x="7263884" y="2759843"/>
                <a:ext cx="374901" cy="413202"/>
              </a:xfrm>
              <a:custGeom>
                <a:avLst/>
                <a:gdLst>
                  <a:gd name="connsiteX0" fmla="*/ 256103 w 374901"/>
                  <a:gd name="connsiteY0" fmla="*/ 158255 h 413202"/>
                  <a:gd name="connsiteX1" fmla="*/ 248336 w 374901"/>
                  <a:gd name="connsiteY1" fmla="*/ 156786 h 413202"/>
                  <a:gd name="connsiteX2" fmla="*/ 192706 w 374901"/>
                  <a:gd name="connsiteY2" fmla="*/ 116686 h 413202"/>
                  <a:gd name="connsiteX3" fmla="*/ 247536 w 374901"/>
                  <a:gd name="connsiteY3" fmla="*/ 84606 h 413202"/>
                  <a:gd name="connsiteX4" fmla="*/ 319500 w 374901"/>
                  <a:gd name="connsiteY4" fmla="*/ 102227 h 413202"/>
                  <a:gd name="connsiteX5" fmla="*/ 374902 w 374901"/>
                  <a:gd name="connsiteY5" fmla="*/ 22253 h 413202"/>
                  <a:gd name="connsiteX6" fmla="*/ 255075 w 374901"/>
                  <a:gd name="connsiteY6" fmla="*/ 0 h 413202"/>
                  <a:gd name="connsiteX7" fmla="*/ 60999 w 374901"/>
                  <a:gd name="connsiteY7" fmla="*/ 136341 h 413202"/>
                  <a:gd name="connsiteX8" fmla="*/ 129536 w 374901"/>
                  <a:gd name="connsiteY8" fmla="*/ 234615 h 413202"/>
                  <a:gd name="connsiteX9" fmla="*/ 155467 w 374901"/>
                  <a:gd name="connsiteY9" fmla="*/ 240828 h 413202"/>
                  <a:gd name="connsiteX10" fmla="*/ 216237 w 374901"/>
                  <a:gd name="connsiteY10" fmla="*/ 285333 h 413202"/>
                  <a:gd name="connsiteX11" fmla="*/ 160836 w 374901"/>
                  <a:gd name="connsiteY11" fmla="*/ 320689 h 413202"/>
                  <a:gd name="connsiteX12" fmla="*/ 41580 w 374901"/>
                  <a:gd name="connsiteY12" fmla="*/ 297420 h 413202"/>
                  <a:gd name="connsiteX13" fmla="*/ 0 w 374901"/>
                  <a:gd name="connsiteY13" fmla="*/ 374345 h 413202"/>
                  <a:gd name="connsiteX14" fmla="*/ 141873 w 374901"/>
                  <a:gd name="connsiteY14" fmla="*/ 413202 h 413202"/>
                  <a:gd name="connsiteX15" fmla="*/ 349543 w 374901"/>
                  <a:gd name="connsiteY15" fmla="*/ 269745 h 413202"/>
                  <a:gd name="connsiteX16" fmla="*/ 256217 w 374901"/>
                  <a:gd name="connsiteY16" fmla="*/ 158255 h 413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4901" h="413202">
                    <a:moveTo>
                      <a:pt x="256103" y="158255"/>
                    </a:moveTo>
                    <a:cubicBezTo>
                      <a:pt x="253818" y="157803"/>
                      <a:pt x="251305" y="157351"/>
                      <a:pt x="248336" y="156786"/>
                    </a:cubicBezTo>
                    <a:cubicBezTo>
                      <a:pt x="227203" y="153059"/>
                      <a:pt x="188022" y="146168"/>
                      <a:pt x="192706" y="116686"/>
                    </a:cubicBezTo>
                    <a:cubicBezTo>
                      <a:pt x="196475" y="93191"/>
                      <a:pt x="227546" y="84606"/>
                      <a:pt x="247536" y="84606"/>
                    </a:cubicBezTo>
                    <a:cubicBezTo>
                      <a:pt x="271181" y="84606"/>
                      <a:pt x="298711" y="91383"/>
                      <a:pt x="319500" y="102227"/>
                    </a:cubicBezTo>
                    <a:lnTo>
                      <a:pt x="374902" y="22253"/>
                    </a:lnTo>
                    <a:cubicBezTo>
                      <a:pt x="341547" y="7455"/>
                      <a:pt x="301338" y="0"/>
                      <a:pt x="255075" y="0"/>
                    </a:cubicBezTo>
                    <a:cubicBezTo>
                      <a:pt x="169403" y="0"/>
                      <a:pt x="76191" y="42134"/>
                      <a:pt x="60999" y="136341"/>
                    </a:cubicBezTo>
                    <a:cubicBezTo>
                      <a:pt x="50375" y="203551"/>
                      <a:pt x="87614" y="223319"/>
                      <a:pt x="129536" y="234615"/>
                    </a:cubicBezTo>
                    <a:cubicBezTo>
                      <a:pt x="138332" y="236987"/>
                      <a:pt x="147014" y="239020"/>
                      <a:pt x="155467" y="240828"/>
                    </a:cubicBezTo>
                    <a:cubicBezTo>
                      <a:pt x="189164" y="248283"/>
                      <a:pt x="220920" y="255286"/>
                      <a:pt x="216237" y="285333"/>
                    </a:cubicBezTo>
                    <a:cubicBezTo>
                      <a:pt x="212239" y="311201"/>
                      <a:pt x="180826" y="320689"/>
                      <a:pt x="160836" y="320689"/>
                    </a:cubicBezTo>
                    <a:cubicBezTo>
                      <a:pt x="122111" y="320689"/>
                      <a:pt x="69337" y="314477"/>
                      <a:pt x="41580" y="297420"/>
                    </a:cubicBezTo>
                    <a:lnTo>
                      <a:pt x="0" y="374345"/>
                    </a:lnTo>
                    <a:cubicBezTo>
                      <a:pt x="41237" y="400777"/>
                      <a:pt x="86472" y="413202"/>
                      <a:pt x="141873" y="413202"/>
                    </a:cubicBezTo>
                    <a:cubicBezTo>
                      <a:pt x="227089" y="413202"/>
                      <a:pt x="332523" y="375587"/>
                      <a:pt x="349543" y="269745"/>
                    </a:cubicBezTo>
                    <a:cubicBezTo>
                      <a:pt x="359253" y="208747"/>
                      <a:pt x="329553" y="173391"/>
                      <a:pt x="256217" y="158255"/>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66" name="Freeform 65">
              <a:extLst>
                <a:ext uri="{FF2B5EF4-FFF2-40B4-BE49-F238E27FC236}">
                  <a16:creationId xmlns:a16="http://schemas.microsoft.com/office/drawing/2014/main" id="{904DEF61-F601-6B16-E159-CD5916A88B8B}"/>
                </a:ext>
              </a:extLst>
            </p:cNvPr>
            <p:cNvSpPr/>
            <p:nvPr/>
          </p:nvSpPr>
          <p:spPr>
            <a:xfrm>
              <a:off x="5384919" y="2557874"/>
              <a:ext cx="220463" cy="601955"/>
            </a:xfrm>
            <a:custGeom>
              <a:avLst/>
              <a:gdLst>
                <a:gd name="connsiteX0" fmla="*/ 96296 w 220463"/>
                <a:gd name="connsiteY0" fmla="*/ 0 h 601955"/>
                <a:gd name="connsiteX1" fmla="*/ 0 w 220463"/>
                <a:gd name="connsiteY1" fmla="*/ 601956 h 601955"/>
                <a:gd name="connsiteX2" fmla="*/ 124054 w 220463"/>
                <a:gd name="connsiteY2" fmla="*/ 601956 h 601955"/>
                <a:gd name="connsiteX3" fmla="*/ 220463 w 220463"/>
                <a:gd name="connsiteY3" fmla="*/ 0 h 601955"/>
                <a:gd name="connsiteX4" fmla="*/ 96296 w 220463"/>
                <a:gd name="connsiteY4" fmla="*/ 0 h 601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463" h="601955">
                  <a:moveTo>
                    <a:pt x="96296" y="0"/>
                  </a:moveTo>
                  <a:lnTo>
                    <a:pt x="0" y="601956"/>
                  </a:lnTo>
                  <a:lnTo>
                    <a:pt x="124054" y="601956"/>
                  </a:lnTo>
                  <a:lnTo>
                    <a:pt x="220463" y="0"/>
                  </a:lnTo>
                  <a:lnTo>
                    <a:pt x="96296" y="0"/>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67" name="Graphic 3">
              <a:extLst>
                <a:ext uri="{FF2B5EF4-FFF2-40B4-BE49-F238E27FC236}">
                  <a16:creationId xmlns:a16="http://schemas.microsoft.com/office/drawing/2014/main" id="{DF175C33-B2E6-626F-75AA-6A0A022E9E6E}"/>
                </a:ext>
              </a:extLst>
            </p:cNvPr>
            <p:cNvGrpSpPr/>
            <p:nvPr/>
          </p:nvGrpSpPr>
          <p:grpSpPr>
            <a:xfrm>
              <a:off x="6275797" y="2759843"/>
              <a:ext cx="1321409" cy="709718"/>
              <a:chOff x="6275797" y="2759843"/>
              <a:chExt cx="1321409" cy="709718"/>
            </a:xfrm>
            <a:grpFill/>
          </p:grpSpPr>
          <p:sp>
            <p:nvSpPr>
              <p:cNvPr id="68" name="Freeform 67">
                <a:extLst>
                  <a:ext uri="{FF2B5EF4-FFF2-40B4-BE49-F238E27FC236}">
                    <a16:creationId xmlns:a16="http://schemas.microsoft.com/office/drawing/2014/main" id="{CC88DB96-0FBD-9D49-8290-82322CC2F880}"/>
                  </a:ext>
                </a:extLst>
              </p:cNvPr>
              <p:cNvSpPr/>
              <p:nvPr/>
            </p:nvSpPr>
            <p:spPr>
              <a:xfrm>
                <a:off x="6835251" y="2759843"/>
                <a:ext cx="455191" cy="413089"/>
              </a:xfrm>
              <a:custGeom>
                <a:avLst/>
                <a:gdLst>
                  <a:gd name="connsiteX0" fmla="*/ 148542 w 455191"/>
                  <a:gd name="connsiteY0" fmla="*/ 152042 h 413089"/>
                  <a:gd name="connsiteX1" fmla="*/ 255347 w 455191"/>
                  <a:gd name="connsiteY1" fmla="*/ 79975 h 413089"/>
                  <a:gd name="connsiteX2" fmla="*/ 334394 w 455191"/>
                  <a:gd name="connsiteY2" fmla="*/ 153850 h 413089"/>
                  <a:gd name="connsiteX3" fmla="*/ 334622 w 455191"/>
                  <a:gd name="connsiteY3" fmla="*/ 159949 h 413089"/>
                  <a:gd name="connsiteX4" fmla="*/ 145457 w 455191"/>
                  <a:gd name="connsiteY4" fmla="*/ 159949 h 413089"/>
                  <a:gd name="connsiteX5" fmla="*/ 148542 w 455191"/>
                  <a:gd name="connsiteY5" fmla="*/ 152042 h 413089"/>
                  <a:gd name="connsiteX6" fmla="*/ 219136 w 455191"/>
                  <a:gd name="connsiteY6" fmla="*/ 324530 h 413089"/>
                  <a:gd name="connsiteX7" fmla="*/ 149227 w 455191"/>
                  <a:gd name="connsiteY7" fmla="*/ 299453 h 413089"/>
                  <a:gd name="connsiteX8" fmla="*/ 135520 w 455191"/>
                  <a:gd name="connsiteY8" fmla="*/ 229080 h 413089"/>
                  <a:gd name="connsiteX9" fmla="*/ 136319 w 455191"/>
                  <a:gd name="connsiteY9" fmla="*/ 224223 h 413089"/>
                  <a:gd name="connsiteX10" fmla="*/ 449651 w 455191"/>
                  <a:gd name="connsiteY10" fmla="*/ 224223 h 413089"/>
                  <a:gd name="connsiteX11" fmla="*/ 451251 w 455191"/>
                  <a:gd name="connsiteY11" fmla="*/ 214508 h 413089"/>
                  <a:gd name="connsiteX12" fmla="*/ 418581 w 455191"/>
                  <a:gd name="connsiteY12" fmla="*/ 58174 h 413089"/>
                  <a:gd name="connsiteX13" fmla="*/ 263000 w 455191"/>
                  <a:gd name="connsiteY13" fmla="*/ 0 h 413089"/>
                  <a:gd name="connsiteX14" fmla="*/ 3356 w 455191"/>
                  <a:gd name="connsiteY14" fmla="*/ 207731 h 413089"/>
                  <a:gd name="connsiteX15" fmla="*/ 35340 w 455191"/>
                  <a:gd name="connsiteY15" fmla="*/ 350736 h 413089"/>
                  <a:gd name="connsiteX16" fmla="*/ 203258 w 455191"/>
                  <a:gd name="connsiteY16" fmla="*/ 413089 h 413089"/>
                  <a:gd name="connsiteX17" fmla="*/ 427605 w 455191"/>
                  <a:gd name="connsiteY17" fmla="*/ 287931 h 413089"/>
                  <a:gd name="connsiteX18" fmla="*/ 302980 w 455191"/>
                  <a:gd name="connsiteY18" fmla="*/ 287931 h 413089"/>
                  <a:gd name="connsiteX19" fmla="*/ 218907 w 455191"/>
                  <a:gd name="connsiteY19" fmla="*/ 324530 h 4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5191" h="413089">
                    <a:moveTo>
                      <a:pt x="148542" y="152042"/>
                    </a:moveTo>
                    <a:cubicBezTo>
                      <a:pt x="166247" y="106859"/>
                      <a:pt x="206113" y="79975"/>
                      <a:pt x="255347" y="79975"/>
                    </a:cubicBezTo>
                    <a:cubicBezTo>
                      <a:pt x="301153" y="79975"/>
                      <a:pt x="332909" y="109683"/>
                      <a:pt x="334394" y="153850"/>
                    </a:cubicBezTo>
                    <a:lnTo>
                      <a:pt x="334622" y="159949"/>
                    </a:lnTo>
                    <a:lnTo>
                      <a:pt x="145457" y="159949"/>
                    </a:lnTo>
                    <a:lnTo>
                      <a:pt x="148542" y="152042"/>
                    </a:lnTo>
                    <a:close/>
                    <a:moveTo>
                      <a:pt x="219136" y="324530"/>
                    </a:moveTo>
                    <a:cubicBezTo>
                      <a:pt x="187037" y="324530"/>
                      <a:pt x="163506" y="316058"/>
                      <a:pt x="149227" y="299453"/>
                    </a:cubicBezTo>
                    <a:cubicBezTo>
                      <a:pt x="135177" y="283074"/>
                      <a:pt x="130608" y="259466"/>
                      <a:pt x="135520" y="229080"/>
                    </a:cubicBezTo>
                    <a:lnTo>
                      <a:pt x="136319" y="224223"/>
                    </a:lnTo>
                    <a:lnTo>
                      <a:pt x="449651" y="224223"/>
                    </a:lnTo>
                    <a:lnTo>
                      <a:pt x="451251" y="214508"/>
                    </a:lnTo>
                    <a:cubicBezTo>
                      <a:pt x="461988" y="149670"/>
                      <a:pt x="450679" y="95676"/>
                      <a:pt x="418581" y="58174"/>
                    </a:cubicBezTo>
                    <a:cubicBezTo>
                      <a:pt x="385911" y="20107"/>
                      <a:pt x="331995" y="0"/>
                      <a:pt x="263000" y="0"/>
                    </a:cubicBezTo>
                    <a:cubicBezTo>
                      <a:pt x="126153" y="0"/>
                      <a:pt x="24260" y="81556"/>
                      <a:pt x="3356" y="207731"/>
                    </a:cubicBezTo>
                    <a:cubicBezTo>
                      <a:pt x="-6240" y="265791"/>
                      <a:pt x="4841" y="315267"/>
                      <a:pt x="35340" y="350736"/>
                    </a:cubicBezTo>
                    <a:cubicBezTo>
                      <a:pt x="69952" y="390949"/>
                      <a:pt x="129580" y="413089"/>
                      <a:pt x="203258" y="413089"/>
                    </a:cubicBezTo>
                    <a:cubicBezTo>
                      <a:pt x="276936" y="413089"/>
                      <a:pt x="374717" y="380105"/>
                      <a:pt x="427605" y="287931"/>
                    </a:cubicBezTo>
                    <a:lnTo>
                      <a:pt x="302980" y="287931"/>
                    </a:lnTo>
                    <a:cubicBezTo>
                      <a:pt x="279792" y="313234"/>
                      <a:pt x="253747" y="324530"/>
                      <a:pt x="218907" y="324530"/>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9" name="Freeform 68">
                <a:extLst>
                  <a:ext uri="{FF2B5EF4-FFF2-40B4-BE49-F238E27FC236}">
                    <a16:creationId xmlns:a16="http://schemas.microsoft.com/office/drawing/2014/main" id="{A88A99E6-C215-9FFB-7D8B-5A0327624B50}"/>
                  </a:ext>
                </a:extLst>
              </p:cNvPr>
              <p:cNvSpPr/>
              <p:nvPr/>
            </p:nvSpPr>
            <p:spPr>
              <a:xfrm>
                <a:off x="7507537" y="3420312"/>
                <a:ext cx="89670" cy="42020"/>
              </a:xfrm>
              <a:custGeom>
                <a:avLst/>
                <a:gdLst>
                  <a:gd name="connsiteX0" fmla="*/ 81332 w 89670"/>
                  <a:gd name="connsiteY0" fmla="*/ 42021 h 42020"/>
                  <a:gd name="connsiteX1" fmla="*/ 79846 w 89670"/>
                  <a:gd name="connsiteY1" fmla="*/ 17283 h 42020"/>
                  <a:gd name="connsiteX2" fmla="*/ 79504 w 89670"/>
                  <a:gd name="connsiteY2" fmla="*/ 5648 h 42020"/>
                  <a:gd name="connsiteX3" fmla="*/ 79047 w 89670"/>
                  <a:gd name="connsiteY3" fmla="*/ 5648 h 42020"/>
                  <a:gd name="connsiteX4" fmla="*/ 75392 w 89670"/>
                  <a:gd name="connsiteY4" fmla="*/ 18073 h 42020"/>
                  <a:gd name="connsiteX5" fmla="*/ 67738 w 89670"/>
                  <a:gd name="connsiteY5" fmla="*/ 41343 h 42020"/>
                  <a:gd name="connsiteX6" fmla="*/ 58943 w 89670"/>
                  <a:gd name="connsiteY6" fmla="*/ 41343 h 42020"/>
                  <a:gd name="connsiteX7" fmla="*/ 51289 w 89670"/>
                  <a:gd name="connsiteY7" fmla="*/ 17396 h 42020"/>
                  <a:gd name="connsiteX8" fmla="*/ 48319 w 89670"/>
                  <a:gd name="connsiteY8" fmla="*/ 5535 h 42020"/>
                  <a:gd name="connsiteX9" fmla="*/ 47862 w 89670"/>
                  <a:gd name="connsiteY9" fmla="*/ 5535 h 42020"/>
                  <a:gd name="connsiteX10" fmla="*/ 47520 w 89670"/>
                  <a:gd name="connsiteY10" fmla="*/ 17170 h 42020"/>
                  <a:gd name="connsiteX11" fmla="*/ 45920 w 89670"/>
                  <a:gd name="connsiteY11" fmla="*/ 41908 h 42020"/>
                  <a:gd name="connsiteX12" fmla="*/ 37810 w 89670"/>
                  <a:gd name="connsiteY12" fmla="*/ 41908 h 42020"/>
                  <a:gd name="connsiteX13" fmla="*/ 41008 w 89670"/>
                  <a:gd name="connsiteY13" fmla="*/ 0 h 42020"/>
                  <a:gd name="connsiteX14" fmla="*/ 53688 w 89670"/>
                  <a:gd name="connsiteY14" fmla="*/ 0 h 42020"/>
                  <a:gd name="connsiteX15" fmla="*/ 60999 w 89670"/>
                  <a:gd name="connsiteY15" fmla="*/ 20558 h 42020"/>
                  <a:gd name="connsiteX16" fmla="*/ 63740 w 89670"/>
                  <a:gd name="connsiteY16" fmla="*/ 31177 h 42020"/>
                  <a:gd name="connsiteX17" fmla="*/ 63969 w 89670"/>
                  <a:gd name="connsiteY17" fmla="*/ 31177 h 42020"/>
                  <a:gd name="connsiteX18" fmla="*/ 66938 w 89670"/>
                  <a:gd name="connsiteY18" fmla="*/ 20671 h 42020"/>
                  <a:gd name="connsiteX19" fmla="*/ 74249 w 89670"/>
                  <a:gd name="connsiteY19" fmla="*/ 0 h 42020"/>
                  <a:gd name="connsiteX20" fmla="*/ 86358 w 89670"/>
                  <a:gd name="connsiteY20" fmla="*/ 0 h 42020"/>
                  <a:gd name="connsiteX21" fmla="*/ 89670 w 89670"/>
                  <a:gd name="connsiteY21" fmla="*/ 41908 h 42020"/>
                  <a:gd name="connsiteX22" fmla="*/ 81217 w 89670"/>
                  <a:gd name="connsiteY22" fmla="*/ 41908 h 42020"/>
                  <a:gd name="connsiteX23" fmla="*/ 35525 w 89670"/>
                  <a:gd name="connsiteY23" fmla="*/ 113 h 42020"/>
                  <a:gd name="connsiteX24" fmla="*/ 35525 w 89670"/>
                  <a:gd name="connsiteY24" fmla="*/ 7003 h 42020"/>
                  <a:gd name="connsiteX25" fmla="*/ 21932 w 89670"/>
                  <a:gd name="connsiteY25" fmla="*/ 7003 h 42020"/>
                  <a:gd name="connsiteX26" fmla="*/ 21932 w 89670"/>
                  <a:gd name="connsiteY26" fmla="*/ 42021 h 42020"/>
                  <a:gd name="connsiteX27" fmla="*/ 13479 w 89670"/>
                  <a:gd name="connsiteY27" fmla="*/ 42021 h 42020"/>
                  <a:gd name="connsiteX28" fmla="*/ 13479 w 89670"/>
                  <a:gd name="connsiteY28" fmla="*/ 7003 h 42020"/>
                  <a:gd name="connsiteX29" fmla="*/ 0 w 89670"/>
                  <a:gd name="connsiteY29" fmla="*/ 7003 h 42020"/>
                  <a:gd name="connsiteX30" fmla="*/ 0 w 89670"/>
                  <a:gd name="connsiteY30" fmla="*/ 113 h 42020"/>
                  <a:gd name="connsiteX31" fmla="*/ 35525 w 89670"/>
                  <a:gd name="connsiteY31" fmla="*/ 113 h 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9670" h="42020">
                    <a:moveTo>
                      <a:pt x="81332" y="42021"/>
                    </a:moveTo>
                    <a:lnTo>
                      <a:pt x="79846" y="17283"/>
                    </a:lnTo>
                    <a:cubicBezTo>
                      <a:pt x="79732" y="14007"/>
                      <a:pt x="79732" y="10053"/>
                      <a:pt x="79504" y="5648"/>
                    </a:cubicBezTo>
                    <a:lnTo>
                      <a:pt x="79047" y="5648"/>
                    </a:lnTo>
                    <a:cubicBezTo>
                      <a:pt x="77905" y="9263"/>
                      <a:pt x="76648" y="14233"/>
                      <a:pt x="75392" y="18073"/>
                    </a:cubicBezTo>
                    <a:lnTo>
                      <a:pt x="67738" y="41343"/>
                    </a:lnTo>
                    <a:lnTo>
                      <a:pt x="58943" y="41343"/>
                    </a:lnTo>
                    <a:lnTo>
                      <a:pt x="51289" y="17396"/>
                    </a:lnTo>
                    <a:cubicBezTo>
                      <a:pt x="50489" y="14120"/>
                      <a:pt x="49347" y="9263"/>
                      <a:pt x="48319" y="5535"/>
                    </a:cubicBezTo>
                    <a:lnTo>
                      <a:pt x="47862" y="5535"/>
                    </a:lnTo>
                    <a:cubicBezTo>
                      <a:pt x="47862" y="9376"/>
                      <a:pt x="47748" y="13329"/>
                      <a:pt x="47520" y="17170"/>
                    </a:cubicBezTo>
                    <a:lnTo>
                      <a:pt x="45920" y="41908"/>
                    </a:lnTo>
                    <a:lnTo>
                      <a:pt x="37810" y="41908"/>
                    </a:lnTo>
                    <a:lnTo>
                      <a:pt x="41008" y="0"/>
                    </a:lnTo>
                    <a:lnTo>
                      <a:pt x="53688" y="0"/>
                    </a:lnTo>
                    <a:lnTo>
                      <a:pt x="60999" y="20558"/>
                    </a:lnTo>
                    <a:cubicBezTo>
                      <a:pt x="61912" y="23834"/>
                      <a:pt x="62712" y="26884"/>
                      <a:pt x="63740" y="31177"/>
                    </a:cubicBezTo>
                    <a:lnTo>
                      <a:pt x="63969" y="31177"/>
                    </a:lnTo>
                    <a:cubicBezTo>
                      <a:pt x="64997" y="27336"/>
                      <a:pt x="65910" y="23721"/>
                      <a:pt x="66938" y="20671"/>
                    </a:cubicBezTo>
                    <a:lnTo>
                      <a:pt x="74249" y="0"/>
                    </a:lnTo>
                    <a:lnTo>
                      <a:pt x="86358" y="0"/>
                    </a:lnTo>
                    <a:lnTo>
                      <a:pt x="89670" y="41908"/>
                    </a:lnTo>
                    <a:lnTo>
                      <a:pt x="81217" y="41908"/>
                    </a:lnTo>
                    <a:close/>
                    <a:moveTo>
                      <a:pt x="35525" y="113"/>
                    </a:moveTo>
                    <a:lnTo>
                      <a:pt x="35525" y="7003"/>
                    </a:lnTo>
                    <a:lnTo>
                      <a:pt x="21932" y="7003"/>
                    </a:lnTo>
                    <a:lnTo>
                      <a:pt x="21932" y="42021"/>
                    </a:lnTo>
                    <a:lnTo>
                      <a:pt x="13479" y="42021"/>
                    </a:lnTo>
                    <a:lnTo>
                      <a:pt x="13479" y="7003"/>
                    </a:lnTo>
                    <a:lnTo>
                      <a:pt x="0" y="7003"/>
                    </a:lnTo>
                    <a:lnTo>
                      <a:pt x="0" y="113"/>
                    </a:lnTo>
                    <a:lnTo>
                      <a:pt x="35525" y="113"/>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0" name="Freeform 69">
                <a:extLst>
                  <a:ext uri="{FF2B5EF4-FFF2-40B4-BE49-F238E27FC236}">
                    <a16:creationId xmlns:a16="http://schemas.microsoft.com/office/drawing/2014/main" id="{72703B61-B933-CAEC-6020-D79A76ABD3BB}"/>
                  </a:ext>
                </a:extLst>
              </p:cNvPr>
              <p:cNvSpPr/>
              <p:nvPr/>
            </p:nvSpPr>
            <p:spPr>
              <a:xfrm>
                <a:off x="6275797" y="3240369"/>
                <a:ext cx="183888" cy="223996"/>
              </a:xfrm>
              <a:custGeom>
                <a:avLst/>
                <a:gdLst>
                  <a:gd name="connsiteX0" fmla="*/ 124054 w 183888"/>
                  <a:gd name="connsiteY0" fmla="*/ 155770 h 223996"/>
                  <a:gd name="connsiteX1" fmla="*/ 73678 w 183888"/>
                  <a:gd name="connsiteY1" fmla="*/ 179491 h 223996"/>
                  <a:gd name="connsiteX2" fmla="*/ 66139 w 183888"/>
                  <a:gd name="connsiteY2" fmla="*/ 179491 h 223996"/>
                  <a:gd name="connsiteX3" fmla="*/ 73678 w 183888"/>
                  <a:gd name="connsiteY3" fmla="*/ 131371 h 223996"/>
                  <a:gd name="connsiteX4" fmla="*/ 79618 w 183888"/>
                  <a:gd name="connsiteY4" fmla="*/ 131371 h 223996"/>
                  <a:gd name="connsiteX5" fmla="*/ 124054 w 183888"/>
                  <a:gd name="connsiteY5" fmla="*/ 155657 h 223996"/>
                  <a:gd name="connsiteX6" fmla="*/ 87728 w 183888"/>
                  <a:gd name="connsiteY6" fmla="*/ 44619 h 223996"/>
                  <a:gd name="connsiteX7" fmla="*/ 91955 w 183888"/>
                  <a:gd name="connsiteY7" fmla="*/ 44619 h 223996"/>
                  <a:gd name="connsiteX8" fmla="*/ 122568 w 183888"/>
                  <a:gd name="connsiteY8" fmla="*/ 66307 h 223996"/>
                  <a:gd name="connsiteX9" fmla="*/ 87386 w 183888"/>
                  <a:gd name="connsiteY9" fmla="*/ 87995 h 223996"/>
                  <a:gd name="connsiteX10" fmla="*/ 80760 w 183888"/>
                  <a:gd name="connsiteY10" fmla="*/ 87995 h 223996"/>
                  <a:gd name="connsiteX11" fmla="*/ 87614 w 183888"/>
                  <a:gd name="connsiteY11" fmla="*/ 44619 h 223996"/>
                  <a:gd name="connsiteX12" fmla="*/ 145643 w 183888"/>
                  <a:gd name="connsiteY12" fmla="*/ 104600 h 223996"/>
                  <a:gd name="connsiteX13" fmla="*/ 145643 w 183888"/>
                  <a:gd name="connsiteY13" fmla="*/ 104035 h 223996"/>
                  <a:gd name="connsiteX14" fmla="*/ 177741 w 183888"/>
                  <a:gd name="connsiteY14" fmla="*/ 58287 h 223996"/>
                  <a:gd name="connsiteX15" fmla="*/ 119827 w 183888"/>
                  <a:gd name="connsiteY15" fmla="*/ 0 h 223996"/>
                  <a:gd name="connsiteX16" fmla="*/ 35754 w 183888"/>
                  <a:gd name="connsiteY16" fmla="*/ 0 h 223996"/>
                  <a:gd name="connsiteX17" fmla="*/ 0 w 183888"/>
                  <a:gd name="connsiteY17" fmla="*/ 223997 h 223996"/>
                  <a:gd name="connsiteX18" fmla="*/ 90698 w 183888"/>
                  <a:gd name="connsiteY18" fmla="*/ 223997 h 223996"/>
                  <a:gd name="connsiteX19" fmla="*/ 182653 w 183888"/>
                  <a:gd name="connsiteY19" fmla="*/ 161644 h 223996"/>
                  <a:gd name="connsiteX20" fmla="*/ 145643 w 183888"/>
                  <a:gd name="connsiteY20" fmla="*/ 104600 h 223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3888" h="223996">
                    <a:moveTo>
                      <a:pt x="124054" y="155770"/>
                    </a:moveTo>
                    <a:cubicBezTo>
                      <a:pt x="120170" y="180395"/>
                      <a:pt x="91041" y="179491"/>
                      <a:pt x="73678" y="179491"/>
                    </a:cubicBezTo>
                    <a:lnTo>
                      <a:pt x="66139" y="179491"/>
                    </a:lnTo>
                    <a:lnTo>
                      <a:pt x="73678" y="131371"/>
                    </a:lnTo>
                    <a:lnTo>
                      <a:pt x="79618" y="131371"/>
                    </a:lnTo>
                    <a:cubicBezTo>
                      <a:pt x="98809" y="131371"/>
                      <a:pt x="128623" y="128660"/>
                      <a:pt x="124054" y="155657"/>
                    </a:cubicBezTo>
                    <a:moveTo>
                      <a:pt x="87728" y="44619"/>
                    </a:moveTo>
                    <a:lnTo>
                      <a:pt x="91955" y="44619"/>
                    </a:lnTo>
                    <a:cubicBezTo>
                      <a:pt x="107833" y="44619"/>
                      <a:pt x="125881" y="45861"/>
                      <a:pt x="122568" y="66307"/>
                    </a:cubicBezTo>
                    <a:cubicBezTo>
                      <a:pt x="119599" y="85397"/>
                      <a:pt x="103035" y="87995"/>
                      <a:pt x="87386" y="87995"/>
                    </a:cubicBezTo>
                    <a:lnTo>
                      <a:pt x="80760" y="87995"/>
                    </a:lnTo>
                    <a:lnTo>
                      <a:pt x="87614" y="44619"/>
                    </a:lnTo>
                    <a:close/>
                    <a:moveTo>
                      <a:pt x="145643" y="104600"/>
                    </a:moveTo>
                    <a:lnTo>
                      <a:pt x="145643" y="104035"/>
                    </a:lnTo>
                    <a:cubicBezTo>
                      <a:pt x="165519" y="94772"/>
                      <a:pt x="174771" y="78506"/>
                      <a:pt x="177741" y="58287"/>
                    </a:cubicBezTo>
                    <a:cubicBezTo>
                      <a:pt x="184595" y="15475"/>
                      <a:pt x="160036" y="0"/>
                      <a:pt x="119827" y="0"/>
                    </a:cubicBezTo>
                    <a:lnTo>
                      <a:pt x="35754" y="0"/>
                    </a:lnTo>
                    <a:lnTo>
                      <a:pt x="0" y="223997"/>
                    </a:lnTo>
                    <a:lnTo>
                      <a:pt x="90698" y="223997"/>
                    </a:lnTo>
                    <a:cubicBezTo>
                      <a:pt x="132164" y="223997"/>
                      <a:pt x="175114" y="208521"/>
                      <a:pt x="182653" y="161644"/>
                    </a:cubicBezTo>
                    <a:cubicBezTo>
                      <a:pt x="187794" y="130467"/>
                      <a:pt x="177170" y="108779"/>
                      <a:pt x="145643" y="104600"/>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1" name="Freeform 70">
                <a:extLst>
                  <a:ext uri="{FF2B5EF4-FFF2-40B4-BE49-F238E27FC236}">
                    <a16:creationId xmlns:a16="http://schemas.microsoft.com/office/drawing/2014/main" id="{77A4810C-FA6E-E4F2-A967-79BDDCD052BF}"/>
                  </a:ext>
                </a:extLst>
              </p:cNvPr>
              <p:cNvSpPr/>
              <p:nvPr/>
            </p:nvSpPr>
            <p:spPr>
              <a:xfrm>
                <a:off x="6501972" y="3310064"/>
                <a:ext cx="140159" cy="154414"/>
              </a:xfrm>
              <a:custGeom>
                <a:avLst/>
                <a:gdLst>
                  <a:gd name="connsiteX0" fmla="*/ 75620 w 140159"/>
                  <a:gd name="connsiteY0" fmla="*/ 26997 h 154414"/>
                  <a:gd name="connsiteX1" fmla="*/ 75049 w 140159"/>
                  <a:gd name="connsiteY1" fmla="*/ 26997 h 154414"/>
                  <a:gd name="connsiteX2" fmla="*/ 78933 w 140159"/>
                  <a:gd name="connsiteY2" fmla="*/ 2033 h 154414"/>
                  <a:gd name="connsiteX3" fmla="*/ 24331 w 140159"/>
                  <a:gd name="connsiteY3" fmla="*/ 2033 h 154414"/>
                  <a:gd name="connsiteX4" fmla="*/ 0 w 140159"/>
                  <a:gd name="connsiteY4" fmla="*/ 154414 h 154414"/>
                  <a:gd name="connsiteX5" fmla="*/ 54602 w 140159"/>
                  <a:gd name="connsiteY5" fmla="*/ 154414 h 154414"/>
                  <a:gd name="connsiteX6" fmla="*/ 64540 w 140159"/>
                  <a:gd name="connsiteY6" fmla="*/ 92965 h 154414"/>
                  <a:gd name="connsiteX7" fmla="*/ 109546 w 140159"/>
                  <a:gd name="connsiteY7" fmla="*/ 46878 h 154414"/>
                  <a:gd name="connsiteX8" fmla="*/ 132050 w 140159"/>
                  <a:gd name="connsiteY8" fmla="*/ 51961 h 154414"/>
                  <a:gd name="connsiteX9" fmla="*/ 140160 w 140159"/>
                  <a:gd name="connsiteY9" fmla="*/ 0 h 154414"/>
                  <a:gd name="connsiteX10" fmla="*/ 129651 w 140159"/>
                  <a:gd name="connsiteY10" fmla="*/ 0 h 154414"/>
                  <a:gd name="connsiteX11" fmla="*/ 75620 w 140159"/>
                  <a:gd name="connsiteY11" fmla="*/ 26997 h 154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159" h="154414">
                    <a:moveTo>
                      <a:pt x="75620" y="26997"/>
                    </a:moveTo>
                    <a:lnTo>
                      <a:pt x="75049" y="26997"/>
                    </a:lnTo>
                    <a:lnTo>
                      <a:pt x="78933" y="2033"/>
                    </a:lnTo>
                    <a:lnTo>
                      <a:pt x="24331" y="2033"/>
                    </a:lnTo>
                    <a:lnTo>
                      <a:pt x="0" y="154414"/>
                    </a:lnTo>
                    <a:lnTo>
                      <a:pt x="54602" y="154414"/>
                    </a:lnTo>
                    <a:lnTo>
                      <a:pt x="64540" y="92965"/>
                    </a:lnTo>
                    <a:cubicBezTo>
                      <a:pt x="68766" y="66872"/>
                      <a:pt x="79275" y="46878"/>
                      <a:pt x="109546" y="46878"/>
                    </a:cubicBezTo>
                    <a:cubicBezTo>
                      <a:pt x="117999" y="46878"/>
                      <a:pt x="125196" y="47781"/>
                      <a:pt x="132050" y="51961"/>
                    </a:cubicBezTo>
                    <a:lnTo>
                      <a:pt x="140160" y="0"/>
                    </a:lnTo>
                    <a:lnTo>
                      <a:pt x="129651" y="0"/>
                    </a:lnTo>
                    <a:cubicBezTo>
                      <a:pt x="108290" y="0"/>
                      <a:pt x="89099" y="8359"/>
                      <a:pt x="75620" y="26997"/>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2" name="Freeform 71">
                <a:extLst>
                  <a:ext uri="{FF2B5EF4-FFF2-40B4-BE49-F238E27FC236}">
                    <a16:creationId xmlns:a16="http://schemas.microsoft.com/office/drawing/2014/main" id="{A92EE5CE-8914-B517-9BE5-0FF82487D733}"/>
                  </a:ext>
                </a:extLst>
              </p:cNvPr>
              <p:cNvSpPr/>
              <p:nvPr/>
            </p:nvSpPr>
            <p:spPr>
              <a:xfrm>
                <a:off x="6661850" y="3307014"/>
                <a:ext cx="192635" cy="162434"/>
              </a:xfrm>
              <a:custGeom>
                <a:avLst/>
                <a:gdLst>
                  <a:gd name="connsiteX0" fmla="*/ 87201 w 192635"/>
                  <a:gd name="connsiteY0" fmla="*/ 115557 h 162434"/>
                  <a:gd name="connsiteX1" fmla="*/ 57730 w 192635"/>
                  <a:gd name="connsiteY1" fmla="*/ 81330 h 162434"/>
                  <a:gd name="connsiteX2" fmla="*/ 98282 w 192635"/>
                  <a:gd name="connsiteY2" fmla="*/ 46878 h 162434"/>
                  <a:gd name="connsiteX3" fmla="*/ 127981 w 192635"/>
                  <a:gd name="connsiteY3" fmla="*/ 81330 h 162434"/>
                  <a:gd name="connsiteX4" fmla="*/ 87087 w 192635"/>
                  <a:gd name="connsiteY4" fmla="*/ 115557 h 162434"/>
                  <a:gd name="connsiteX5" fmla="*/ 135749 w 192635"/>
                  <a:gd name="connsiteY5" fmla="*/ 19881 h 162434"/>
                  <a:gd name="connsiteX6" fmla="*/ 91314 w 192635"/>
                  <a:gd name="connsiteY6" fmla="*/ 0 h 162434"/>
                  <a:gd name="connsiteX7" fmla="*/ 1186 w 192635"/>
                  <a:gd name="connsiteY7" fmla="*/ 81104 h 162434"/>
                  <a:gd name="connsiteX8" fmla="*/ 65726 w 192635"/>
                  <a:gd name="connsiteY8" fmla="*/ 162434 h 162434"/>
                  <a:gd name="connsiteX9" fmla="*/ 115873 w 192635"/>
                  <a:gd name="connsiteY9" fmla="*/ 140520 h 162434"/>
                  <a:gd name="connsiteX10" fmla="*/ 116444 w 192635"/>
                  <a:gd name="connsiteY10" fmla="*/ 140520 h 162434"/>
                  <a:gd name="connsiteX11" fmla="*/ 113703 w 192635"/>
                  <a:gd name="connsiteY11" fmla="*/ 157464 h 162434"/>
                  <a:gd name="connsiteX12" fmla="*/ 168305 w 192635"/>
                  <a:gd name="connsiteY12" fmla="*/ 157464 h 162434"/>
                  <a:gd name="connsiteX13" fmla="*/ 192635 w 192635"/>
                  <a:gd name="connsiteY13" fmla="*/ 5083 h 162434"/>
                  <a:gd name="connsiteX14" fmla="*/ 137919 w 192635"/>
                  <a:gd name="connsiteY14" fmla="*/ 5083 h 162434"/>
                  <a:gd name="connsiteX15" fmla="*/ 135520 w 192635"/>
                  <a:gd name="connsiteY15" fmla="*/ 19881 h 16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2635" h="162434">
                    <a:moveTo>
                      <a:pt x="87201" y="115557"/>
                    </a:moveTo>
                    <a:cubicBezTo>
                      <a:pt x="65041" y="115557"/>
                      <a:pt x="54532" y="100759"/>
                      <a:pt x="57730" y="81330"/>
                    </a:cubicBezTo>
                    <a:cubicBezTo>
                      <a:pt x="60700" y="62692"/>
                      <a:pt x="76007" y="46878"/>
                      <a:pt x="98282" y="46878"/>
                    </a:cubicBezTo>
                    <a:cubicBezTo>
                      <a:pt x="120556" y="46878"/>
                      <a:pt x="130951" y="62579"/>
                      <a:pt x="127981" y="81330"/>
                    </a:cubicBezTo>
                    <a:cubicBezTo>
                      <a:pt x="124669" y="100646"/>
                      <a:pt x="109362" y="115557"/>
                      <a:pt x="87087" y="115557"/>
                    </a:cubicBezTo>
                    <a:moveTo>
                      <a:pt x="135749" y="19881"/>
                    </a:moveTo>
                    <a:cubicBezTo>
                      <a:pt x="126382" y="6552"/>
                      <a:pt x="109019" y="0"/>
                      <a:pt x="91314" y="0"/>
                    </a:cubicBezTo>
                    <a:cubicBezTo>
                      <a:pt x="45622" y="0"/>
                      <a:pt x="8040" y="37389"/>
                      <a:pt x="1186" y="81104"/>
                    </a:cubicBezTo>
                    <a:cubicBezTo>
                      <a:pt x="-6010" y="124706"/>
                      <a:pt x="20034" y="162434"/>
                      <a:pt x="65726" y="162434"/>
                    </a:cubicBezTo>
                    <a:cubicBezTo>
                      <a:pt x="83774" y="162434"/>
                      <a:pt x="103879" y="155657"/>
                      <a:pt x="115873" y="140520"/>
                    </a:cubicBezTo>
                    <a:lnTo>
                      <a:pt x="116444" y="140520"/>
                    </a:lnTo>
                    <a:lnTo>
                      <a:pt x="113703" y="157464"/>
                    </a:lnTo>
                    <a:lnTo>
                      <a:pt x="168305" y="157464"/>
                    </a:lnTo>
                    <a:lnTo>
                      <a:pt x="192635" y="5083"/>
                    </a:lnTo>
                    <a:lnTo>
                      <a:pt x="137919" y="5083"/>
                    </a:lnTo>
                    <a:lnTo>
                      <a:pt x="135520" y="19881"/>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3" name="Freeform 72">
                <a:extLst>
                  <a:ext uri="{FF2B5EF4-FFF2-40B4-BE49-F238E27FC236}">
                    <a16:creationId xmlns:a16="http://schemas.microsoft.com/office/drawing/2014/main" id="{460A4629-2154-C660-68C8-A9E1FDC196C4}"/>
                  </a:ext>
                </a:extLst>
              </p:cNvPr>
              <p:cNvSpPr/>
              <p:nvPr/>
            </p:nvSpPr>
            <p:spPr>
              <a:xfrm>
                <a:off x="6890924" y="3307014"/>
                <a:ext cx="178810" cy="157464"/>
              </a:xfrm>
              <a:custGeom>
                <a:avLst/>
                <a:gdLst>
                  <a:gd name="connsiteX0" fmla="*/ 129651 w 178810"/>
                  <a:gd name="connsiteY0" fmla="*/ 0 h 157464"/>
                  <a:gd name="connsiteX1" fmla="*/ 76534 w 178810"/>
                  <a:gd name="connsiteY1" fmla="*/ 24738 h 157464"/>
                  <a:gd name="connsiteX2" fmla="*/ 75963 w 178810"/>
                  <a:gd name="connsiteY2" fmla="*/ 24738 h 157464"/>
                  <a:gd name="connsiteX3" fmla="*/ 78933 w 178810"/>
                  <a:gd name="connsiteY3" fmla="*/ 5083 h 157464"/>
                  <a:gd name="connsiteX4" fmla="*/ 24331 w 178810"/>
                  <a:gd name="connsiteY4" fmla="*/ 5083 h 157464"/>
                  <a:gd name="connsiteX5" fmla="*/ 0 w 178810"/>
                  <a:gd name="connsiteY5" fmla="*/ 157464 h 157464"/>
                  <a:gd name="connsiteX6" fmla="*/ 54602 w 178810"/>
                  <a:gd name="connsiteY6" fmla="*/ 157464 h 157464"/>
                  <a:gd name="connsiteX7" fmla="*/ 67167 w 178810"/>
                  <a:gd name="connsiteY7" fmla="*/ 78506 h 157464"/>
                  <a:gd name="connsiteX8" fmla="*/ 101436 w 178810"/>
                  <a:gd name="connsiteY8" fmla="*/ 43150 h 157464"/>
                  <a:gd name="connsiteX9" fmla="*/ 119713 w 178810"/>
                  <a:gd name="connsiteY9" fmla="*/ 83250 h 157464"/>
                  <a:gd name="connsiteX10" fmla="*/ 107719 w 178810"/>
                  <a:gd name="connsiteY10" fmla="*/ 157464 h 157464"/>
                  <a:gd name="connsiteX11" fmla="*/ 162321 w 178810"/>
                  <a:gd name="connsiteY11" fmla="*/ 157464 h 157464"/>
                  <a:gd name="connsiteX12" fmla="*/ 177399 w 178810"/>
                  <a:gd name="connsiteY12" fmla="*/ 63370 h 157464"/>
                  <a:gd name="connsiteX13" fmla="*/ 129651 w 178810"/>
                  <a:gd name="connsiteY13" fmla="*/ 113 h 15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810" h="157464">
                    <a:moveTo>
                      <a:pt x="129651" y="0"/>
                    </a:moveTo>
                    <a:cubicBezTo>
                      <a:pt x="108290" y="0"/>
                      <a:pt x="92069" y="6213"/>
                      <a:pt x="76534" y="24738"/>
                    </a:cubicBezTo>
                    <a:lnTo>
                      <a:pt x="75963" y="24738"/>
                    </a:lnTo>
                    <a:lnTo>
                      <a:pt x="78933" y="5083"/>
                    </a:lnTo>
                    <a:lnTo>
                      <a:pt x="24331" y="5083"/>
                    </a:lnTo>
                    <a:lnTo>
                      <a:pt x="0" y="157464"/>
                    </a:lnTo>
                    <a:lnTo>
                      <a:pt x="54602" y="157464"/>
                    </a:lnTo>
                    <a:lnTo>
                      <a:pt x="67167" y="78506"/>
                    </a:lnTo>
                    <a:cubicBezTo>
                      <a:pt x="70137" y="59529"/>
                      <a:pt x="79161" y="43150"/>
                      <a:pt x="101436" y="43150"/>
                    </a:cubicBezTo>
                    <a:cubicBezTo>
                      <a:pt x="128508" y="43150"/>
                      <a:pt x="121883" y="68679"/>
                      <a:pt x="119713" y="83250"/>
                    </a:cubicBezTo>
                    <a:lnTo>
                      <a:pt x="107719" y="157464"/>
                    </a:lnTo>
                    <a:lnTo>
                      <a:pt x="162321" y="157464"/>
                    </a:lnTo>
                    <a:lnTo>
                      <a:pt x="177399" y="63370"/>
                    </a:lnTo>
                    <a:cubicBezTo>
                      <a:pt x="183339" y="25980"/>
                      <a:pt x="171116" y="113"/>
                      <a:pt x="129651" y="113"/>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4" name="Freeform 73">
                <a:extLst>
                  <a:ext uri="{FF2B5EF4-FFF2-40B4-BE49-F238E27FC236}">
                    <a16:creationId xmlns:a16="http://schemas.microsoft.com/office/drawing/2014/main" id="{8D6911F0-99FC-5664-4F9B-0CE8FBF03C4D}"/>
                  </a:ext>
                </a:extLst>
              </p:cNvPr>
              <p:cNvSpPr/>
              <p:nvPr/>
            </p:nvSpPr>
            <p:spPr>
              <a:xfrm>
                <a:off x="7115342" y="3239578"/>
                <a:ext cx="204172" cy="229870"/>
              </a:xfrm>
              <a:custGeom>
                <a:avLst/>
                <a:gdLst>
                  <a:gd name="connsiteX0" fmla="*/ 87201 w 204172"/>
                  <a:gd name="connsiteY0" fmla="*/ 182993 h 229870"/>
                  <a:gd name="connsiteX1" fmla="*/ 57730 w 204172"/>
                  <a:gd name="connsiteY1" fmla="*/ 148766 h 229870"/>
                  <a:gd name="connsiteX2" fmla="*/ 98282 w 204172"/>
                  <a:gd name="connsiteY2" fmla="*/ 114314 h 229870"/>
                  <a:gd name="connsiteX3" fmla="*/ 127981 w 204172"/>
                  <a:gd name="connsiteY3" fmla="*/ 148766 h 229870"/>
                  <a:gd name="connsiteX4" fmla="*/ 87087 w 204172"/>
                  <a:gd name="connsiteY4" fmla="*/ 182993 h 229870"/>
                  <a:gd name="connsiteX5" fmla="*/ 135749 w 204172"/>
                  <a:gd name="connsiteY5" fmla="*/ 87317 h 229870"/>
                  <a:gd name="connsiteX6" fmla="*/ 91314 w 204172"/>
                  <a:gd name="connsiteY6" fmla="*/ 67436 h 229870"/>
                  <a:gd name="connsiteX7" fmla="*/ 1186 w 204172"/>
                  <a:gd name="connsiteY7" fmla="*/ 148540 h 229870"/>
                  <a:gd name="connsiteX8" fmla="*/ 65726 w 204172"/>
                  <a:gd name="connsiteY8" fmla="*/ 229871 h 229870"/>
                  <a:gd name="connsiteX9" fmla="*/ 115873 w 204172"/>
                  <a:gd name="connsiteY9" fmla="*/ 207957 h 229870"/>
                  <a:gd name="connsiteX10" fmla="*/ 116444 w 204172"/>
                  <a:gd name="connsiteY10" fmla="*/ 207957 h 229870"/>
                  <a:gd name="connsiteX11" fmla="*/ 113703 w 204172"/>
                  <a:gd name="connsiteY11" fmla="*/ 224900 h 229870"/>
                  <a:gd name="connsiteX12" fmla="*/ 168304 w 204172"/>
                  <a:gd name="connsiteY12" fmla="*/ 224900 h 229870"/>
                  <a:gd name="connsiteX13" fmla="*/ 204173 w 204172"/>
                  <a:gd name="connsiteY13" fmla="*/ 0 h 229870"/>
                  <a:gd name="connsiteX14" fmla="*/ 149457 w 204172"/>
                  <a:gd name="connsiteY14" fmla="*/ 0 h 229870"/>
                  <a:gd name="connsiteX15" fmla="*/ 135521 w 204172"/>
                  <a:gd name="connsiteY15" fmla="*/ 87317 h 229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172" h="229870">
                    <a:moveTo>
                      <a:pt x="87201" y="182993"/>
                    </a:moveTo>
                    <a:cubicBezTo>
                      <a:pt x="65041" y="182993"/>
                      <a:pt x="54532" y="168195"/>
                      <a:pt x="57730" y="148766"/>
                    </a:cubicBezTo>
                    <a:cubicBezTo>
                      <a:pt x="60700" y="130128"/>
                      <a:pt x="76007" y="114314"/>
                      <a:pt x="98282" y="114314"/>
                    </a:cubicBezTo>
                    <a:cubicBezTo>
                      <a:pt x="120556" y="114314"/>
                      <a:pt x="130951" y="130015"/>
                      <a:pt x="127981" y="148766"/>
                    </a:cubicBezTo>
                    <a:cubicBezTo>
                      <a:pt x="124669" y="168082"/>
                      <a:pt x="109362" y="182993"/>
                      <a:pt x="87087" y="182993"/>
                    </a:cubicBezTo>
                    <a:moveTo>
                      <a:pt x="135749" y="87317"/>
                    </a:moveTo>
                    <a:cubicBezTo>
                      <a:pt x="126382" y="73988"/>
                      <a:pt x="109019" y="67436"/>
                      <a:pt x="91314" y="67436"/>
                    </a:cubicBezTo>
                    <a:cubicBezTo>
                      <a:pt x="45622" y="67436"/>
                      <a:pt x="8040" y="104825"/>
                      <a:pt x="1186" y="148540"/>
                    </a:cubicBezTo>
                    <a:cubicBezTo>
                      <a:pt x="-6010" y="192142"/>
                      <a:pt x="20034" y="229871"/>
                      <a:pt x="65726" y="229871"/>
                    </a:cubicBezTo>
                    <a:cubicBezTo>
                      <a:pt x="83775" y="229871"/>
                      <a:pt x="103879" y="223093"/>
                      <a:pt x="115873" y="207957"/>
                    </a:cubicBezTo>
                    <a:lnTo>
                      <a:pt x="116444" y="207957"/>
                    </a:lnTo>
                    <a:lnTo>
                      <a:pt x="113703" y="224900"/>
                    </a:lnTo>
                    <a:lnTo>
                      <a:pt x="168304" y="224900"/>
                    </a:lnTo>
                    <a:lnTo>
                      <a:pt x="204173" y="0"/>
                    </a:lnTo>
                    <a:lnTo>
                      <a:pt x="149457" y="0"/>
                    </a:lnTo>
                    <a:lnTo>
                      <a:pt x="135521" y="87317"/>
                    </a:lnTo>
                    <a:close/>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75" name="Freeform 74">
                <a:extLst>
                  <a:ext uri="{FF2B5EF4-FFF2-40B4-BE49-F238E27FC236}">
                    <a16:creationId xmlns:a16="http://schemas.microsoft.com/office/drawing/2014/main" id="{FE9F2399-98B6-3EED-857E-E00AF5E47048}"/>
                  </a:ext>
                </a:extLst>
              </p:cNvPr>
              <p:cNvSpPr/>
              <p:nvPr/>
            </p:nvSpPr>
            <p:spPr>
              <a:xfrm>
                <a:off x="7333907" y="3307014"/>
                <a:ext cx="152039" cy="162547"/>
              </a:xfrm>
              <a:custGeom>
                <a:avLst/>
                <a:gdLst>
                  <a:gd name="connsiteX0" fmla="*/ 99837 w 152039"/>
                  <a:gd name="connsiteY0" fmla="*/ 36825 h 162547"/>
                  <a:gd name="connsiteX1" fmla="*/ 128052 w 152039"/>
                  <a:gd name="connsiteY1" fmla="*/ 44280 h 162547"/>
                  <a:gd name="connsiteX2" fmla="*/ 152040 w 152039"/>
                  <a:gd name="connsiteY2" fmla="*/ 9827 h 162547"/>
                  <a:gd name="connsiteX3" fmla="*/ 102807 w 152039"/>
                  <a:gd name="connsiteY3" fmla="*/ 0 h 162547"/>
                  <a:gd name="connsiteX4" fmla="*/ 26159 w 152039"/>
                  <a:gd name="connsiteY4" fmla="*/ 54107 h 162547"/>
                  <a:gd name="connsiteX5" fmla="*/ 54145 w 152039"/>
                  <a:gd name="connsiteY5" fmla="*/ 94207 h 162547"/>
                  <a:gd name="connsiteX6" fmla="*/ 85672 w 152039"/>
                  <a:gd name="connsiteY6" fmla="*/ 111151 h 162547"/>
                  <a:gd name="connsiteX7" fmla="*/ 66710 w 152039"/>
                  <a:gd name="connsiteY7" fmla="*/ 122786 h 162547"/>
                  <a:gd name="connsiteX8" fmla="*/ 25816 w 152039"/>
                  <a:gd name="connsiteY8" fmla="*/ 107311 h 162547"/>
                  <a:gd name="connsiteX9" fmla="*/ 0 w 152039"/>
                  <a:gd name="connsiteY9" fmla="*/ 145039 h 162547"/>
                  <a:gd name="connsiteX10" fmla="*/ 59171 w 152039"/>
                  <a:gd name="connsiteY10" fmla="*/ 162547 h 162547"/>
                  <a:gd name="connsiteX11" fmla="*/ 141188 w 152039"/>
                  <a:gd name="connsiteY11" fmla="*/ 105842 h 162547"/>
                  <a:gd name="connsiteX12" fmla="*/ 103606 w 152039"/>
                  <a:gd name="connsiteY12" fmla="*/ 60659 h 162547"/>
                  <a:gd name="connsiteX13" fmla="*/ 81103 w 152039"/>
                  <a:gd name="connsiteY13" fmla="*/ 47330 h 162547"/>
                  <a:gd name="connsiteX14" fmla="*/ 99723 w 152039"/>
                  <a:gd name="connsiteY14" fmla="*/ 36937 h 16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039" h="162547">
                    <a:moveTo>
                      <a:pt x="99837" y="36825"/>
                    </a:moveTo>
                    <a:cubicBezTo>
                      <a:pt x="109204" y="36825"/>
                      <a:pt x="120512" y="39761"/>
                      <a:pt x="128052" y="44280"/>
                    </a:cubicBezTo>
                    <a:lnTo>
                      <a:pt x="152040" y="9827"/>
                    </a:lnTo>
                    <a:cubicBezTo>
                      <a:pt x="137304" y="2711"/>
                      <a:pt x="120170" y="0"/>
                      <a:pt x="102807" y="0"/>
                    </a:cubicBezTo>
                    <a:cubicBezTo>
                      <a:pt x="69109" y="0"/>
                      <a:pt x="32213" y="16605"/>
                      <a:pt x="26159" y="54107"/>
                    </a:cubicBezTo>
                    <a:cubicBezTo>
                      <a:pt x="21932" y="81443"/>
                      <a:pt x="37582" y="89689"/>
                      <a:pt x="54145" y="94207"/>
                    </a:cubicBezTo>
                    <a:cubicBezTo>
                      <a:pt x="70366" y="98613"/>
                      <a:pt x="87500" y="99291"/>
                      <a:pt x="85672" y="111151"/>
                    </a:cubicBezTo>
                    <a:cubicBezTo>
                      <a:pt x="84187" y="119397"/>
                      <a:pt x="73678" y="122786"/>
                      <a:pt x="66710" y="122786"/>
                    </a:cubicBezTo>
                    <a:cubicBezTo>
                      <a:pt x="53231" y="122786"/>
                      <a:pt x="35754" y="115105"/>
                      <a:pt x="25816" y="107311"/>
                    </a:cubicBezTo>
                    <a:lnTo>
                      <a:pt x="0" y="145039"/>
                    </a:lnTo>
                    <a:cubicBezTo>
                      <a:pt x="16792" y="156335"/>
                      <a:pt x="37239" y="162547"/>
                      <a:pt x="59171" y="162547"/>
                    </a:cubicBezTo>
                    <a:cubicBezTo>
                      <a:pt x="94925" y="162547"/>
                      <a:pt x="134563" y="145942"/>
                      <a:pt x="141188" y="105842"/>
                    </a:cubicBezTo>
                    <a:cubicBezTo>
                      <a:pt x="145643" y="77603"/>
                      <a:pt x="128280" y="65742"/>
                      <a:pt x="103606" y="60659"/>
                    </a:cubicBezTo>
                    <a:cubicBezTo>
                      <a:pt x="96067" y="59190"/>
                      <a:pt x="79275" y="57722"/>
                      <a:pt x="81103" y="47330"/>
                    </a:cubicBezTo>
                    <a:cubicBezTo>
                      <a:pt x="82360" y="39648"/>
                      <a:pt x="93440" y="36937"/>
                      <a:pt x="99723" y="36937"/>
                    </a:cubicBezTo>
                  </a:path>
                </a:pathLst>
              </a:custGeom>
              <a:grpFill/>
              <a:ln w="1142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19" name="TextBox 18">
            <a:extLst>
              <a:ext uri="{FF2B5EF4-FFF2-40B4-BE49-F238E27FC236}">
                <a16:creationId xmlns:a16="http://schemas.microsoft.com/office/drawing/2014/main" id="{D45A3EC8-160A-C72C-473C-0C91A0154D88}"/>
              </a:ext>
            </a:extLst>
          </p:cNvPr>
          <p:cNvSpPr txBox="1"/>
          <p:nvPr/>
        </p:nvSpPr>
        <p:spPr>
          <a:xfrm>
            <a:off x="934757" y="4138051"/>
            <a:ext cx="1797722" cy="553998"/>
          </a:xfrm>
          <a:prstGeom prst="rect">
            <a:avLst/>
          </a:prstGeom>
          <a:noFill/>
        </p:spPr>
        <p:txBody>
          <a:bodyPr wrap="square" rtlCol="0">
            <a:spAutoFit/>
          </a:bodyPr>
          <a:lstStyle/>
          <a:p>
            <a:r>
              <a:rPr lang="en-US" sz="3000" b="1" u="none">
                <a:solidFill>
                  <a:schemeClr val="tx1">
                    <a:lumMod val="65000"/>
                    <a:lumOff val="35000"/>
                  </a:schemeClr>
                </a:solidFill>
                <a:latin typeface="Raleway SemiBold" panose="020B0503030101060003" pitchFamily="34" charset="77"/>
                <a:cs typeface="Calibri" pitchFamily="34" charset="0"/>
              </a:rPr>
              <a:t>Family</a:t>
            </a:r>
          </a:p>
        </p:txBody>
      </p:sp>
      <p:sp>
        <p:nvSpPr>
          <p:cNvPr id="20" name="TextBox 19">
            <a:extLst>
              <a:ext uri="{FF2B5EF4-FFF2-40B4-BE49-F238E27FC236}">
                <a16:creationId xmlns:a16="http://schemas.microsoft.com/office/drawing/2014/main" id="{DD3174E8-24E4-43A9-E39D-756D8570A9D7}"/>
              </a:ext>
            </a:extLst>
          </p:cNvPr>
          <p:cNvSpPr txBox="1"/>
          <p:nvPr/>
        </p:nvSpPr>
        <p:spPr>
          <a:xfrm>
            <a:off x="3507168" y="4135521"/>
            <a:ext cx="2554753" cy="553998"/>
          </a:xfrm>
          <a:prstGeom prst="rect">
            <a:avLst/>
          </a:prstGeom>
          <a:noFill/>
        </p:spPr>
        <p:txBody>
          <a:bodyPr wrap="square" rtlCol="0">
            <a:spAutoFit/>
          </a:bodyPr>
          <a:lstStyle/>
          <a:p>
            <a:r>
              <a:rPr lang="en-US" sz="3000" b="1" u="none">
                <a:solidFill>
                  <a:schemeClr val="tx1">
                    <a:lumMod val="65000"/>
                    <a:lumOff val="35000"/>
                  </a:schemeClr>
                </a:solidFill>
                <a:latin typeface="Raleway SemiBold" panose="020B0503030101060003" pitchFamily="34" charset="77"/>
                <a:cs typeface="Calibri" pitchFamily="34" charset="0"/>
              </a:rPr>
              <a:t>Innovation</a:t>
            </a:r>
          </a:p>
        </p:txBody>
      </p:sp>
      <p:sp>
        <p:nvSpPr>
          <p:cNvPr id="21" name="TextBox 20">
            <a:extLst>
              <a:ext uri="{FF2B5EF4-FFF2-40B4-BE49-F238E27FC236}">
                <a16:creationId xmlns:a16="http://schemas.microsoft.com/office/drawing/2014/main" id="{FFF7FD62-AF1C-E694-4268-D18404261F3C}"/>
              </a:ext>
            </a:extLst>
          </p:cNvPr>
          <p:cNvSpPr txBox="1"/>
          <p:nvPr/>
        </p:nvSpPr>
        <p:spPr>
          <a:xfrm>
            <a:off x="6862076" y="4135521"/>
            <a:ext cx="1859452" cy="553998"/>
          </a:xfrm>
          <a:prstGeom prst="rect">
            <a:avLst/>
          </a:prstGeom>
          <a:noFill/>
        </p:spPr>
        <p:txBody>
          <a:bodyPr wrap="square" rtlCol="0">
            <a:spAutoFit/>
          </a:bodyPr>
          <a:lstStyle/>
          <a:p>
            <a:r>
              <a:rPr lang="en-US" sz="3000" b="1" u="none">
                <a:solidFill>
                  <a:schemeClr val="tx1">
                    <a:lumMod val="65000"/>
                    <a:lumOff val="35000"/>
                  </a:schemeClr>
                </a:solidFill>
                <a:latin typeface="Raleway SemiBold" panose="020B0503030101060003" pitchFamily="34" charset="77"/>
                <a:cs typeface="Calibri" pitchFamily="34" charset="0"/>
              </a:rPr>
              <a:t>Quality</a:t>
            </a:r>
          </a:p>
        </p:txBody>
      </p:sp>
      <p:sp>
        <p:nvSpPr>
          <p:cNvPr id="23" name="TextBox 22">
            <a:extLst>
              <a:ext uri="{FF2B5EF4-FFF2-40B4-BE49-F238E27FC236}">
                <a16:creationId xmlns:a16="http://schemas.microsoft.com/office/drawing/2014/main" id="{9C43F71B-A56F-1E8F-9E37-1319D2F90F9D}"/>
              </a:ext>
            </a:extLst>
          </p:cNvPr>
          <p:cNvSpPr txBox="1"/>
          <p:nvPr/>
        </p:nvSpPr>
        <p:spPr>
          <a:xfrm>
            <a:off x="10026023" y="4131870"/>
            <a:ext cx="1859452" cy="553998"/>
          </a:xfrm>
          <a:prstGeom prst="rect">
            <a:avLst/>
          </a:prstGeom>
          <a:noFill/>
        </p:spPr>
        <p:txBody>
          <a:bodyPr wrap="square" rtlCol="0">
            <a:spAutoFit/>
          </a:bodyPr>
          <a:lstStyle/>
          <a:p>
            <a:r>
              <a:rPr lang="en-US" sz="3000" b="1" u="none">
                <a:solidFill>
                  <a:schemeClr val="tx1">
                    <a:lumMod val="65000"/>
                    <a:lumOff val="35000"/>
                  </a:schemeClr>
                </a:solidFill>
                <a:latin typeface="Raleway SemiBold" panose="020B0503030101060003" pitchFamily="34" charset="77"/>
                <a:cs typeface="Calibri" pitchFamily="34" charset="0"/>
              </a:rPr>
              <a:t>Care</a:t>
            </a:r>
          </a:p>
        </p:txBody>
      </p:sp>
    </p:spTree>
    <p:extLst>
      <p:ext uri="{BB962C8B-B14F-4D97-AF65-F5344CB8AC3E}">
        <p14:creationId xmlns:p14="http://schemas.microsoft.com/office/powerpoint/2010/main" val="2592515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DD652803-4148-F355-1F3E-362972EF02DC}"/>
              </a:ext>
            </a:extLst>
          </p:cNvPr>
          <p:cNvCxnSpPr>
            <a:cxnSpLocks/>
          </p:cNvCxnSpPr>
          <p:nvPr/>
        </p:nvCxnSpPr>
        <p:spPr>
          <a:xfrm>
            <a:off x="2522835" y="3579004"/>
            <a:ext cx="206885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4446FA96-682D-F0F9-88F0-7AF5BEDCADA5}"/>
              </a:ext>
            </a:extLst>
          </p:cNvPr>
          <p:cNvCxnSpPr>
            <a:cxnSpLocks/>
            <a:endCxn id="6" idx="3"/>
          </p:cNvCxnSpPr>
          <p:nvPr/>
        </p:nvCxnSpPr>
        <p:spPr>
          <a:xfrm>
            <a:off x="8330802" y="3579007"/>
            <a:ext cx="2172677"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F534C11-D719-7A83-011F-1CF3C976765E}"/>
              </a:ext>
            </a:extLst>
          </p:cNvPr>
          <p:cNvCxnSpPr>
            <a:cxnSpLocks/>
          </p:cNvCxnSpPr>
          <p:nvPr/>
        </p:nvCxnSpPr>
        <p:spPr>
          <a:xfrm>
            <a:off x="4295972" y="3579004"/>
            <a:ext cx="206885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riangle 5">
            <a:extLst>
              <a:ext uri="{FF2B5EF4-FFF2-40B4-BE49-F238E27FC236}">
                <a16:creationId xmlns:a16="http://schemas.microsoft.com/office/drawing/2014/main" id="{0413244C-232F-EA19-834D-6AB844F1D3AA}"/>
              </a:ext>
            </a:extLst>
          </p:cNvPr>
          <p:cNvSpPr/>
          <p:nvPr/>
        </p:nvSpPr>
        <p:spPr>
          <a:xfrm rot="5400000">
            <a:off x="10490677" y="3498997"/>
            <a:ext cx="185623" cy="1600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2" name="Straight Connector 31">
            <a:extLst>
              <a:ext uri="{FF2B5EF4-FFF2-40B4-BE49-F238E27FC236}">
                <a16:creationId xmlns:a16="http://schemas.microsoft.com/office/drawing/2014/main" id="{C7A101A7-D9CA-CF8E-C027-FEE5B10B688F}"/>
              </a:ext>
            </a:extLst>
          </p:cNvPr>
          <p:cNvCxnSpPr>
            <a:cxnSpLocks/>
          </p:cNvCxnSpPr>
          <p:nvPr/>
        </p:nvCxnSpPr>
        <p:spPr>
          <a:xfrm>
            <a:off x="1863070" y="3579004"/>
            <a:ext cx="152580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64E7520-0807-A022-9C31-F94211154E98}"/>
              </a:ext>
            </a:extLst>
          </p:cNvPr>
          <p:cNvSpPr txBox="1"/>
          <p:nvPr/>
        </p:nvSpPr>
        <p:spPr>
          <a:xfrm>
            <a:off x="568650" y="2205140"/>
            <a:ext cx="3261570" cy="102079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24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Beginnings </a:t>
            </a:r>
            <a:r>
              <a:rPr kumimoji="0" lang="en-GB" sz="20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(1917-1983)</a:t>
            </a:r>
          </a:p>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1400" b="0" i="0" u="none" strike="noStrike" kern="1200" cap="none" spc="0" normalizeH="0" baseline="0" noProof="0">
                <a:ln>
                  <a:noFill/>
                </a:ln>
                <a:solidFill>
                  <a:srgbClr val="5E5C60"/>
                </a:solidFill>
                <a:effectLst/>
                <a:uLnTx/>
                <a:uFillTx/>
                <a:latin typeface="Raleway" panose="020B0003030101060003" pitchFamily="34" charset="0"/>
                <a:ea typeface="+mn-ea"/>
                <a:cs typeface="+mn-cs"/>
              </a:rPr>
              <a:t>Preserve and Protect</a:t>
            </a:r>
            <a:br>
              <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rPr>
            </a:br>
            <a:r>
              <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rPr>
              <a:t>Work Records</a:t>
            </a:r>
          </a:p>
        </p:txBody>
      </p:sp>
      <p:sp>
        <p:nvSpPr>
          <p:cNvPr id="24" name="Oval 23">
            <a:extLst>
              <a:ext uri="{FF2B5EF4-FFF2-40B4-BE49-F238E27FC236}">
                <a16:creationId xmlns:a16="http://schemas.microsoft.com/office/drawing/2014/main" id="{511F304C-6835-7C57-0E96-7CD1D4A91DAD}"/>
              </a:ext>
            </a:extLst>
          </p:cNvPr>
          <p:cNvSpPr/>
          <p:nvPr/>
        </p:nvSpPr>
        <p:spPr>
          <a:xfrm>
            <a:off x="1743919" y="3509053"/>
            <a:ext cx="141269" cy="141268"/>
          </a:xfrm>
          <a:prstGeom prst="ellipse">
            <a:avLst/>
          </a:prstGeom>
          <a:solidFill>
            <a:srgbClr val="FDB81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9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44FD204F-708F-0B49-6CF2-DCA0224408CD}"/>
              </a:ext>
            </a:extLst>
          </p:cNvPr>
          <p:cNvSpPr txBox="1"/>
          <p:nvPr/>
        </p:nvSpPr>
        <p:spPr>
          <a:xfrm>
            <a:off x="4468852" y="2218788"/>
            <a:ext cx="3136542" cy="102079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24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Expansion </a:t>
            </a:r>
            <a:r>
              <a:rPr kumimoji="0" lang="en-GB" sz="20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(1984-2017)</a:t>
            </a:r>
          </a:p>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rPr>
              <a:t>Workspace</a:t>
            </a:r>
            <a:br>
              <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rPr>
            </a:br>
            <a:r>
              <a:rPr kumimoji="0" lang="en-GB" sz="1400" b="0" i="0" u="none" strike="noStrike" kern="1200" cap="none" spc="0" normalizeH="0" baseline="0" noProof="0">
                <a:ln>
                  <a:noFill/>
                </a:ln>
                <a:solidFill>
                  <a:srgbClr val="5E5C60"/>
                </a:solidFill>
                <a:effectLst/>
                <a:uLnTx/>
                <a:uFillTx/>
                <a:latin typeface="Raleway" panose="020B0003030101060003" pitchFamily="34" charset="0"/>
                <a:ea typeface="+mn-ea"/>
                <a:cs typeface="+mn-cs"/>
              </a:rPr>
              <a:t>Products</a:t>
            </a:r>
            <a:endPar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endParaRPr>
          </a:p>
        </p:txBody>
      </p:sp>
      <p:sp>
        <p:nvSpPr>
          <p:cNvPr id="30" name="TextBox 29">
            <a:extLst>
              <a:ext uri="{FF2B5EF4-FFF2-40B4-BE49-F238E27FC236}">
                <a16:creationId xmlns:a16="http://schemas.microsoft.com/office/drawing/2014/main" id="{FF98C1F2-8B7E-241F-2222-C5F749774EBD}"/>
              </a:ext>
            </a:extLst>
          </p:cNvPr>
          <p:cNvSpPr txBox="1"/>
          <p:nvPr/>
        </p:nvSpPr>
        <p:spPr>
          <a:xfrm>
            <a:off x="8317934" y="2205140"/>
            <a:ext cx="3639570" cy="102079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24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Re-Definition</a:t>
            </a:r>
            <a:r>
              <a:rPr kumimoji="0" lang="en-GB" sz="2000" b="0" i="0" u="none" strike="noStrike" kern="1200" cap="none" spc="0" normalizeH="0" baseline="0" noProof="0">
                <a:ln>
                  <a:noFill/>
                </a:ln>
                <a:solidFill>
                  <a:srgbClr val="5E5C60"/>
                </a:solidFill>
                <a:effectLst/>
                <a:uLnTx/>
                <a:uFillTx/>
                <a:latin typeface="Raleway Light" panose="020B0403030101060003" pitchFamily="34" charset="77"/>
                <a:ea typeface="+mn-ea"/>
                <a:cs typeface="+mn-cs"/>
              </a:rPr>
              <a:t> (2018-2023+)</a:t>
            </a:r>
          </a:p>
          <a:p>
            <a:pPr marL="0" marR="0" lvl="0" indent="0" algn="ctr" defTabSz="914400" rtl="0" eaLnBrk="1" fontAlgn="auto" latinLnBrk="0" hangingPunct="1">
              <a:lnSpc>
                <a:spcPct val="100000"/>
              </a:lnSpc>
              <a:spcBef>
                <a:spcPts val="0"/>
              </a:spcBef>
              <a:spcAft>
                <a:spcPts val="1020"/>
              </a:spcAft>
              <a:buClrTx/>
              <a:buSzTx/>
              <a:buFontTx/>
              <a:buNone/>
              <a:tabLst/>
              <a:defRPr/>
            </a:pPr>
            <a:r>
              <a:rPr kumimoji="0" lang="en-GB" sz="1400" b="1" i="0" u="none" strike="noStrike" kern="1200" cap="none" spc="0" normalizeH="0" baseline="0" noProof="0" err="1">
                <a:ln>
                  <a:noFill/>
                </a:ln>
                <a:solidFill>
                  <a:srgbClr val="5E5C60"/>
                </a:solidFill>
                <a:effectLst/>
                <a:uLnTx/>
                <a:uFillTx/>
                <a:latin typeface="Raleway" panose="020B0003030101060003" pitchFamily="34" charset="0"/>
                <a:ea typeface="+mn-ea"/>
                <a:cs typeface="+mn-cs"/>
              </a:rPr>
              <a:t>WorkLife</a:t>
            </a:r>
            <a:br>
              <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rPr>
            </a:br>
            <a:r>
              <a:rPr kumimoji="0" lang="en-GB" sz="1400" b="0" i="0" u="none" strike="noStrike" kern="1200" cap="none" spc="0" normalizeH="0" baseline="0" noProof="0">
                <a:ln>
                  <a:noFill/>
                </a:ln>
                <a:solidFill>
                  <a:srgbClr val="5E5C60"/>
                </a:solidFill>
                <a:effectLst/>
                <a:uLnTx/>
                <a:uFillTx/>
                <a:latin typeface="Raleway" panose="020B0003030101060003" pitchFamily="34" charset="0"/>
                <a:ea typeface="+mn-ea"/>
                <a:cs typeface="+mn-cs"/>
              </a:rPr>
              <a:t>Solutions</a:t>
            </a:r>
            <a:endParaRPr kumimoji="0" lang="en-GB" sz="1400" b="1" i="0" u="none" strike="noStrike" kern="1200" cap="none" spc="0" normalizeH="0" baseline="0" noProof="0">
              <a:ln>
                <a:noFill/>
              </a:ln>
              <a:solidFill>
                <a:srgbClr val="5E5C60"/>
              </a:solidFill>
              <a:effectLst/>
              <a:uLnTx/>
              <a:uFillTx/>
              <a:latin typeface="Raleway" panose="020B0003030101060003" pitchFamily="34" charset="0"/>
              <a:ea typeface="+mn-ea"/>
              <a:cs typeface="+mn-cs"/>
            </a:endParaRPr>
          </a:p>
        </p:txBody>
      </p:sp>
      <p:sp>
        <p:nvSpPr>
          <p:cNvPr id="36" name="Oval 35">
            <a:extLst>
              <a:ext uri="{FF2B5EF4-FFF2-40B4-BE49-F238E27FC236}">
                <a16:creationId xmlns:a16="http://schemas.microsoft.com/office/drawing/2014/main" id="{8E7FFFF8-4755-D6C9-8B05-FD6C1B2BC787}"/>
              </a:ext>
            </a:extLst>
          </p:cNvPr>
          <p:cNvSpPr/>
          <p:nvPr/>
        </p:nvSpPr>
        <p:spPr>
          <a:xfrm>
            <a:off x="6015012" y="3509053"/>
            <a:ext cx="141269" cy="141268"/>
          </a:xfrm>
          <a:prstGeom prst="ellipse">
            <a:avLst/>
          </a:prstGeom>
          <a:solidFill>
            <a:srgbClr val="FDB91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9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a:extLst>
              <a:ext uri="{FF2B5EF4-FFF2-40B4-BE49-F238E27FC236}">
                <a16:creationId xmlns:a16="http://schemas.microsoft.com/office/drawing/2014/main" id="{1F92554D-ED8F-7DC1-3CAE-F1F18EACE1F1}"/>
              </a:ext>
            </a:extLst>
          </p:cNvPr>
          <p:cNvSpPr/>
          <p:nvPr/>
        </p:nvSpPr>
        <p:spPr>
          <a:xfrm>
            <a:off x="10081583" y="3509053"/>
            <a:ext cx="141269" cy="141268"/>
          </a:xfrm>
          <a:prstGeom prst="ellipse">
            <a:avLst/>
          </a:prstGeom>
          <a:solidFill>
            <a:srgbClr val="FDB91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95"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Picture 21" descr="A person sitting at a desk with a computer&#10;&#10;Description automatically generated with medium confidence">
            <a:extLst>
              <a:ext uri="{FF2B5EF4-FFF2-40B4-BE49-F238E27FC236}">
                <a16:creationId xmlns:a16="http://schemas.microsoft.com/office/drawing/2014/main" id="{95259CDB-6B98-3252-3C04-2320BF637DE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40231" y="4004074"/>
            <a:ext cx="3148643" cy="1771112"/>
          </a:xfrm>
          <a:prstGeom prst="roundRect">
            <a:avLst/>
          </a:prstGeom>
        </p:spPr>
      </p:pic>
      <p:pic>
        <p:nvPicPr>
          <p:cNvPr id="25" name="Picture 24" descr="A person standing next to a table&#10;&#10;Description automatically generated with medium confidence">
            <a:extLst>
              <a:ext uri="{FF2B5EF4-FFF2-40B4-BE49-F238E27FC236}">
                <a16:creationId xmlns:a16="http://schemas.microsoft.com/office/drawing/2014/main" id="{D7A2D5E9-EC4C-34D8-A7A8-0A818CF83C9C}"/>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173650" y="4002720"/>
            <a:ext cx="3359960" cy="1902577"/>
          </a:xfrm>
          <a:prstGeom prst="roundRect">
            <a:avLst/>
          </a:prstGeom>
        </p:spPr>
      </p:pic>
      <p:pic>
        <p:nvPicPr>
          <p:cNvPr id="27" name="Picture 26" descr="A person standing in front of a person sitting at a desk&#10;&#10;Description automatically generated with low confidence">
            <a:extLst>
              <a:ext uri="{FF2B5EF4-FFF2-40B4-BE49-F238E27FC236}">
                <a16:creationId xmlns:a16="http://schemas.microsoft.com/office/drawing/2014/main" id="{191688AD-A9A8-6955-2EF9-D5A901D219BA}"/>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8317934" y="4002719"/>
            <a:ext cx="3382359" cy="1902577"/>
          </a:xfrm>
          <a:prstGeom prst="roundRect">
            <a:avLst/>
          </a:prstGeom>
        </p:spPr>
      </p:pic>
      <p:cxnSp>
        <p:nvCxnSpPr>
          <p:cNvPr id="40" name="Straight Connector 39">
            <a:extLst>
              <a:ext uri="{FF2B5EF4-FFF2-40B4-BE49-F238E27FC236}">
                <a16:creationId xmlns:a16="http://schemas.microsoft.com/office/drawing/2014/main" id="{4DB6B2DD-A8B7-C33E-3100-E148DBA091B1}"/>
              </a:ext>
            </a:extLst>
          </p:cNvPr>
          <p:cNvCxnSpPr>
            <a:cxnSpLocks/>
          </p:cNvCxnSpPr>
          <p:nvPr/>
        </p:nvCxnSpPr>
        <p:spPr>
          <a:xfrm>
            <a:off x="6261952" y="3579004"/>
            <a:ext cx="206885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E10A4A-47B5-FC9F-445D-E690762548BA}"/>
              </a:ext>
            </a:extLst>
          </p:cNvPr>
          <p:cNvCxnSpPr>
            <a:cxnSpLocks/>
          </p:cNvCxnSpPr>
          <p:nvPr/>
        </p:nvCxnSpPr>
        <p:spPr>
          <a:xfrm>
            <a:off x="1436003" y="887946"/>
            <a:ext cx="965189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5DFAAEF-6512-EAB6-EB43-B96F0CE732F7}"/>
              </a:ext>
            </a:extLst>
          </p:cNvPr>
          <p:cNvSpPr txBox="1">
            <a:spLocks/>
          </p:cNvSpPr>
          <p:nvPr/>
        </p:nvSpPr>
        <p:spPr>
          <a:xfrm>
            <a:off x="2522269" y="-76507"/>
            <a:ext cx="7022360" cy="122396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400" b="0" i="0" u="none" strike="noStrike" kern="1200" cap="none" spc="0" normalizeH="0" baseline="0" noProof="0">
                <a:ln>
                  <a:noFill/>
                </a:ln>
                <a:solidFill>
                  <a:schemeClr val="tx1">
                    <a:lumMod val="50000"/>
                    <a:lumOff val="50000"/>
                  </a:schemeClr>
                </a:solidFill>
                <a:effectLst/>
                <a:uLnTx/>
                <a:uFillTx/>
                <a:latin typeface="Raleway Light" panose="020B0403030101060003" pitchFamily="34" charset="77"/>
                <a:ea typeface="+mj-ea"/>
                <a:cs typeface="+mj-cs"/>
              </a:rPr>
              <a:t>Our Journey &amp; Evolution</a:t>
            </a:r>
          </a:p>
        </p:txBody>
      </p:sp>
    </p:spTree>
    <p:extLst>
      <p:ext uri="{BB962C8B-B14F-4D97-AF65-F5344CB8AC3E}">
        <p14:creationId xmlns:p14="http://schemas.microsoft.com/office/powerpoint/2010/main" val="27154450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descr="A person standing in a room&#10;&#10;Description automatically generated with low confidence">
            <a:extLst>
              <a:ext uri="{FF2B5EF4-FFF2-40B4-BE49-F238E27FC236}">
                <a16:creationId xmlns:a16="http://schemas.microsoft.com/office/drawing/2014/main" id="{F4155134-A96A-5E2D-C222-203B6D66168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868582" y="746543"/>
            <a:ext cx="9563609" cy="5379529"/>
          </a:xfrm>
          <a:prstGeom prst="rect">
            <a:avLst/>
          </a:prstGeom>
        </p:spPr>
      </p:pic>
      <p:sp>
        <p:nvSpPr>
          <p:cNvPr id="2" name="Rectangle 1">
            <a:extLst>
              <a:ext uri="{FF2B5EF4-FFF2-40B4-BE49-F238E27FC236}">
                <a16:creationId xmlns:a16="http://schemas.microsoft.com/office/drawing/2014/main" id="{EAE2F860-99D5-DBE0-37CC-784ACB6E1D26}"/>
              </a:ext>
            </a:extLst>
          </p:cNvPr>
          <p:cNvSpPr/>
          <p:nvPr/>
        </p:nvSpPr>
        <p:spPr>
          <a:xfrm>
            <a:off x="756420" y="-1"/>
            <a:ext cx="4425696" cy="68580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5" name="TextBox 4">
            <a:extLst>
              <a:ext uri="{FF2B5EF4-FFF2-40B4-BE49-F238E27FC236}">
                <a16:creationId xmlns:a16="http://schemas.microsoft.com/office/drawing/2014/main" id="{58C5262C-62E8-D36C-9760-10CCBF103968}"/>
              </a:ext>
            </a:extLst>
          </p:cNvPr>
          <p:cNvSpPr txBox="1"/>
          <p:nvPr/>
        </p:nvSpPr>
        <p:spPr>
          <a:xfrm>
            <a:off x="1104011" y="2459503"/>
            <a:ext cx="3730514" cy="193899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1" u="none" strike="noStrike" kern="1200" cap="none" spc="0" normalizeH="0" baseline="0" noProof="0">
                <a:ln>
                  <a:noFill/>
                </a:ln>
                <a:solidFill>
                  <a:schemeClr val="bg1">
                    <a:lumMod val="95000"/>
                  </a:schemeClr>
                </a:solidFill>
                <a:effectLst/>
                <a:uLnTx/>
                <a:uFillTx/>
                <a:latin typeface="Raleway" panose="020B0503030101060003" pitchFamily="34" charset="77"/>
                <a:cs typeface="Calibri"/>
              </a:rPr>
              <a:t>Unleashing</a:t>
            </a:r>
            <a:br>
              <a:rPr kumimoji="0" lang="en-US" sz="4000" b="1" i="1" u="none" strike="noStrike" kern="1200" cap="none" spc="0" normalizeH="0" baseline="0" noProof="0">
                <a:ln>
                  <a:noFill/>
                </a:ln>
                <a:solidFill>
                  <a:schemeClr val="bg1">
                    <a:lumMod val="95000"/>
                  </a:schemeClr>
                </a:solidFill>
                <a:effectLst/>
                <a:uLnTx/>
                <a:uFillTx/>
                <a:latin typeface="Raleway" panose="020B0503030101060003" pitchFamily="34" charset="77"/>
                <a:cs typeface="Calibri"/>
              </a:rPr>
            </a:br>
            <a:r>
              <a:rPr kumimoji="0" lang="en-US" sz="4000" b="1" i="1" u="none" strike="noStrike" kern="1200" cap="none" spc="0" normalizeH="0" baseline="0" noProof="0" err="1">
                <a:ln>
                  <a:noFill/>
                </a:ln>
                <a:solidFill>
                  <a:schemeClr val="bg1">
                    <a:lumMod val="95000"/>
                  </a:schemeClr>
                </a:solidFill>
                <a:effectLst/>
                <a:uLnTx/>
                <a:uFillTx/>
                <a:latin typeface="Raleway" panose="020B0503030101060003" pitchFamily="34" charset="77"/>
                <a:cs typeface="Calibri"/>
              </a:rPr>
              <a:t>WorkLife</a:t>
            </a:r>
            <a:br>
              <a:rPr lang="en-US" sz="4000" b="1" i="1">
                <a:solidFill>
                  <a:schemeClr val="bg1">
                    <a:lumMod val="95000"/>
                  </a:schemeClr>
                </a:solidFill>
                <a:latin typeface="Raleway" panose="020B0503030101060003" pitchFamily="34" charset="77"/>
                <a:cs typeface="Calibri"/>
              </a:rPr>
            </a:br>
            <a:r>
              <a:rPr kumimoji="0" lang="en-US" sz="4000" b="1" i="1" u="none" strike="noStrike" kern="1200" cap="none" spc="0" normalizeH="0" baseline="0" noProof="0">
                <a:ln>
                  <a:noFill/>
                </a:ln>
                <a:solidFill>
                  <a:schemeClr val="bg1">
                    <a:lumMod val="95000"/>
                  </a:schemeClr>
                </a:solidFill>
                <a:effectLst/>
                <a:uLnTx/>
                <a:uFillTx/>
                <a:latin typeface="Raleway" panose="020B0503030101060003" pitchFamily="34" charset="77"/>
                <a:cs typeface="Calibri"/>
              </a:rPr>
              <a:t>Potential</a:t>
            </a:r>
          </a:p>
        </p:txBody>
      </p:sp>
      <p:pic>
        <p:nvPicPr>
          <p:cNvPr id="6" name="Picture 5">
            <a:extLst>
              <a:ext uri="{FF2B5EF4-FFF2-40B4-BE49-F238E27FC236}">
                <a16:creationId xmlns:a16="http://schemas.microsoft.com/office/drawing/2014/main" id="{CE468BCB-7305-B665-57EF-C6B53B5F66BF}"/>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1176943" y="2218029"/>
            <a:ext cx="618708" cy="482948"/>
          </a:xfrm>
          <a:prstGeom prst="rect">
            <a:avLst/>
          </a:prstGeom>
        </p:spPr>
      </p:pic>
      <p:pic>
        <p:nvPicPr>
          <p:cNvPr id="7" name="Picture 6">
            <a:extLst>
              <a:ext uri="{FF2B5EF4-FFF2-40B4-BE49-F238E27FC236}">
                <a16:creationId xmlns:a16="http://schemas.microsoft.com/office/drawing/2014/main" id="{E9C10B5A-18B7-D388-60D8-F3454E06C175}"/>
              </a:ext>
            </a:extLst>
          </p:cNvPr>
          <p:cNvPicPr>
            <a:picLocks noChangeAspect="1"/>
          </p:cNvPicPr>
          <p:nvPr/>
        </p:nvPicPr>
        <p:blipFill>
          <a:blip r:embed="rId4" cstate="print">
            <a:extLst>
              <a:ext uri="{28A0092B-C50C-407E-A947-70E740481C1C}">
                <a14:useLocalDpi xmlns:a14="http://schemas.microsoft.com/office/drawing/2010/main"/>
              </a:ext>
            </a:extLst>
          </a:blip>
          <a:srcRect/>
          <a:stretch/>
        </p:blipFill>
        <p:spPr>
          <a:xfrm>
            <a:off x="3842850" y="4103527"/>
            <a:ext cx="616482" cy="482948"/>
          </a:xfrm>
          <a:prstGeom prst="rect">
            <a:avLst/>
          </a:prstGeom>
        </p:spPr>
      </p:pic>
    </p:spTree>
    <p:extLst>
      <p:ext uri="{BB962C8B-B14F-4D97-AF65-F5344CB8AC3E}">
        <p14:creationId xmlns:p14="http://schemas.microsoft.com/office/powerpoint/2010/main" val="2017765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Picture 11" descr="A person sitting at a desk&#10;&#10;Description automatically generated with medium confidence">
            <a:extLst>
              <a:ext uri="{FF2B5EF4-FFF2-40B4-BE49-F238E27FC236}">
                <a16:creationId xmlns:a16="http://schemas.microsoft.com/office/drawing/2014/main" id="{F1D449BA-342C-858B-C17C-6766049B21D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6378677" cy="6851098"/>
          </a:xfrm>
          <a:prstGeom prst="rect">
            <a:avLst/>
          </a:prstGeom>
        </p:spPr>
      </p:pic>
      <p:sp>
        <p:nvSpPr>
          <p:cNvPr id="3" name="TextBox 2">
            <a:extLst>
              <a:ext uri="{FF2B5EF4-FFF2-40B4-BE49-F238E27FC236}">
                <a16:creationId xmlns:a16="http://schemas.microsoft.com/office/drawing/2014/main" id="{EE1436D0-A190-A9BE-F529-C611C25230CE}"/>
              </a:ext>
            </a:extLst>
          </p:cNvPr>
          <p:cNvSpPr txBox="1"/>
          <p:nvPr/>
        </p:nvSpPr>
        <p:spPr>
          <a:xfrm>
            <a:off x="6769509" y="1039761"/>
            <a:ext cx="5125064" cy="5170646"/>
          </a:xfrm>
          <a:prstGeom prst="rect">
            <a:avLst/>
          </a:prstGeom>
          <a:noFill/>
        </p:spPr>
        <p:txBody>
          <a:bodyPr wrap="square" rtlCol="0">
            <a:spAutoFit/>
          </a:bodyPr>
          <a:lstStyle/>
          <a:p>
            <a:pPr>
              <a:lnSpc>
                <a:spcPct val="150000"/>
              </a:lnSpc>
            </a:pPr>
            <a:r>
              <a:rPr lang="en-US" sz="1600">
                <a:solidFill>
                  <a:schemeClr val="bg1">
                    <a:lumMod val="65000"/>
                  </a:schemeClr>
                </a:solidFill>
                <a:effectLst/>
                <a:latin typeface="Raleway Light" panose="020B0403030101060003" pitchFamily="34" charset="77"/>
              </a:rPr>
              <a:t>We all have work to do. Work that only we can do.  Because work is more than completing tasks and meeting deadlines. It’s about reaching new levels of mastery. Realizing new dimensions of impact. Bringing new outcomes to light. It’s about moving, ever slowly, towards your potential. </a:t>
            </a:r>
          </a:p>
          <a:p>
            <a:pPr>
              <a:lnSpc>
                <a:spcPct val="150000"/>
              </a:lnSpc>
            </a:pPr>
            <a:endParaRPr lang="en-US" sz="1600">
              <a:solidFill>
                <a:schemeClr val="bg1">
                  <a:lumMod val="65000"/>
                </a:schemeClr>
              </a:solidFill>
              <a:latin typeface="Raleway Light" panose="020B0403030101060003" pitchFamily="34" charset="77"/>
            </a:endParaRPr>
          </a:p>
          <a:p>
            <a:pPr>
              <a:lnSpc>
                <a:spcPct val="150000"/>
              </a:lnSpc>
            </a:pPr>
            <a:r>
              <a:rPr lang="en-US" sz="1600">
                <a:solidFill>
                  <a:schemeClr val="bg1">
                    <a:lumMod val="65000"/>
                  </a:schemeClr>
                </a:solidFill>
                <a:effectLst/>
                <a:latin typeface="Raleway Light" panose="020B0403030101060003" pitchFamily="34" charset="77"/>
              </a:rPr>
              <a:t>At Fellowes, our work is defined by creating the products, systems, and environments that empower you to do yours. From the most minute and seemingly mundane tasks to elevated environments, we build the inspiring </a:t>
            </a:r>
            <a:r>
              <a:rPr lang="en-US" sz="1600" err="1">
                <a:solidFill>
                  <a:schemeClr val="bg1">
                    <a:lumMod val="65000"/>
                  </a:schemeClr>
                </a:solidFill>
                <a:effectLst/>
                <a:latin typeface="Raleway Light" panose="020B0403030101060003" pitchFamily="34" charset="77"/>
              </a:rPr>
              <a:t>WorkLife</a:t>
            </a:r>
            <a:r>
              <a:rPr lang="en-US" sz="1600">
                <a:solidFill>
                  <a:schemeClr val="bg1">
                    <a:lumMod val="65000"/>
                  </a:schemeClr>
                </a:solidFill>
                <a:effectLst/>
                <a:latin typeface="Raleway Light" panose="020B0403030101060003" pitchFamily="34" charset="77"/>
              </a:rPr>
              <a:t> where your potential is imagined today, and reached tomorrow.</a:t>
            </a:r>
          </a:p>
          <a:p>
            <a:endParaRPr lang="en-US">
              <a:solidFill>
                <a:schemeClr val="bg1">
                  <a:lumMod val="65000"/>
                </a:schemeClr>
              </a:solidFill>
              <a:latin typeface="Raleway Light" panose="020B0403030101060003" pitchFamily="34" charset="77"/>
            </a:endParaRPr>
          </a:p>
        </p:txBody>
      </p:sp>
    </p:spTree>
    <p:extLst>
      <p:ext uri="{BB962C8B-B14F-4D97-AF65-F5344CB8AC3E}">
        <p14:creationId xmlns:p14="http://schemas.microsoft.com/office/powerpoint/2010/main" val="752348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3F0D5220-2817-BE31-170D-B06B9CD79287}"/>
              </a:ext>
            </a:extLst>
          </p:cNvPr>
          <p:cNvCxnSpPr>
            <a:cxnSpLocks/>
          </p:cNvCxnSpPr>
          <p:nvPr/>
        </p:nvCxnSpPr>
        <p:spPr>
          <a:xfrm>
            <a:off x="1255211" y="2265962"/>
            <a:ext cx="965189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03B4F437-A8BC-1046-45BE-15F09C3CF3E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9652511" y="2726252"/>
            <a:ext cx="2183557" cy="1365482"/>
          </a:xfrm>
          <a:prstGeom prst="rect">
            <a:avLst/>
          </a:prstGeom>
          <a:ln w="12700">
            <a:noFill/>
          </a:ln>
        </p:spPr>
      </p:pic>
      <p:pic>
        <p:nvPicPr>
          <p:cNvPr id="8" name="Picture 7" descr="A person and person sitting at a table in a room with glass doors&#10;&#10;Description automatically generated with medium confidence">
            <a:extLst>
              <a:ext uri="{FF2B5EF4-FFF2-40B4-BE49-F238E27FC236}">
                <a16:creationId xmlns:a16="http://schemas.microsoft.com/office/drawing/2014/main" id="{A1D7BA4B-D39D-4AC1-9FA4-E94F8A5EE856}"/>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36839" y="2730178"/>
            <a:ext cx="2174436" cy="1353068"/>
          </a:xfrm>
          <a:prstGeom prst="rect">
            <a:avLst/>
          </a:prstGeom>
        </p:spPr>
      </p:pic>
      <p:pic>
        <p:nvPicPr>
          <p:cNvPr id="9" name="Picture 8" descr="Two people talking&#10;&#10;Description automatically generated with low confidence">
            <a:extLst>
              <a:ext uri="{FF2B5EF4-FFF2-40B4-BE49-F238E27FC236}">
                <a16:creationId xmlns:a16="http://schemas.microsoft.com/office/drawing/2014/main" id="{25E54F63-997E-8537-FE69-F3F7B7C219A6}"/>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7324475" y="2726252"/>
            <a:ext cx="2174435" cy="1361930"/>
          </a:xfrm>
          <a:prstGeom prst="rect">
            <a:avLst/>
          </a:prstGeom>
        </p:spPr>
      </p:pic>
      <p:pic>
        <p:nvPicPr>
          <p:cNvPr id="12" name="Picture 11" descr="A picture containing floor, indoor, room, door&#10;&#10;Description automatically generated">
            <a:extLst>
              <a:ext uri="{FF2B5EF4-FFF2-40B4-BE49-F238E27FC236}">
                <a16:creationId xmlns:a16="http://schemas.microsoft.com/office/drawing/2014/main" id="{D86D53C7-16ED-E5F1-668E-F9ADBF3F56B5}"/>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5003179" y="2733741"/>
            <a:ext cx="2174435" cy="1358004"/>
          </a:xfrm>
          <a:prstGeom prst="rect">
            <a:avLst/>
          </a:prstGeom>
        </p:spPr>
      </p:pic>
      <p:pic>
        <p:nvPicPr>
          <p:cNvPr id="22" name="Picture 21" descr="Two people in an office&#10;&#10;Description automatically generated with medium confidence">
            <a:extLst>
              <a:ext uri="{FF2B5EF4-FFF2-40B4-BE49-F238E27FC236}">
                <a16:creationId xmlns:a16="http://schemas.microsoft.com/office/drawing/2014/main" id="{3B8B1C65-09DE-EDEA-C532-17D778000754}"/>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2671956" y="2730178"/>
            <a:ext cx="2174436" cy="1358004"/>
          </a:xfrm>
          <a:prstGeom prst="rect">
            <a:avLst/>
          </a:prstGeom>
        </p:spPr>
      </p:pic>
      <p:sp>
        <p:nvSpPr>
          <p:cNvPr id="20" name="Rectangle 19">
            <a:extLst>
              <a:ext uri="{FF2B5EF4-FFF2-40B4-BE49-F238E27FC236}">
                <a16:creationId xmlns:a16="http://schemas.microsoft.com/office/drawing/2014/main" id="{53246A67-5BBB-49CA-84E9-F6A4EDF4B50C}"/>
              </a:ext>
            </a:extLst>
          </p:cNvPr>
          <p:cNvSpPr/>
          <p:nvPr/>
        </p:nvSpPr>
        <p:spPr>
          <a:xfrm>
            <a:off x="7319913" y="4102971"/>
            <a:ext cx="2174435" cy="311130"/>
          </a:xfrm>
          <a:prstGeom prst="rect">
            <a:avLst/>
          </a:prstGeom>
          <a:solidFill>
            <a:schemeClr val="tx1">
              <a:alpha val="489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white"/>
                </a:solidFill>
                <a:effectLst/>
                <a:uLnTx/>
                <a:uFillTx/>
                <a:latin typeface="Raleway Light" panose="020B0403030101060003" pitchFamily="34" charset="77"/>
                <a:ea typeface="+mn-ea"/>
                <a:cs typeface="+mn-cs"/>
              </a:rPr>
              <a:t>Air Quality</a:t>
            </a:r>
            <a:r>
              <a:rPr lang="en-US" sz="1400">
                <a:solidFill>
                  <a:prstClr val="white"/>
                </a:solidFill>
                <a:latin typeface="Raleway Light" panose="020B0403030101060003" pitchFamily="34" charset="77"/>
              </a:rPr>
              <a:t> Management</a:t>
            </a:r>
            <a:endParaRPr kumimoji="0" lang="en-US" sz="140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DBF515DB-E83C-5730-230E-3DC9260FE121}"/>
              </a:ext>
            </a:extLst>
          </p:cNvPr>
          <p:cNvSpPr/>
          <p:nvPr/>
        </p:nvSpPr>
        <p:spPr>
          <a:xfrm>
            <a:off x="336839" y="4091745"/>
            <a:ext cx="2174435" cy="319700"/>
          </a:xfrm>
          <a:prstGeom prst="rect">
            <a:avLst/>
          </a:prstGeom>
          <a:solidFill>
            <a:schemeClr val="tx1">
              <a:alpha val="489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white"/>
                </a:solidFill>
                <a:effectLst/>
                <a:uLnTx/>
                <a:uFillTx/>
                <a:latin typeface="Raleway Light" panose="020B0403030101060003" pitchFamily="34" charset="77"/>
                <a:ea typeface="+mn-ea"/>
                <a:cs typeface="+mn-cs"/>
              </a:rPr>
              <a:t>Modular Walls</a:t>
            </a:r>
            <a:endParaRPr kumimoji="0" lang="en-US" sz="140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4976B0A0-FED3-2526-5CDA-997F0106FD21}"/>
              </a:ext>
            </a:extLst>
          </p:cNvPr>
          <p:cNvSpPr/>
          <p:nvPr/>
        </p:nvSpPr>
        <p:spPr>
          <a:xfrm>
            <a:off x="4999993" y="4102249"/>
            <a:ext cx="2174435" cy="319700"/>
          </a:xfrm>
          <a:prstGeom prst="rect">
            <a:avLst/>
          </a:prstGeom>
          <a:solidFill>
            <a:schemeClr val="tx1">
              <a:alpha val="489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white"/>
                </a:solidFill>
                <a:effectLst/>
                <a:uLnTx/>
                <a:uFillTx/>
                <a:latin typeface="Raleway Light" panose="020B0403030101060003" pitchFamily="34" charset="77"/>
                <a:ea typeface="+mn-ea"/>
                <a:cs typeface="+mn-cs"/>
              </a:rPr>
              <a:t>Workspace</a:t>
            </a:r>
            <a:endParaRPr kumimoji="0" lang="en-US" sz="140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27B63DC9-7706-001A-4E9A-A5173FBC044E}"/>
              </a:ext>
            </a:extLst>
          </p:cNvPr>
          <p:cNvSpPr/>
          <p:nvPr/>
        </p:nvSpPr>
        <p:spPr>
          <a:xfrm>
            <a:off x="2670009" y="4098686"/>
            <a:ext cx="2174435" cy="319700"/>
          </a:xfrm>
          <a:prstGeom prst="rect">
            <a:avLst/>
          </a:prstGeom>
          <a:solidFill>
            <a:schemeClr val="tx1">
              <a:alpha val="489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white"/>
                </a:solidFill>
                <a:effectLst/>
                <a:uLnTx/>
                <a:uFillTx/>
                <a:latin typeface="Raleway Light" panose="020B0403030101060003" pitchFamily="34" charset="77"/>
                <a:ea typeface="+mn-ea"/>
                <a:cs typeface="+mn-cs"/>
              </a:rPr>
              <a:t>Furniture</a:t>
            </a:r>
            <a:endParaRPr kumimoji="0" lang="en-US" sz="140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C2B08C94-0798-2777-B25D-DD517FBF1902}"/>
              </a:ext>
            </a:extLst>
          </p:cNvPr>
          <p:cNvSpPr/>
          <p:nvPr/>
        </p:nvSpPr>
        <p:spPr>
          <a:xfrm>
            <a:off x="9657071" y="4102238"/>
            <a:ext cx="2174435" cy="319700"/>
          </a:xfrm>
          <a:prstGeom prst="rect">
            <a:avLst/>
          </a:prstGeom>
          <a:solidFill>
            <a:schemeClr val="tx1">
              <a:alpha val="489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white"/>
                </a:solidFill>
                <a:effectLst/>
                <a:uLnTx/>
                <a:uFillTx/>
                <a:latin typeface="Raleway Light" panose="020B0403030101060003" pitchFamily="34" charset="77"/>
                <a:ea typeface="+mn-ea"/>
                <a:cs typeface="+mn-cs"/>
              </a:rPr>
              <a:t>Business</a:t>
            </a:r>
            <a:r>
              <a:rPr kumimoji="0" lang="en-US" sz="1400" i="0" u="none" strike="noStrike" kern="1200" cap="none" spc="0" normalizeH="0" noProof="0">
                <a:ln>
                  <a:noFill/>
                </a:ln>
                <a:solidFill>
                  <a:prstClr val="white"/>
                </a:solidFill>
                <a:effectLst/>
                <a:uLnTx/>
                <a:uFillTx/>
                <a:latin typeface="Raleway Light" panose="020B0403030101060003" pitchFamily="34" charset="77"/>
                <a:ea typeface="+mn-ea"/>
                <a:cs typeface="+mn-cs"/>
              </a:rPr>
              <a:t> Machines</a:t>
            </a:r>
            <a:endParaRPr kumimoji="0" lang="en-US" sz="140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6A4E4A79-BED3-4210-BE08-04BE0D1C76A8}"/>
              </a:ext>
            </a:extLst>
          </p:cNvPr>
          <p:cNvPicPr>
            <a:picLocks noChangeAspect="1"/>
          </p:cNvPicPr>
          <p:nvPr/>
        </p:nvPicPr>
        <p:blipFill>
          <a:blip r:embed="rId8"/>
          <a:stretch>
            <a:fillRect/>
          </a:stretch>
        </p:blipFill>
        <p:spPr>
          <a:xfrm>
            <a:off x="4489739" y="808560"/>
            <a:ext cx="2940504" cy="668295"/>
          </a:xfrm>
          <a:prstGeom prst="rect">
            <a:avLst/>
          </a:prstGeom>
        </p:spPr>
      </p:pic>
      <p:grpSp>
        <p:nvGrpSpPr>
          <p:cNvPr id="70" name="Group 69">
            <a:extLst>
              <a:ext uri="{FF2B5EF4-FFF2-40B4-BE49-F238E27FC236}">
                <a16:creationId xmlns:a16="http://schemas.microsoft.com/office/drawing/2014/main" id="{872F007D-7990-4D79-BF53-96AC30C851AE}"/>
              </a:ext>
            </a:extLst>
          </p:cNvPr>
          <p:cNvGrpSpPr/>
          <p:nvPr/>
        </p:nvGrpSpPr>
        <p:grpSpPr>
          <a:xfrm>
            <a:off x="488982" y="4462326"/>
            <a:ext cx="11365374" cy="2185429"/>
            <a:chOff x="488982" y="4462326"/>
            <a:chExt cx="11365374" cy="2185429"/>
          </a:xfrm>
        </p:grpSpPr>
        <p:cxnSp>
          <p:nvCxnSpPr>
            <p:cNvPr id="42" name="Straight Connector 41">
              <a:extLst>
                <a:ext uri="{FF2B5EF4-FFF2-40B4-BE49-F238E27FC236}">
                  <a16:creationId xmlns:a16="http://schemas.microsoft.com/office/drawing/2014/main" id="{93163080-ED0E-40A5-BEFA-38451B64E05C}"/>
                </a:ext>
              </a:extLst>
            </p:cNvPr>
            <p:cNvCxnSpPr>
              <a:cxnSpLocks/>
            </p:cNvCxnSpPr>
            <p:nvPr/>
          </p:nvCxnSpPr>
          <p:spPr>
            <a:xfrm>
              <a:off x="2830921" y="4480424"/>
              <a:ext cx="0" cy="2140633"/>
            </a:xfrm>
            <a:prstGeom prst="line">
              <a:avLst/>
            </a:prstGeom>
          </p:spPr>
          <p:style>
            <a:lnRef idx="1">
              <a:schemeClr val="accent3"/>
            </a:lnRef>
            <a:fillRef idx="0">
              <a:schemeClr val="accent3"/>
            </a:fillRef>
            <a:effectRef idx="0">
              <a:schemeClr val="accent3"/>
            </a:effectRef>
            <a:fontRef idx="minor">
              <a:schemeClr val="tx1"/>
            </a:fontRef>
          </p:style>
        </p:cxnSp>
        <p:cxnSp>
          <p:nvCxnSpPr>
            <p:cNvPr id="44" name="Straight Connector 43">
              <a:extLst>
                <a:ext uri="{FF2B5EF4-FFF2-40B4-BE49-F238E27FC236}">
                  <a16:creationId xmlns:a16="http://schemas.microsoft.com/office/drawing/2014/main" id="{A4321D4B-5D7A-4E9E-A2CB-4AAC8E6D6E04}"/>
                </a:ext>
              </a:extLst>
            </p:cNvPr>
            <p:cNvCxnSpPr>
              <a:cxnSpLocks/>
            </p:cNvCxnSpPr>
            <p:nvPr/>
          </p:nvCxnSpPr>
          <p:spPr>
            <a:xfrm>
              <a:off x="5105450" y="4480424"/>
              <a:ext cx="0" cy="2167331"/>
            </a:xfrm>
            <a:prstGeom prst="line">
              <a:avLst/>
            </a:prstGeom>
          </p:spPr>
          <p:style>
            <a:lnRef idx="1">
              <a:schemeClr val="accent3"/>
            </a:lnRef>
            <a:fillRef idx="0">
              <a:schemeClr val="accent3"/>
            </a:fillRef>
            <a:effectRef idx="0">
              <a:schemeClr val="accent3"/>
            </a:effectRef>
            <a:fontRef idx="minor">
              <a:schemeClr val="tx1"/>
            </a:fontRef>
          </p:style>
        </p:cxnSp>
        <p:sp>
          <p:nvSpPr>
            <p:cNvPr id="45" name="TextBox 44">
              <a:extLst>
                <a:ext uri="{FF2B5EF4-FFF2-40B4-BE49-F238E27FC236}">
                  <a16:creationId xmlns:a16="http://schemas.microsoft.com/office/drawing/2014/main" id="{45D064D2-720B-476A-8E6B-3C2B32D7B71F}"/>
                </a:ext>
              </a:extLst>
            </p:cNvPr>
            <p:cNvSpPr txBox="1"/>
            <p:nvPr/>
          </p:nvSpPr>
          <p:spPr>
            <a:xfrm>
              <a:off x="9829930" y="4683570"/>
              <a:ext cx="1380506" cy="276999"/>
            </a:xfrm>
            <a:prstGeom prst="rect">
              <a:avLst/>
            </a:prstGeom>
            <a:noFill/>
          </p:spPr>
          <p:txBody>
            <a:bodyPr wrap="none" rtlCol="0">
              <a:spAutoFit/>
            </a:bodyPr>
            <a:lstStyle/>
            <a:p>
              <a:r>
                <a:rPr lang="en-US" sz="1200">
                  <a:solidFill>
                    <a:schemeClr val="bg1">
                      <a:lumMod val="50000"/>
                    </a:schemeClr>
                  </a:solidFill>
                  <a:latin typeface="Raleway" pitchFamily="2" charset="0"/>
                </a:rPr>
                <a:t>Paper Shredders</a:t>
              </a:r>
            </a:p>
          </p:txBody>
        </p:sp>
        <p:sp>
          <p:nvSpPr>
            <p:cNvPr id="46" name="TextBox 45">
              <a:extLst>
                <a:ext uri="{FF2B5EF4-FFF2-40B4-BE49-F238E27FC236}">
                  <a16:creationId xmlns:a16="http://schemas.microsoft.com/office/drawing/2014/main" id="{75771D1C-8FE1-4469-894B-26FBEEE13250}"/>
                </a:ext>
              </a:extLst>
            </p:cNvPr>
            <p:cNvSpPr txBox="1"/>
            <p:nvPr/>
          </p:nvSpPr>
          <p:spPr>
            <a:xfrm>
              <a:off x="9840663" y="4991462"/>
              <a:ext cx="2013693" cy="276999"/>
            </a:xfrm>
            <a:prstGeom prst="rect">
              <a:avLst/>
            </a:prstGeom>
            <a:noFill/>
          </p:spPr>
          <p:txBody>
            <a:bodyPr wrap="none" rtlCol="0">
              <a:spAutoFit/>
            </a:bodyPr>
            <a:lstStyle/>
            <a:p>
              <a:r>
                <a:rPr lang="en-US" sz="1200">
                  <a:solidFill>
                    <a:schemeClr val="bg1">
                      <a:lumMod val="50000"/>
                    </a:schemeClr>
                  </a:solidFill>
                  <a:latin typeface="Raleway" pitchFamily="2" charset="0"/>
                </a:rPr>
                <a:t>Laminating &amp; Accessories</a:t>
              </a:r>
            </a:p>
          </p:txBody>
        </p:sp>
        <p:sp>
          <p:nvSpPr>
            <p:cNvPr id="47" name="TextBox 46">
              <a:extLst>
                <a:ext uri="{FF2B5EF4-FFF2-40B4-BE49-F238E27FC236}">
                  <a16:creationId xmlns:a16="http://schemas.microsoft.com/office/drawing/2014/main" id="{41DC0E69-E02A-4D06-92D3-07D18BAEC4E2}"/>
                </a:ext>
              </a:extLst>
            </p:cNvPr>
            <p:cNvSpPr txBox="1"/>
            <p:nvPr/>
          </p:nvSpPr>
          <p:spPr>
            <a:xfrm>
              <a:off x="9851397" y="5303609"/>
              <a:ext cx="1763624" cy="276999"/>
            </a:xfrm>
            <a:prstGeom prst="rect">
              <a:avLst/>
            </a:prstGeom>
            <a:noFill/>
          </p:spPr>
          <p:txBody>
            <a:bodyPr wrap="none" rtlCol="0">
              <a:spAutoFit/>
            </a:bodyPr>
            <a:lstStyle/>
            <a:p>
              <a:r>
                <a:rPr lang="en-US" sz="1200">
                  <a:solidFill>
                    <a:schemeClr val="bg1">
                      <a:lumMod val="50000"/>
                    </a:schemeClr>
                  </a:solidFill>
                  <a:latin typeface="Raleway" pitchFamily="2" charset="0"/>
                </a:rPr>
                <a:t>Binding &amp; Accessories</a:t>
              </a:r>
            </a:p>
          </p:txBody>
        </p:sp>
        <p:sp>
          <p:nvSpPr>
            <p:cNvPr id="48" name="TextBox 47">
              <a:extLst>
                <a:ext uri="{FF2B5EF4-FFF2-40B4-BE49-F238E27FC236}">
                  <a16:creationId xmlns:a16="http://schemas.microsoft.com/office/drawing/2014/main" id="{5D76354F-5930-40EA-9400-84A7EEE1E470}"/>
                </a:ext>
              </a:extLst>
            </p:cNvPr>
            <p:cNvSpPr txBox="1"/>
            <p:nvPr/>
          </p:nvSpPr>
          <p:spPr>
            <a:xfrm>
              <a:off x="7472853" y="4683570"/>
              <a:ext cx="1832553" cy="276999"/>
            </a:xfrm>
            <a:prstGeom prst="rect">
              <a:avLst/>
            </a:prstGeom>
            <a:noFill/>
          </p:spPr>
          <p:txBody>
            <a:bodyPr wrap="none" rtlCol="0">
              <a:spAutoFit/>
            </a:bodyPr>
            <a:lstStyle/>
            <a:p>
              <a:r>
                <a:rPr lang="en-US" sz="1200">
                  <a:solidFill>
                    <a:schemeClr val="bg1">
                      <a:lumMod val="50000"/>
                    </a:schemeClr>
                  </a:solidFill>
                  <a:latin typeface="Raleway" pitchFamily="2" charset="0"/>
                </a:rPr>
                <a:t>Networked Air Purifiers</a:t>
              </a:r>
            </a:p>
          </p:txBody>
        </p:sp>
        <p:cxnSp>
          <p:nvCxnSpPr>
            <p:cNvPr id="49" name="Straight Connector 48">
              <a:extLst>
                <a:ext uri="{FF2B5EF4-FFF2-40B4-BE49-F238E27FC236}">
                  <a16:creationId xmlns:a16="http://schemas.microsoft.com/office/drawing/2014/main" id="{E36F5720-27BC-4D75-82D3-BEB1E000AB9B}"/>
                </a:ext>
              </a:extLst>
            </p:cNvPr>
            <p:cNvCxnSpPr>
              <a:cxnSpLocks/>
            </p:cNvCxnSpPr>
            <p:nvPr/>
          </p:nvCxnSpPr>
          <p:spPr>
            <a:xfrm>
              <a:off x="7437058" y="4462326"/>
              <a:ext cx="0" cy="2172080"/>
            </a:xfrm>
            <a:prstGeom prst="line">
              <a:avLst/>
            </a:prstGeom>
          </p:spPr>
          <p:style>
            <a:lnRef idx="1">
              <a:schemeClr val="accent3"/>
            </a:lnRef>
            <a:fillRef idx="0">
              <a:schemeClr val="accent3"/>
            </a:fillRef>
            <a:effectRef idx="0">
              <a:schemeClr val="accent3"/>
            </a:effectRef>
            <a:fontRef idx="minor">
              <a:schemeClr val="tx1"/>
            </a:fontRef>
          </p:style>
        </p:cxnSp>
        <p:cxnSp>
          <p:nvCxnSpPr>
            <p:cNvPr id="51" name="Straight Connector 50">
              <a:extLst>
                <a:ext uri="{FF2B5EF4-FFF2-40B4-BE49-F238E27FC236}">
                  <a16:creationId xmlns:a16="http://schemas.microsoft.com/office/drawing/2014/main" id="{BFFE49CA-F023-4471-A614-82322C5713C7}"/>
                </a:ext>
              </a:extLst>
            </p:cNvPr>
            <p:cNvCxnSpPr>
              <a:cxnSpLocks/>
            </p:cNvCxnSpPr>
            <p:nvPr/>
          </p:nvCxnSpPr>
          <p:spPr>
            <a:xfrm>
              <a:off x="9796194" y="4462326"/>
              <a:ext cx="0" cy="2158731"/>
            </a:xfrm>
            <a:prstGeom prst="line">
              <a:avLst/>
            </a:prstGeom>
          </p:spPr>
          <p:style>
            <a:lnRef idx="1">
              <a:schemeClr val="accent3"/>
            </a:lnRef>
            <a:fillRef idx="0">
              <a:schemeClr val="accent3"/>
            </a:fillRef>
            <a:effectRef idx="0">
              <a:schemeClr val="accent3"/>
            </a:effectRef>
            <a:fontRef idx="minor">
              <a:schemeClr val="tx1"/>
            </a:fontRef>
          </p:style>
        </p:cxnSp>
        <p:sp>
          <p:nvSpPr>
            <p:cNvPr id="2" name="TextBox 1">
              <a:extLst>
                <a:ext uri="{FF2B5EF4-FFF2-40B4-BE49-F238E27FC236}">
                  <a16:creationId xmlns:a16="http://schemas.microsoft.com/office/drawing/2014/main" id="{EAF97A42-DA73-E77C-3842-1B6C9C6D89CD}"/>
                </a:ext>
              </a:extLst>
            </p:cNvPr>
            <p:cNvSpPr txBox="1"/>
            <p:nvPr/>
          </p:nvSpPr>
          <p:spPr>
            <a:xfrm>
              <a:off x="9870165" y="5615756"/>
              <a:ext cx="766557" cy="276999"/>
            </a:xfrm>
            <a:prstGeom prst="rect">
              <a:avLst/>
            </a:prstGeom>
            <a:noFill/>
          </p:spPr>
          <p:txBody>
            <a:bodyPr wrap="none" rtlCol="0">
              <a:spAutoFit/>
            </a:bodyPr>
            <a:lstStyle/>
            <a:p>
              <a:r>
                <a:rPr lang="en-US" sz="1200">
                  <a:solidFill>
                    <a:schemeClr val="bg1">
                      <a:lumMod val="50000"/>
                    </a:schemeClr>
                  </a:solidFill>
                  <a:latin typeface="Raleway" pitchFamily="2" charset="0"/>
                </a:rPr>
                <a:t>Stapling</a:t>
              </a:r>
            </a:p>
          </p:txBody>
        </p:sp>
        <p:sp>
          <p:nvSpPr>
            <p:cNvPr id="10" name="TextBox 9">
              <a:extLst>
                <a:ext uri="{FF2B5EF4-FFF2-40B4-BE49-F238E27FC236}">
                  <a16:creationId xmlns:a16="http://schemas.microsoft.com/office/drawing/2014/main" id="{8CD4C405-4C19-2CC4-965F-C2EF9575C470}"/>
                </a:ext>
              </a:extLst>
            </p:cNvPr>
            <p:cNvSpPr txBox="1"/>
            <p:nvPr/>
          </p:nvSpPr>
          <p:spPr>
            <a:xfrm>
              <a:off x="7478124" y="5002474"/>
              <a:ext cx="1773242" cy="276999"/>
            </a:xfrm>
            <a:prstGeom prst="rect">
              <a:avLst/>
            </a:prstGeom>
            <a:noFill/>
          </p:spPr>
          <p:txBody>
            <a:bodyPr wrap="none" rtlCol="0">
              <a:spAutoFit/>
            </a:bodyPr>
            <a:lstStyle/>
            <a:p>
              <a:r>
                <a:rPr lang="en-US" sz="1200" err="1">
                  <a:solidFill>
                    <a:schemeClr val="bg1">
                      <a:lumMod val="50000"/>
                    </a:schemeClr>
                  </a:solidFill>
                  <a:latin typeface="Raleway" pitchFamily="2" charset="0"/>
                </a:rPr>
                <a:t>AeraMax</a:t>
              </a:r>
              <a:r>
                <a:rPr lang="en-US" sz="1200">
                  <a:solidFill>
                    <a:schemeClr val="bg1">
                      <a:lumMod val="50000"/>
                    </a:schemeClr>
                  </a:solidFill>
                  <a:latin typeface="Raleway" pitchFamily="2" charset="0"/>
                </a:rPr>
                <a:t>™ Air Purifiers</a:t>
              </a:r>
            </a:p>
          </p:txBody>
        </p:sp>
        <p:sp>
          <p:nvSpPr>
            <p:cNvPr id="13" name="TextBox 12">
              <a:extLst>
                <a:ext uri="{FF2B5EF4-FFF2-40B4-BE49-F238E27FC236}">
                  <a16:creationId xmlns:a16="http://schemas.microsoft.com/office/drawing/2014/main" id="{7DCA6456-141B-B6B9-16B0-1D49DFB87261}"/>
                </a:ext>
              </a:extLst>
            </p:cNvPr>
            <p:cNvSpPr txBox="1"/>
            <p:nvPr/>
          </p:nvSpPr>
          <p:spPr>
            <a:xfrm>
              <a:off x="7497188" y="5321470"/>
              <a:ext cx="949299" cy="276999"/>
            </a:xfrm>
            <a:prstGeom prst="rect">
              <a:avLst/>
            </a:prstGeom>
            <a:noFill/>
          </p:spPr>
          <p:txBody>
            <a:bodyPr wrap="none" rtlCol="0">
              <a:spAutoFit/>
            </a:bodyPr>
            <a:lstStyle/>
            <a:p>
              <a:r>
                <a:rPr lang="en-US" sz="1200">
                  <a:solidFill>
                    <a:schemeClr val="bg1">
                      <a:lumMod val="50000"/>
                    </a:schemeClr>
                  </a:solidFill>
                  <a:latin typeface="Raleway" pitchFamily="2" charset="0"/>
                </a:rPr>
                <a:t>Monitoring</a:t>
              </a:r>
            </a:p>
          </p:txBody>
        </p:sp>
        <p:sp>
          <p:nvSpPr>
            <p:cNvPr id="14" name="TextBox 13">
              <a:extLst>
                <a:ext uri="{FF2B5EF4-FFF2-40B4-BE49-F238E27FC236}">
                  <a16:creationId xmlns:a16="http://schemas.microsoft.com/office/drawing/2014/main" id="{179FF821-9C1F-D05C-404D-C7AFDB21D1EE}"/>
                </a:ext>
              </a:extLst>
            </p:cNvPr>
            <p:cNvSpPr txBox="1"/>
            <p:nvPr/>
          </p:nvSpPr>
          <p:spPr>
            <a:xfrm>
              <a:off x="7497187" y="5625308"/>
              <a:ext cx="1661032" cy="276999"/>
            </a:xfrm>
            <a:prstGeom prst="rect">
              <a:avLst/>
            </a:prstGeom>
            <a:noFill/>
          </p:spPr>
          <p:txBody>
            <a:bodyPr wrap="none" rtlCol="0">
              <a:spAutoFit/>
            </a:bodyPr>
            <a:lstStyle/>
            <a:p>
              <a:r>
                <a:rPr lang="en-US" sz="1200">
                  <a:solidFill>
                    <a:schemeClr val="bg1">
                      <a:lumMod val="50000"/>
                    </a:schemeClr>
                  </a:solidFill>
                  <a:latin typeface="Raleway" pitchFamily="2" charset="0"/>
                </a:rPr>
                <a:t>Filters &amp; Accessories</a:t>
              </a:r>
            </a:p>
          </p:txBody>
        </p:sp>
        <p:sp>
          <p:nvSpPr>
            <p:cNvPr id="15" name="TextBox 14">
              <a:extLst>
                <a:ext uri="{FF2B5EF4-FFF2-40B4-BE49-F238E27FC236}">
                  <a16:creationId xmlns:a16="http://schemas.microsoft.com/office/drawing/2014/main" id="{FAD40DAA-7346-4C49-E29E-2BFEFF1EF527}"/>
                </a:ext>
              </a:extLst>
            </p:cNvPr>
            <p:cNvSpPr txBox="1"/>
            <p:nvPr/>
          </p:nvSpPr>
          <p:spPr>
            <a:xfrm>
              <a:off x="5149054" y="4721603"/>
              <a:ext cx="1144865" cy="276999"/>
            </a:xfrm>
            <a:prstGeom prst="rect">
              <a:avLst/>
            </a:prstGeom>
            <a:noFill/>
          </p:spPr>
          <p:txBody>
            <a:bodyPr wrap="none" rtlCol="0">
              <a:spAutoFit/>
            </a:bodyPr>
            <a:lstStyle/>
            <a:p>
              <a:r>
                <a:rPr lang="en-US" sz="1200">
                  <a:solidFill>
                    <a:schemeClr val="bg1">
                      <a:lumMod val="50000"/>
                    </a:schemeClr>
                  </a:solidFill>
                  <a:latin typeface="Raleway" pitchFamily="2" charset="0"/>
                </a:rPr>
                <a:t>Monitor Arms</a:t>
              </a:r>
            </a:p>
          </p:txBody>
        </p:sp>
        <p:sp>
          <p:nvSpPr>
            <p:cNvPr id="16" name="TextBox 15">
              <a:extLst>
                <a:ext uri="{FF2B5EF4-FFF2-40B4-BE49-F238E27FC236}">
                  <a16:creationId xmlns:a16="http://schemas.microsoft.com/office/drawing/2014/main" id="{99768769-614C-1A99-66BA-82C97871425E}"/>
                </a:ext>
              </a:extLst>
            </p:cNvPr>
            <p:cNvSpPr txBox="1"/>
            <p:nvPr/>
          </p:nvSpPr>
          <p:spPr>
            <a:xfrm>
              <a:off x="5154325" y="5040507"/>
              <a:ext cx="1338828" cy="276999"/>
            </a:xfrm>
            <a:prstGeom prst="rect">
              <a:avLst/>
            </a:prstGeom>
            <a:noFill/>
          </p:spPr>
          <p:txBody>
            <a:bodyPr wrap="none" rtlCol="0">
              <a:spAutoFit/>
            </a:bodyPr>
            <a:lstStyle/>
            <a:p>
              <a:r>
                <a:rPr lang="en-US" sz="1200">
                  <a:solidFill>
                    <a:schemeClr val="bg1">
                      <a:lumMod val="50000"/>
                    </a:schemeClr>
                  </a:solidFill>
                  <a:latin typeface="Raleway" pitchFamily="2" charset="0"/>
                </a:rPr>
                <a:t>Power Solutions</a:t>
              </a:r>
            </a:p>
          </p:txBody>
        </p:sp>
        <p:sp>
          <p:nvSpPr>
            <p:cNvPr id="17" name="TextBox 16">
              <a:extLst>
                <a:ext uri="{FF2B5EF4-FFF2-40B4-BE49-F238E27FC236}">
                  <a16:creationId xmlns:a16="http://schemas.microsoft.com/office/drawing/2014/main" id="{414A8D09-9D69-2D48-A6F9-1D4BBA140FDA}"/>
                </a:ext>
              </a:extLst>
            </p:cNvPr>
            <p:cNvSpPr txBox="1"/>
            <p:nvPr/>
          </p:nvSpPr>
          <p:spPr>
            <a:xfrm>
              <a:off x="5173389" y="5359503"/>
              <a:ext cx="761747" cy="276999"/>
            </a:xfrm>
            <a:prstGeom prst="rect">
              <a:avLst/>
            </a:prstGeom>
            <a:noFill/>
          </p:spPr>
          <p:txBody>
            <a:bodyPr wrap="none" rtlCol="0">
              <a:spAutoFit/>
            </a:bodyPr>
            <a:lstStyle/>
            <a:p>
              <a:r>
                <a:rPr lang="en-US" sz="1200">
                  <a:solidFill>
                    <a:schemeClr val="bg1">
                      <a:lumMod val="50000"/>
                    </a:schemeClr>
                  </a:solidFill>
                  <a:latin typeface="Raleway" pitchFamily="2" charset="0"/>
                </a:rPr>
                <a:t>Lighting</a:t>
              </a:r>
            </a:p>
          </p:txBody>
        </p:sp>
        <p:sp>
          <p:nvSpPr>
            <p:cNvPr id="18" name="TextBox 17">
              <a:extLst>
                <a:ext uri="{FF2B5EF4-FFF2-40B4-BE49-F238E27FC236}">
                  <a16:creationId xmlns:a16="http://schemas.microsoft.com/office/drawing/2014/main" id="{04DEE215-5F91-5FB9-43D6-DD054C9AD0D3}"/>
                </a:ext>
              </a:extLst>
            </p:cNvPr>
            <p:cNvSpPr txBox="1"/>
            <p:nvPr/>
          </p:nvSpPr>
          <p:spPr>
            <a:xfrm>
              <a:off x="5170079" y="5665432"/>
              <a:ext cx="1856598" cy="276999"/>
            </a:xfrm>
            <a:prstGeom prst="rect">
              <a:avLst/>
            </a:prstGeom>
            <a:noFill/>
          </p:spPr>
          <p:txBody>
            <a:bodyPr wrap="none" rtlCol="0">
              <a:spAutoFit/>
            </a:bodyPr>
            <a:lstStyle/>
            <a:p>
              <a:r>
                <a:rPr lang="en-US" sz="1200">
                  <a:solidFill>
                    <a:schemeClr val="bg1">
                      <a:lumMod val="50000"/>
                    </a:schemeClr>
                  </a:solidFill>
                  <a:latin typeface="Raleway" pitchFamily="2" charset="0"/>
                </a:rPr>
                <a:t>Ergonomic Accessories</a:t>
              </a:r>
            </a:p>
          </p:txBody>
        </p:sp>
        <p:cxnSp>
          <p:nvCxnSpPr>
            <p:cNvPr id="19" name="Straight Connector 18">
              <a:extLst>
                <a:ext uri="{FF2B5EF4-FFF2-40B4-BE49-F238E27FC236}">
                  <a16:creationId xmlns:a16="http://schemas.microsoft.com/office/drawing/2014/main" id="{FF0E934D-D1AD-6290-D548-D5FB080D440B}"/>
                </a:ext>
              </a:extLst>
            </p:cNvPr>
            <p:cNvCxnSpPr>
              <a:cxnSpLocks/>
            </p:cNvCxnSpPr>
            <p:nvPr/>
          </p:nvCxnSpPr>
          <p:spPr>
            <a:xfrm>
              <a:off x="488982" y="4498294"/>
              <a:ext cx="0" cy="2122763"/>
            </a:xfrm>
            <a:prstGeom prst="line">
              <a:avLst/>
            </a:prstGeom>
          </p:spPr>
          <p:style>
            <a:lnRef idx="1">
              <a:schemeClr val="accent3"/>
            </a:lnRef>
            <a:fillRef idx="0">
              <a:schemeClr val="accent3"/>
            </a:fillRef>
            <a:effectRef idx="0">
              <a:schemeClr val="accent3"/>
            </a:effectRef>
            <a:fontRef idx="minor">
              <a:schemeClr val="tx1"/>
            </a:fontRef>
          </p:style>
        </p:cxnSp>
        <p:sp>
          <p:nvSpPr>
            <p:cNvPr id="21" name="TextBox 20">
              <a:extLst>
                <a:ext uri="{FF2B5EF4-FFF2-40B4-BE49-F238E27FC236}">
                  <a16:creationId xmlns:a16="http://schemas.microsoft.com/office/drawing/2014/main" id="{4F556E17-C0A3-8D7C-B3CC-B6F559835FB8}"/>
                </a:ext>
              </a:extLst>
            </p:cNvPr>
            <p:cNvSpPr txBox="1"/>
            <p:nvPr/>
          </p:nvSpPr>
          <p:spPr>
            <a:xfrm>
              <a:off x="518866" y="4719538"/>
              <a:ext cx="649537" cy="276999"/>
            </a:xfrm>
            <a:prstGeom prst="rect">
              <a:avLst/>
            </a:prstGeom>
            <a:noFill/>
          </p:spPr>
          <p:txBody>
            <a:bodyPr wrap="none" rtlCol="0">
              <a:spAutoFit/>
            </a:bodyPr>
            <a:lstStyle/>
            <a:p>
              <a:r>
                <a:rPr lang="en-US" sz="1200">
                  <a:solidFill>
                    <a:schemeClr val="bg1">
                      <a:lumMod val="50000"/>
                    </a:schemeClr>
                  </a:solidFill>
                  <a:latin typeface="Raleway" pitchFamily="2" charset="0"/>
                </a:rPr>
                <a:t>Titan™</a:t>
              </a:r>
            </a:p>
          </p:txBody>
        </p:sp>
        <p:sp>
          <p:nvSpPr>
            <p:cNvPr id="26" name="TextBox 25">
              <a:extLst>
                <a:ext uri="{FF2B5EF4-FFF2-40B4-BE49-F238E27FC236}">
                  <a16:creationId xmlns:a16="http://schemas.microsoft.com/office/drawing/2014/main" id="{2A0C280D-CBC0-FE2D-8732-7588FA200846}"/>
                </a:ext>
              </a:extLst>
            </p:cNvPr>
            <p:cNvSpPr txBox="1"/>
            <p:nvPr/>
          </p:nvSpPr>
          <p:spPr>
            <a:xfrm>
              <a:off x="524137" y="5038442"/>
              <a:ext cx="625492" cy="276999"/>
            </a:xfrm>
            <a:prstGeom prst="rect">
              <a:avLst/>
            </a:prstGeom>
            <a:noFill/>
          </p:spPr>
          <p:txBody>
            <a:bodyPr wrap="none" rtlCol="0">
              <a:spAutoFit/>
            </a:bodyPr>
            <a:lstStyle/>
            <a:p>
              <a:r>
                <a:rPr lang="en-US" sz="1200">
                  <a:solidFill>
                    <a:schemeClr val="bg1">
                      <a:lumMod val="50000"/>
                    </a:schemeClr>
                  </a:solidFill>
                  <a:latin typeface="Raleway" pitchFamily="2" charset="0"/>
                </a:rPr>
                <a:t>Volo™</a:t>
              </a:r>
            </a:p>
          </p:txBody>
        </p:sp>
        <p:sp>
          <p:nvSpPr>
            <p:cNvPr id="27" name="TextBox 26">
              <a:extLst>
                <a:ext uri="{FF2B5EF4-FFF2-40B4-BE49-F238E27FC236}">
                  <a16:creationId xmlns:a16="http://schemas.microsoft.com/office/drawing/2014/main" id="{AB1ECE13-C3D1-6C7E-4969-FAEE9C52164D}"/>
                </a:ext>
              </a:extLst>
            </p:cNvPr>
            <p:cNvSpPr txBox="1"/>
            <p:nvPr/>
          </p:nvSpPr>
          <p:spPr>
            <a:xfrm>
              <a:off x="527101" y="5326573"/>
              <a:ext cx="1013419" cy="276999"/>
            </a:xfrm>
            <a:prstGeom prst="rect">
              <a:avLst/>
            </a:prstGeom>
            <a:noFill/>
          </p:spPr>
          <p:txBody>
            <a:bodyPr wrap="none" rtlCol="0">
              <a:spAutoFit/>
            </a:bodyPr>
            <a:lstStyle/>
            <a:p>
              <a:r>
                <a:rPr lang="en-US" sz="1200" err="1">
                  <a:solidFill>
                    <a:schemeClr val="bg1">
                      <a:lumMod val="50000"/>
                    </a:schemeClr>
                  </a:solidFill>
                  <a:latin typeface="Raleway" pitchFamily="2" charset="0"/>
                </a:rPr>
                <a:t>Trendwall</a:t>
              </a:r>
              <a:r>
                <a:rPr lang="en-US" sz="1200">
                  <a:solidFill>
                    <a:schemeClr val="bg1">
                      <a:lumMod val="50000"/>
                    </a:schemeClr>
                  </a:solidFill>
                  <a:latin typeface="Raleway" pitchFamily="2" charset="0"/>
                </a:rPr>
                <a:t>™</a:t>
              </a:r>
            </a:p>
          </p:txBody>
        </p:sp>
        <p:sp>
          <p:nvSpPr>
            <p:cNvPr id="28" name="TextBox 27">
              <a:extLst>
                <a:ext uri="{FF2B5EF4-FFF2-40B4-BE49-F238E27FC236}">
                  <a16:creationId xmlns:a16="http://schemas.microsoft.com/office/drawing/2014/main" id="{9FA9EDE8-2EBC-FE98-0607-CAAE5925CE11}"/>
                </a:ext>
              </a:extLst>
            </p:cNvPr>
            <p:cNvSpPr txBox="1"/>
            <p:nvPr/>
          </p:nvSpPr>
          <p:spPr>
            <a:xfrm>
              <a:off x="2864048" y="4694582"/>
              <a:ext cx="1124026" cy="276999"/>
            </a:xfrm>
            <a:prstGeom prst="rect">
              <a:avLst/>
            </a:prstGeom>
            <a:noFill/>
          </p:spPr>
          <p:txBody>
            <a:bodyPr wrap="none" rtlCol="0">
              <a:spAutoFit/>
            </a:bodyPr>
            <a:lstStyle/>
            <a:p>
              <a:r>
                <a:rPr lang="en-US" sz="1200">
                  <a:solidFill>
                    <a:schemeClr val="bg1">
                      <a:lumMod val="50000"/>
                    </a:schemeClr>
                  </a:solidFill>
                  <a:latin typeface="Raleway" pitchFamily="2" charset="0"/>
                </a:rPr>
                <a:t>Workstations</a:t>
              </a:r>
            </a:p>
          </p:txBody>
        </p:sp>
        <p:sp>
          <p:nvSpPr>
            <p:cNvPr id="29" name="TextBox 28">
              <a:extLst>
                <a:ext uri="{FF2B5EF4-FFF2-40B4-BE49-F238E27FC236}">
                  <a16:creationId xmlns:a16="http://schemas.microsoft.com/office/drawing/2014/main" id="{9203642E-DF28-BFF0-9CC9-C43C9635111A}"/>
                </a:ext>
              </a:extLst>
            </p:cNvPr>
            <p:cNvSpPr txBox="1"/>
            <p:nvPr/>
          </p:nvSpPr>
          <p:spPr>
            <a:xfrm>
              <a:off x="2874781" y="5002474"/>
              <a:ext cx="1204176" cy="276999"/>
            </a:xfrm>
            <a:prstGeom prst="rect">
              <a:avLst/>
            </a:prstGeom>
            <a:noFill/>
          </p:spPr>
          <p:txBody>
            <a:bodyPr wrap="none" rtlCol="0">
              <a:spAutoFit/>
            </a:bodyPr>
            <a:lstStyle/>
            <a:p>
              <a:r>
                <a:rPr lang="en-US" sz="1200">
                  <a:solidFill>
                    <a:schemeClr val="bg1">
                      <a:lumMod val="50000"/>
                    </a:schemeClr>
                  </a:solidFill>
                  <a:latin typeface="Raleway" pitchFamily="2" charset="0"/>
                </a:rPr>
                <a:t>Active Seating</a:t>
              </a:r>
            </a:p>
          </p:txBody>
        </p:sp>
        <p:sp>
          <p:nvSpPr>
            <p:cNvPr id="30" name="TextBox 29">
              <a:extLst>
                <a:ext uri="{FF2B5EF4-FFF2-40B4-BE49-F238E27FC236}">
                  <a16:creationId xmlns:a16="http://schemas.microsoft.com/office/drawing/2014/main" id="{1EE6607B-ECA3-4FBA-5614-959595A78135}"/>
                </a:ext>
              </a:extLst>
            </p:cNvPr>
            <p:cNvSpPr txBox="1"/>
            <p:nvPr/>
          </p:nvSpPr>
          <p:spPr>
            <a:xfrm>
              <a:off x="2885515" y="5314621"/>
              <a:ext cx="663964" cy="276999"/>
            </a:xfrm>
            <a:prstGeom prst="rect">
              <a:avLst/>
            </a:prstGeom>
            <a:noFill/>
          </p:spPr>
          <p:txBody>
            <a:bodyPr wrap="none" rtlCol="0">
              <a:spAutoFit/>
            </a:bodyPr>
            <a:lstStyle/>
            <a:p>
              <a:r>
                <a:rPr lang="en-US" sz="1200">
                  <a:solidFill>
                    <a:schemeClr val="bg1">
                      <a:lumMod val="50000"/>
                    </a:schemeClr>
                  </a:solidFill>
                  <a:latin typeface="Raleway" pitchFamily="2" charset="0"/>
                </a:rPr>
                <a:t>Tables</a:t>
              </a:r>
            </a:p>
          </p:txBody>
        </p:sp>
        <p:sp>
          <p:nvSpPr>
            <p:cNvPr id="31" name="TextBox 30">
              <a:extLst>
                <a:ext uri="{FF2B5EF4-FFF2-40B4-BE49-F238E27FC236}">
                  <a16:creationId xmlns:a16="http://schemas.microsoft.com/office/drawing/2014/main" id="{501D0CA4-3D0A-9019-E7BD-2761EC41DF2F}"/>
                </a:ext>
              </a:extLst>
            </p:cNvPr>
            <p:cNvSpPr txBox="1"/>
            <p:nvPr/>
          </p:nvSpPr>
          <p:spPr>
            <a:xfrm>
              <a:off x="2904283" y="5626768"/>
              <a:ext cx="1694695" cy="276999"/>
            </a:xfrm>
            <a:prstGeom prst="rect">
              <a:avLst/>
            </a:prstGeom>
            <a:noFill/>
          </p:spPr>
          <p:txBody>
            <a:bodyPr wrap="none" rtlCol="0">
              <a:spAutoFit/>
            </a:bodyPr>
            <a:lstStyle/>
            <a:p>
              <a:r>
                <a:rPr lang="en-US" sz="1200">
                  <a:solidFill>
                    <a:schemeClr val="bg1">
                      <a:lumMod val="50000"/>
                    </a:schemeClr>
                  </a:solidFill>
                  <a:latin typeface="Raleway" pitchFamily="2" charset="0"/>
                </a:rPr>
                <a:t>Table Enhancements</a:t>
              </a:r>
            </a:p>
          </p:txBody>
        </p:sp>
        <p:sp>
          <p:nvSpPr>
            <p:cNvPr id="32" name="TextBox 31">
              <a:extLst>
                <a:ext uri="{FF2B5EF4-FFF2-40B4-BE49-F238E27FC236}">
                  <a16:creationId xmlns:a16="http://schemas.microsoft.com/office/drawing/2014/main" id="{DFEB1D38-25D4-F78A-9311-43E0B6517DE9}"/>
                </a:ext>
              </a:extLst>
            </p:cNvPr>
            <p:cNvSpPr txBox="1"/>
            <p:nvPr/>
          </p:nvSpPr>
          <p:spPr>
            <a:xfrm>
              <a:off x="2901603" y="5934660"/>
              <a:ext cx="742511" cy="276999"/>
            </a:xfrm>
            <a:prstGeom prst="rect">
              <a:avLst/>
            </a:prstGeom>
            <a:noFill/>
          </p:spPr>
          <p:txBody>
            <a:bodyPr wrap="none" rtlCol="0">
              <a:spAutoFit/>
            </a:bodyPr>
            <a:lstStyle/>
            <a:p>
              <a:r>
                <a:rPr lang="en-US" sz="1200">
                  <a:solidFill>
                    <a:schemeClr val="bg1">
                      <a:lumMod val="50000"/>
                    </a:schemeClr>
                  </a:solidFill>
                  <a:latin typeface="Raleway" pitchFamily="2" charset="0"/>
                </a:rPr>
                <a:t>Storage</a:t>
              </a:r>
            </a:p>
          </p:txBody>
        </p:sp>
        <p:sp>
          <p:nvSpPr>
            <p:cNvPr id="33" name="TextBox 32">
              <a:extLst>
                <a:ext uri="{FF2B5EF4-FFF2-40B4-BE49-F238E27FC236}">
                  <a16:creationId xmlns:a16="http://schemas.microsoft.com/office/drawing/2014/main" id="{E393A238-E223-7646-B994-08261D609A5A}"/>
                </a:ext>
              </a:extLst>
            </p:cNvPr>
            <p:cNvSpPr txBox="1"/>
            <p:nvPr/>
          </p:nvSpPr>
          <p:spPr>
            <a:xfrm>
              <a:off x="2920371" y="6246807"/>
              <a:ext cx="981359" cy="276999"/>
            </a:xfrm>
            <a:prstGeom prst="rect">
              <a:avLst/>
            </a:prstGeom>
            <a:noFill/>
          </p:spPr>
          <p:txBody>
            <a:bodyPr wrap="none" rtlCol="0">
              <a:spAutoFit/>
            </a:bodyPr>
            <a:lstStyle/>
            <a:p>
              <a:r>
                <a:rPr lang="en-US" sz="1200">
                  <a:solidFill>
                    <a:schemeClr val="bg1">
                      <a:lumMod val="50000"/>
                    </a:schemeClr>
                  </a:solidFill>
                  <a:latin typeface="Raleway" pitchFamily="2" charset="0"/>
                </a:rPr>
                <a:t>Collections</a:t>
              </a:r>
            </a:p>
          </p:txBody>
        </p:sp>
      </p:grpSp>
      <p:sp>
        <p:nvSpPr>
          <p:cNvPr id="5" name="Title 1">
            <a:extLst>
              <a:ext uri="{FF2B5EF4-FFF2-40B4-BE49-F238E27FC236}">
                <a16:creationId xmlns:a16="http://schemas.microsoft.com/office/drawing/2014/main" id="{041CD757-1EF0-EDCE-34E9-AECC927A7AA3}"/>
              </a:ext>
            </a:extLst>
          </p:cNvPr>
          <p:cNvSpPr txBox="1">
            <a:spLocks/>
          </p:cNvSpPr>
          <p:nvPr/>
        </p:nvSpPr>
        <p:spPr>
          <a:xfrm>
            <a:off x="2569979" y="1284237"/>
            <a:ext cx="7022360" cy="122396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400" b="0" i="0" u="none" strike="noStrike" kern="1200" cap="none" spc="0" normalizeH="0" baseline="0" noProof="0">
                <a:ln>
                  <a:noFill/>
                </a:ln>
                <a:solidFill>
                  <a:schemeClr val="tx1">
                    <a:lumMod val="50000"/>
                    <a:lumOff val="50000"/>
                  </a:schemeClr>
                </a:solidFill>
                <a:effectLst/>
                <a:uLnTx/>
                <a:uFillTx/>
                <a:latin typeface="Raleway Light" panose="020B0403030101060003" pitchFamily="34" charset="77"/>
                <a:ea typeface="+mj-ea"/>
                <a:cs typeface="+mj-cs"/>
              </a:rPr>
              <a:t>Product Categories</a:t>
            </a:r>
          </a:p>
        </p:txBody>
      </p:sp>
    </p:spTree>
    <p:extLst>
      <p:ext uri="{BB962C8B-B14F-4D97-AF65-F5344CB8AC3E}">
        <p14:creationId xmlns:p14="http://schemas.microsoft.com/office/powerpoint/2010/main" val="23732224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F195CC3-AFEA-616B-4ECD-914A9C37B175}"/>
              </a:ext>
            </a:extLst>
          </p:cNvPr>
          <p:cNvPicPr>
            <a:picLocks noChangeAspect="1"/>
          </p:cNvPicPr>
          <p:nvPr/>
        </p:nvPicPr>
        <p:blipFill>
          <a:blip r:embed="rId3"/>
          <a:stretch>
            <a:fillRect/>
          </a:stretch>
        </p:blipFill>
        <p:spPr>
          <a:xfrm>
            <a:off x="4796558" y="3055293"/>
            <a:ext cx="2721150" cy="620009"/>
          </a:xfrm>
          <a:prstGeom prst="rect">
            <a:avLst/>
          </a:prstGeom>
        </p:spPr>
      </p:pic>
      <p:grpSp>
        <p:nvGrpSpPr>
          <p:cNvPr id="2" name="Group 1">
            <a:extLst>
              <a:ext uri="{FF2B5EF4-FFF2-40B4-BE49-F238E27FC236}">
                <a16:creationId xmlns:a16="http://schemas.microsoft.com/office/drawing/2014/main" id="{03762F90-C41C-E4A2-15F2-0766EAA65575}"/>
              </a:ext>
            </a:extLst>
          </p:cNvPr>
          <p:cNvGrpSpPr/>
          <p:nvPr/>
        </p:nvGrpSpPr>
        <p:grpSpPr>
          <a:xfrm>
            <a:off x="1880906" y="564450"/>
            <a:ext cx="8564568" cy="5699650"/>
            <a:chOff x="1880906" y="564450"/>
            <a:chExt cx="8564568" cy="5699650"/>
          </a:xfrm>
        </p:grpSpPr>
        <p:sp>
          <p:nvSpPr>
            <p:cNvPr id="6" name="TextBox 5">
              <a:extLst>
                <a:ext uri="{FF2B5EF4-FFF2-40B4-BE49-F238E27FC236}">
                  <a16:creationId xmlns:a16="http://schemas.microsoft.com/office/drawing/2014/main" id="{94DE6A74-F9C0-421A-B512-3B51E09F5654}"/>
                </a:ext>
              </a:extLst>
            </p:cNvPr>
            <p:cNvSpPr txBox="1"/>
            <p:nvPr/>
          </p:nvSpPr>
          <p:spPr>
            <a:xfrm>
              <a:off x="7700025" y="5756269"/>
              <a:ext cx="1297815" cy="5078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New and Improved </a:t>
              </a: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VISIONS MATERIAL PROGRAM</a:t>
              </a:r>
            </a:p>
          </p:txBody>
        </p:sp>
        <p:sp>
          <p:nvSpPr>
            <p:cNvPr id="32" name="TextBox 31">
              <a:extLst>
                <a:ext uri="{FF2B5EF4-FFF2-40B4-BE49-F238E27FC236}">
                  <a16:creationId xmlns:a16="http://schemas.microsoft.com/office/drawing/2014/main" id="{EC9A78E4-0762-47D1-9783-60BC84237E9D}"/>
                </a:ext>
              </a:extLst>
            </p:cNvPr>
            <p:cNvSpPr txBox="1"/>
            <p:nvPr/>
          </p:nvSpPr>
          <p:spPr>
            <a:xfrm>
              <a:off x="3231782" y="5826782"/>
              <a:ext cx="153920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Better </a:t>
              </a: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DIGITAL TOOLS &amp;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DIGITAL MARKETING</a:t>
              </a:r>
            </a:p>
          </p:txBody>
        </p:sp>
        <p:sp>
          <p:nvSpPr>
            <p:cNvPr id="33" name="TextBox 32">
              <a:extLst>
                <a:ext uri="{FF2B5EF4-FFF2-40B4-BE49-F238E27FC236}">
                  <a16:creationId xmlns:a16="http://schemas.microsoft.com/office/drawing/2014/main" id="{F98703EF-3485-4882-875E-7492FD4601E4}"/>
                </a:ext>
              </a:extLst>
            </p:cNvPr>
            <p:cNvSpPr txBox="1"/>
            <p:nvPr/>
          </p:nvSpPr>
          <p:spPr>
            <a:xfrm>
              <a:off x="7808680" y="1495277"/>
              <a:ext cx="1669048"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New &amp; Higher performance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OPERATIONS &amp; SYSTEMS</a:t>
              </a:r>
            </a:p>
          </p:txBody>
        </p:sp>
        <p:sp>
          <p:nvSpPr>
            <p:cNvPr id="15" name="TextBox 14">
              <a:extLst>
                <a:ext uri="{FF2B5EF4-FFF2-40B4-BE49-F238E27FC236}">
                  <a16:creationId xmlns:a16="http://schemas.microsoft.com/office/drawing/2014/main" id="{40CBDA2E-0691-C464-C882-69A298530F37}"/>
                </a:ext>
              </a:extLst>
            </p:cNvPr>
            <p:cNvSpPr txBox="1"/>
            <p:nvPr/>
          </p:nvSpPr>
          <p:spPr>
            <a:xfrm>
              <a:off x="3116451" y="1498322"/>
              <a:ext cx="17091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Centralized &amp; Intentional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SUSTAINABILITY PROGRAM</a:t>
              </a:r>
            </a:p>
          </p:txBody>
        </p:sp>
        <p:sp>
          <p:nvSpPr>
            <p:cNvPr id="16" name="TextBox 15">
              <a:extLst>
                <a:ext uri="{FF2B5EF4-FFF2-40B4-BE49-F238E27FC236}">
                  <a16:creationId xmlns:a16="http://schemas.microsoft.com/office/drawing/2014/main" id="{232E6887-DCDE-A385-0B19-0B595FC32AE0}"/>
                </a:ext>
              </a:extLst>
            </p:cNvPr>
            <p:cNvSpPr txBox="1"/>
            <p:nvPr/>
          </p:nvSpPr>
          <p:spPr>
            <a:xfrm>
              <a:off x="1880906" y="2935132"/>
              <a:ext cx="150505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prstClr val="black"/>
                  </a:solidFill>
                  <a:latin typeface="Raleway Medium" panose="020B0003030101060003" pitchFamily="34" charset="0"/>
                </a:rPr>
                <a:t>New and Improved </a:t>
              </a:r>
              <a:r>
                <a:rPr kumimoji="0" lang="en-US" sz="900" b="1" i="0" u="none" strike="noStrike" kern="1200" cap="none" spc="0" normalizeH="0" baseline="0" noProof="0">
                  <a:ln>
                    <a:noFill/>
                  </a:ln>
                  <a:solidFill>
                    <a:prstClr val="black"/>
                  </a:solidFill>
                  <a:effectLst/>
                  <a:uLnTx/>
                  <a:uFillTx/>
                  <a:latin typeface="Raleway Medium" panose="020B0003030101060003" pitchFamily="34" charset="0"/>
                  <a:ea typeface="+mn-ea"/>
                  <a:cs typeface="+mn-cs"/>
                </a:rPr>
                <a:t>DESIGN AND EXPERIENCE SHOWROOM</a:t>
              </a:r>
            </a:p>
          </p:txBody>
        </p:sp>
        <p:pic>
          <p:nvPicPr>
            <p:cNvPr id="3" name="Picture 2" descr="A picture containing text, person, indoor&#10;&#10;Description automatically generated">
              <a:extLst>
                <a:ext uri="{FF2B5EF4-FFF2-40B4-BE49-F238E27FC236}">
                  <a16:creationId xmlns:a16="http://schemas.microsoft.com/office/drawing/2014/main" id="{3B6CA1BB-4C3F-8160-770D-076CD0074EA8}"/>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824013" y="4799831"/>
              <a:ext cx="1296285" cy="1296285"/>
            </a:xfrm>
            <a:prstGeom prst="ellipse">
              <a:avLst/>
            </a:prstGeom>
            <a:ln w="50800">
              <a:solidFill>
                <a:schemeClr val="tx1"/>
              </a:solidFill>
            </a:ln>
          </p:spPr>
        </p:pic>
        <p:pic>
          <p:nvPicPr>
            <p:cNvPr id="29" name="Picture 28" descr="A picture containing text, indoor, ceiling, wall&#10;&#10;Description automatically generated">
              <a:extLst>
                <a:ext uri="{FF2B5EF4-FFF2-40B4-BE49-F238E27FC236}">
                  <a16:creationId xmlns:a16="http://schemas.microsoft.com/office/drawing/2014/main" id="{EBC58C1B-3F33-826D-4871-0997D37D2516}"/>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b="-859"/>
            <a:stretch/>
          </p:blipFill>
          <p:spPr>
            <a:xfrm>
              <a:off x="3283839" y="2104988"/>
              <a:ext cx="1337073" cy="1337073"/>
            </a:xfrm>
            <a:prstGeom prst="ellipse">
              <a:avLst/>
            </a:prstGeom>
            <a:ln w="50800">
              <a:solidFill>
                <a:schemeClr val="tx1"/>
              </a:solidFill>
            </a:ln>
          </p:spPr>
        </p:pic>
        <p:sp>
          <p:nvSpPr>
            <p:cNvPr id="37" name="TextBox 36">
              <a:extLst>
                <a:ext uri="{FF2B5EF4-FFF2-40B4-BE49-F238E27FC236}">
                  <a16:creationId xmlns:a16="http://schemas.microsoft.com/office/drawing/2014/main" id="{8079CB8B-71DF-0614-FCF5-C6B43918B6A4}"/>
                </a:ext>
              </a:extLst>
            </p:cNvPr>
            <p:cNvSpPr txBox="1"/>
            <p:nvPr/>
          </p:nvSpPr>
          <p:spPr>
            <a:xfrm>
              <a:off x="2209070" y="4705685"/>
              <a:ext cx="1579279" cy="5078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prstClr val="black"/>
                  </a:solidFill>
                  <a:latin typeface="Raleway Medium" panose="020B0003030101060003" pitchFamily="34" charset="0"/>
                </a:rPr>
                <a:t>Enhanced </a:t>
              </a:r>
              <a:r>
                <a:rPr lang="en-US" sz="900" b="1">
                  <a:solidFill>
                    <a:prstClr val="black"/>
                  </a:solidFill>
                  <a:latin typeface="Raleway Medium" panose="020B0003030101060003" pitchFamily="34" charset="0"/>
                </a:rPr>
                <a:t>PERFORMANCE &amp; SERVICE PROGRAMS</a:t>
              </a:r>
              <a:endParaRPr kumimoji="0" lang="en-US" sz="900" b="1" i="0" u="none" strike="noStrike" kern="1200" cap="none" spc="0" normalizeH="0" baseline="0" noProof="0">
                <a:ln>
                  <a:noFill/>
                </a:ln>
                <a:solidFill>
                  <a:prstClr val="black"/>
                </a:solidFill>
                <a:effectLst/>
                <a:uLnTx/>
                <a:uFillTx/>
                <a:latin typeface="Raleway Medium" panose="020B0003030101060003" pitchFamily="34" charset="0"/>
              </a:endParaRPr>
            </a:p>
          </p:txBody>
        </p:sp>
        <p:sp>
          <p:nvSpPr>
            <p:cNvPr id="38" name="TextBox 37">
              <a:extLst>
                <a:ext uri="{FF2B5EF4-FFF2-40B4-BE49-F238E27FC236}">
                  <a16:creationId xmlns:a16="http://schemas.microsoft.com/office/drawing/2014/main" id="{31D39D81-DB2F-EF69-65F1-366367AB3ED2}"/>
                </a:ext>
              </a:extLst>
            </p:cNvPr>
            <p:cNvSpPr txBox="1"/>
            <p:nvPr/>
          </p:nvSpPr>
          <p:spPr>
            <a:xfrm>
              <a:off x="8866195" y="3162541"/>
              <a:ext cx="157927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prstClr val="black"/>
                  </a:solidFill>
                  <a:latin typeface="Raleway Medium" panose="020B0003030101060003" pitchFamily="34" charset="0"/>
                </a:rPr>
                <a:t>3 Years of </a:t>
              </a:r>
              <a:r>
                <a:rPr lang="en-US" sz="900" b="1">
                  <a:solidFill>
                    <a:prstClr val="black"/>
                  </a:solidFill>
                  <a:latin typeface="Raleway Medium" panose="020B0003030101060003" pitchFamily="34" charset="0"/>
                </a:rPr>
                <a:t>PRODUCT LAUNCHES </a:t>
              </a:r>
              <a:r>
                <a:rPr lang="en-US" sz="900">
                  <a:solidFill>
                    <a:prstClr val="black"/>
                  </a:solidFill>
                  <a:latin typeface="Raleway Medium" panose="020B0003030101060003" pitchFamily="34" charset="0"/>
                </a:rPr>
                <a:t>in 1 Year</a:t>
              </a:r>
              <a:endParaRPr kumimoji="0" lang="en-US" sz="900" b="0" i="0" u="none" strike="noStrike" kern="1200" cap="none" spc="0" normalizeH="0" baseline="0" noProof="0">
                <a:ln>
                  <a:noFill/>
                </a:ln>
                <a:solidFill>
                  <a:prstClr val="black"/>
                </a:solidFill>
                <a:effectLst/>
                <a:uLnTx/>
                <a:uFillTx/>
                <a:latin typeface="Raleway Medium" panose="020B0003030101060003" pitchFamily="34" charset="0"/>
                <a:ea typeface="+mn-ea"/>
                <a:cs typeface="+mn-cs"/>
              </a:endParaRPr>
            </a:p>
          </p:txBody>
        </p:sp>
        <p:pic>
          <p:nvPicPr>
            <p:cNvPr id="12" name="Picture 11" descr="Graphical user interface, application&#10;&#10;Description automatically generated">
              <a:extLst>
                <a:ext uri="{FF2B5EF4-FFF2-40B4-BE49-F238E27FC236}">
                  <a16:creationId xmlns:a16="http://schemas.microsoft.com/office/drawing/2014/main" id="{5ACBC13C-EB4B-A221-BCB9-0DD7E789FFA7}"/>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b="-44"/>
            <a:stretch/>
          </p:blipFill>
          <p:spPr>
            <a:xfrm>
              <a:off x="6517181" y="564450"/>
              <a:ext cx="1282052" cy="1303355"/>
            </a:xfrm>
            <a:prstGeom prst="ellipse">
              <a:avLst/>
            </a:prstGeom>
            <a:ln w="63500">
              <a:solidFill>
                <a:schemeClr val="tx1"/>
              </a:solidFill>
            </a:ln>
          </p:spPr>
        </p:pic>
        <p:pic>
          <p:nvPicPr>
            <p:cNvPr id="14" name="Picture 13">
              <a:extLst>
                <a:ext uri="{FF2B5EF4-FFF2-40B4-BE49-F238E27FC236}">
                  <a16:creationId xmlns:a16="http://schemas.microsoft.com/office/drawing/2014/main" id="{FF0E106C-FD62-7F46-61DA-FDB04A1CFAEB}"/>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6363217" y="4772325"/>
              <a:ext cx="1282051" cy="1308594"/>
            </a:xfrm>
            <a:prstGeom prst="ellipse">
              <a:avLst/>
            </a:prstGeom>
            <a:ln w="63500">
              <a:solidFill>
                <a:schemeClr val="tx1"/>
              </a:solidFill>
            </a:ln>
          </p:spPr>
        </p:pic>
        <p:pic>
          <p:nvPicPr>
            <p:cNvPr id="17" name="Picture 15" descr="Diagram&#10;&#10;Description automatically generated">
              <a:extLst>
                <a:ext uri="{FF2B5EF4-FFF2-40B4-BE49-F238E27FC236}">
                  <a16:creationId xmlns:a16="http://schemas.microsoft.com/office/drawing/2014/main" id="{F590E15C-8D62-067A-38CB-A3F9DC972E19}"/>
                </a:ext>
              </a:extLst>
            </p:cNvPr>
            <p:cNvPicPr>
              <a:picLocks noChangeAspect="1"/>
            </p:cNvPicPr>
            <p:nvPr/>
          </p:nvPicPr>
          <p:blipFill rotWithShape="1">
            <a:blip r:embed="rId8" cstate="print">
              <a:extLst>
                <a:ext uri="{28A0092B-C50C-407E-A947-70E740481C1C}">
                  <a14:useLocalDpi xmlns:a14="http://schemas.microsoft.com/office/drawing/2010/main"/>
                </a:ext>
              </a:extLst>
            </a:blip>
            <a:srcRect/>
            <a:stretch/>
          </p:blipFill>
          <p:spPr>
            <a:xfrm>
              <a:off x="3471441" y="3720866"/>
              <a:ext cx="1297815" cy="1308593"/>
            </a:xfrm>
            <a:prstGeom prst="ellipse">
              <a:avLst/>
            </a:prstGeom>
            <a:ln w="63500">
              <a:solidFill>
                <a:schemeClr val="tx1"/>
              </a:solidFill>
            </a:ln>
          </p:spPr>
        </p:pic>
        <p:pic>
          <p:nvPicPr>
            <p:cNvPr id="18" name="Picture 17" descr="A picture containing arrow&#10;&#10;Description automatically generated">
              <a:extLst>
                <a:ext uri="{FF2B5EF4-FFF2-40B4-BE49-F238E27FC236}">
                  <a16:creationId xmlns:a16="http://schemas.microsoft.com/office/drawing/2014/main" id="{969B68C3-9FE5-785A-D6DA-F54E660164EC}"/>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b="-2300"/>
            <a:stretch/>
          </p:blipFill>
          <p:spPr>
            <a:xfrm>
              <a:off x="7803346" y="2247027"/>
              <a:ext cx="817486" cy="911884"/>
            </a:xfrm>
            <a:prstGeom prst="rect">
              <a:avLst/>
            </a:prstGeom>
          </p:spPr>
        </p:pic>
        <p:pic>
          <p:nvPicPr>
            <p:cNvPr id="19" name="Picture 18">
              <a:extLst>
                <a:ext uri="{FF2B5EF4-FFF2-40B4-BE49-F238E27FC236}">
                  <a16:creationId xmlns:a16="http://schemas.microsoft.com/office/drawing/2014/main" id="{4E521735-7D1A-FD5E-36B9-B73AD6136EFA}"/>
                </a:ext>
              </a:extLst>
            </p:cNvPr>
            <p:cNvPicPr>
              <a:picLocks noChangeAspect="1"/>
            </p:cNvPicPr>
            <p:nvPr/>
          </p:nvPicPr>
          <p:blipFill rotWithShape="1">
            <a:blip r:embed="rId10" cstate="print">
              <a:extLst>
                <a:ext uri="{28A0092B-C50C-407E-A947-70E740481C1C}">
                  <a14:useLocalDpi xmlns:a14="http://schemas.microsoft.com/office/drawing/2010/main"/>
                </a:ext>
              </a:extLst>
            </a:blip>
            <a:srcRect/>
            <a:stretch/>
          </p:blipFill>
          <p:spPr>
            <a:xfrm>
              <a:off x="8212088" y="2601765"/>
              <a:ext cx="808077" cy="565241"/>
            </a:xfrm>
            <a:prstGeom prst="rect">
              <a:avLst/>
            </a:prstGeom>
          </p:spPr>
        </p:pic>
        <p:sp>
          <p:nvSpPr>
            <p:cNvPr id="23" name="Oval 22">
              <a:extLst>
                <a:ext uri="{FF2B5EF4-FFF2-40B4-BE49-F238E27FC236}">
                  <a16:creationId xmlns:a16="http://schemas.microsoft.com/office/drawing/2014/main" id="{DAE02A9A-C3FE-0408-703B-DE8E1227FD87}"/>
                </a:ext>
              </a:extLst>
            </p:cNvPr>
            <p:cNvSpPr/>
            <p:nvPr/>
          </p:nvSpPr>
          <p:spPr>
            <a:xfrm>
              <a:off x="7723627" y="2110086"/>
              <a:ext cx="1318914" cy="1318914"/>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6" name="Picture 25">
              <a:extLst>
                <a:ext uri="{FF2B5EF4-FFF2-40B4-BE49-F238E27FC236}">
                  <a16:creationId xmlns:a16="http://schemas.microsoft.com/office/drawing/2014/main" id="{11E30403-039C-2780-A22B-9DA2B123E7F2}"/>
                </a:ext>
              </a:extLst>
            </p:cNvPr>
            <p:cNvPicPr>
              <a:picLocks noChangeAspect="1"/>
            </p:cNvPicPr>
            <p:nvPr/>
          </p:nvPicPr>
          <p:blipFill rotWithShape="1">
            <a:blip r:embed="rId11" cstate="print">
              <a:extLst>
                <a:ext uri="{28A0092B-C50C-407E-A947-70E740481C1C}">
                  <a14:useLocalDpi xmlns:a14="http://schemas.microsoft.com/office/drawing/2010/main"/>
                </a:ext>
              </a:extLst>
            </a:blip>
            <a:srcRect/>
            <a:stretch/>
          </p:blipFill>
          <p:spPr>
            <a:xfrm>
              <a:off x="4824013" y="564450"/>
              <a:ext cx="1323770" cy="1331451"/>
            </a:xfrm>
            <a:prstGeom prst="ellipse">
              <a:avLst/>
            </a:prstGeom>
            <a:ln w="63500">
              <a:solidFill>
                <a:schemeClr val="tx1"/>
              </a:solidFill>
            </a:ln>
          </p:spPr>
        </p:pic>
        <p:grpSp>
          <p:nvGrpSpPr>
            <p:cNvPr id="5" name="Group 4">
              <a:extLst>
                <a:ext uri="{FF2B5EF4-FFF2-40B4-BE49-F238E27FC236}">
                  <a16:creationId xmlns:a16="http://schemas.microsoft.com/office/drawing/2014/main" id="{6DD2E715-536E-1157-A58B-190B76688E35}"/>
                </a:ext>
              </a:extLst>
            </p:cNvPr>
            <p:cNvGrpSpPr/>
            <p:nvPr/>
          </p:nvGrpSpPr>
          <p:grpSpPr>
            <a:xfrm>
              <a:off x="7645268" y="3727782"/>
              <a:ext cx="2189459" cy="1415109"/>
              <a:chOff x="7233300" y="3727782"/>
              <a:chExt cx="2189459" cy="1415109"/>
            </a:xfrm>
          </p:grpSpPr>
          <p:sp>
            <p:nvSpPr>
              <p:cNvPr id="25" name="TextBox 24">
                <a:extLst>
                  <a:ext uri="{FF2B5EF4-FFF2-40B4-BE49-F238E27FC236}">
                    <a16:creationId xmlns:a16="http://schemas.microsoft.com/office/drawing/2014/main" id="{4EBF1E1A-531D-D815-E901-A66DBA063083}"/>
                  </a:ext>
                </a:extLst>
              </p:cNvPr>
              <p:cNvSpPr txBox="1"/>
              <p:nvPr/>
            </p:nvSpPr>
            <p:spPr>
              <a:xfrm>
                <a:off x="8420561" y="4773559"/>
                <a:ext cx="1002198"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prstClr val="black"/>
                    </a:solidFill>
                    <a:latin typeface="Raleway Medium" panose="020B0503030101060003" pitchFamily="34" charset="77"/>
                  </a:rPr>
                  <a:t>Manufacturing</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1">
                    <a:solidFill>
                      <a:prstClr val="black"/>
                    </a:solidFill>
                    <a:latin typeface="Raleway Medium" panose="020B0003030101060003" pitchFamily="34" charset="0"/>
                  </a:rPr>
                  <a:t>OPTIMIZATION</a:t>
                </a:r>
                <a:endParaRPr kumimoji="0" lang="en-US" sz="900" b="1" i="0" u="none" strike="noStrike" kern="1200" cap="none" spc="0" normalizeH="0" baseline="0" noProof="0">
                  <a:ln>
                    <a:noFill/>
                  </a:ln>
                  <a:solidFill>
                    <a:prstClr val="black"/>
                  </a:solidFill>
                  <a:effectLst/>
                  <a:uLnTx/>
                  <a:uFillTx/>
                  <a:latin typeface="Raleway Medium" panose="020B0003030101060003" pitchFamily="34" charset="0"/>
                </a:endParaRPr>
              </a:p>
            </p:txBody>
          </p:sp>
          <p:pic>
            <p:nvPicPr>
              <p:cNvPr id="4" name="Picture 3" descr="A picture containing person, person&#10;&#10;Description automatically generated">
                <a:extLst>
                  <a:ext uri="{FF2B5EF4-FFF2-40B4-BE49-F238E27FC236}">
                    <a16:creationId xmlns:a16="http://schemas.microsoft.com/office/drawing/2014/main" id="{9D361E2F-0A13-DDEB-355C-BEE7A52B5A36}"/>
                  </a:ext>
                </a:extLst>
              </p:cNvPr>
              <p:cNvPicPr>
                <a:picLocks noChangeAspect="1"/>
              </p:cNvPicPr>
              <p:nvPr/>
            </p:nvPicPr>
            <p:blipFill rotWithShape="1">
              <a:blip r:embed="rId12" cstate="print">
                <a:extLst>
                  <a:ext uri="{28A0092B-C50C-407E-A947-70E740481C1C}">
                    <a14:useLocalDpi xmlns:a14="http://schemas.microsoft.com/office/drawing/2010/main"/>
                  </a:ext>
                </a:extLst>
              </a:blip>
              <a:srcRect b="-270"/>
              <a:stretch/>
            </p:blipFill>
            <p:spPr>
              <a:xfrm>
                <a:off x="7233300" y="3727782"/>
                <a:ext cx="1318109" cy="1323791"/>
              </a:xfrm>
              <a:prstGeom prst="ellipse">
                <a:avLst/>
              </a:prstGeom>
              <a:ln w="69850">
                <a:solidFill>
                  <a:schemeClr val="tx1"/>
                </a:solidFill>
              </a:ln>
            </p:spPr>
          </p:pic>
        </p:grpSp>
      </p:grpSp>
    </p:spTree>
    <p:extLst>
      <p:ext uri="{BB962C8B-B14F-4D97-AF65-F5344CB8AC3E}">
        <p14:creationId xmlns:p14="http://schemas.microsoft.com/office/powerpoint/2010/main" val="42650985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0F6CD9-254A-5224-2EA4-242A6B6045D3}"/>
              </a:ext>
            </a:extLst>
          </p:cNvPr>
          <p:cNvSpPr/>
          <p:nvPr/>
        </p:nvSpPr>
        <p:spPr>
          <a:xfrm>
            <a:off x="765476" y="-2"/>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15" name="Title 1">
            <a:extLst>
              <a:ext uri="{FF2B5EF4-FFF2-40B4-BE49-F238E27FC236}">
                <a16:creationId xmlns:a16="http://schemas.microsoft.com/office/drawing/2014/main" id="{01477284-9C20-BD6A-E1E1-C42A6F11291B}"/>
              </a:ext>
            </a:extLst>
          </p:cNvPr>
          <p:cNvSpPr txBox="1">
            <a:spLocks/>
          </p:cNvSpPr>
          <p:nvPr/>
        </p:nvSpPr>
        <p:spPr>
          <a:xfrm>
            <a:off x="1321032" y="3513370"/>
            <a:ext cx="3267032" cy="746722"/>
          </a:xfrm>
          <a:prstGeom prst="rect">
            <a:avLst/>
          </a:prstGeom>
        </p:spPr>
        <p:txBody>
          <a:bodyPr lIns="91440" tIns="45720" rIns="91440" bIns="45720" anchor="t">
            <a:noAutofit/>
          </a:bodyPr>
          <a:lstStyle>
            <a:lvl1pPr algn="ctr" defTabSz="914400" rtl="0" eaLnBrk="1" latinLnBrk="0" hangingPunct="1">
              <a:lnSpc>
                <a:spcPct val="90000"/>
              </a:lnSpc>
              <a:spcBef>
                <a:spcPct val="0"/>
              </a:spcBef>
              <a:buNone/>
              <a:defRPr sz="3200" kern="1200">
                <a:solidFill>
                  <a:srgbClr val="606162"/>
                </a:solidFill>
                <a:latin typeface="Raleway" panose="020B0003030101060003" pitchFamily="34" charset="0"/>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200" spc="300">
                <a:solidFill>
                  <a:srgbClr val="FFFFFF"/>
                </a:solidFill>
              </a:rPr>
              <a:t>WORKSPACE</a:t>
            </a:r>
            <a:endParaRPr kumimoji="0" lang="en-US" sz="2200" b="0" i="0" u="none" strike="noStrike" kern="1200" cap="none" spc="300" normalizeH="0" baseline="30000" noProof="0">
              <a:ln>
                <a:noFill/>
              </a:ln>
              <a:solidFill>
                <a:srgbClr val="FFFFFF"/>
              </a:solidFill>
              <a:effectLst/>
              <a:uLnTx/>
              <a:uFillTx/>
              <a:latin typeface="Raleway" panose="020B0003030101060003" pitchFamily="34" charset="0"/>
              <a:ea typeface="+mj-ea"/>
              <a:cs typeface="+mj-cs"/>
            </a:endParaRPr>
          </a:p>
        </p:txBody>
      </p:sp>
      <p:pic>
        <p:nvPicPr>
          <p:cNvPr id="17" name="Graphic 16">
            <a:extLst>
              <a:ext uri="{FF2B5EF4-FFF2-40B4-BE49-F238E27FC236}">
                <a16:creationId xmlns:a16="http://schemas.microsoft.com/office/drawing/2014/main" id="{1952F051-AF7A-1D76-193D-BC783EE9F96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62028" y="2685592"/>
            <a:ext cx="3026036" cy="698316"/>
          </a:xfrm>
          <a:prstGeom prst="rect">
            <a:avLst/>
          </a:prstGeom>
        </p:spPr>
      </p:pic>
      <p:sp>
        <p:nvSpPr>
          <p:cNvPr id="3" name="TextBox 2">
            <a:extLst>
              <a:ext uri="{FF2B5EF4-FFF2-40B4-BE49-F238E27FC236}">
                <a16:creationId xmlns:a16="http://schemas.microsoft.com/office/drawing/2014/main" id="{93204498-35DD-9C2C-A278-16835F0A25F7}"/>
              </a:ext>
            </a:extLst>
          </p:cNvPr>
          <p:cNvSpPr txBox="1"/>
          <p:nvPr/>
        </p:nvSpPr>
        <p:spPr>
          <a:xfrm>
            <a:off x="1099136" y="4614393"/>
            <a:ext cx="3710823"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solidFill>
                  <a:srgbClr val="FFFFFF"/>
                </a:solidFill>
                <a:latin typeface="Raleway" pitchFamily="2" charset="0"/>
              </a:rPr>
              <a:t>Products</a:t>
            </a: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pic>
        <p:nvPicPr>
          <p:cNvPr id="6" name="Picture 5" descr="A room with a desk and chairs&#10;&#10;Description automatically generated with low confidence">
            <a:extLst>
              <a:ext uri="{FF2B5EF4-FFF2-40B4-BE49-F238E27FC236}">
                <a16:creationId xmlns:a16="http://schemas.microsoft.com/office/drawing/2014/main" id="{35FE7A75-4961-6773-2D05-40E75AE85A5F}"/>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191172" y="961534"/>
            <a:ext cx="7009680" cy="4535675"/>
          </a:xfrm>
          <a:prstGeom prst="rect">
            <a:avLst/>
          </a:prstGeom>
        </p:spPr>
      </p:pic>
    </p:spTree>
    <p:extLst>
      <p:ext uri="{BB962C8B-B14F-4D97-AF65-F5344CB8AC3E}">
        <p14:creationId xmlns:p14="http://schemas.microsoft.com/office/powerpoint/2010/main" val="355228858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37D143-C783-A7C5-A70A-02B2536F9494}"/>
              </a:ext>
            </a:extLst>
          </p:cNvPr>
          <p:cNvSpPr/>
          <p:nvPr/>
        </p:nvSpPr>
        <p:spPr>
          <a:xfrm>
            <a:off x="-2139" y="-2"/>
            <a:ext cx="3584325"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81" name="Title 1">
            <a:extLst>
              <a:ext uri="{FF2B5EF4-FFF2-40B4-BE49-F238E27FC236}">
                <a16:creationId xmlns:a16="http://schemas.microsoft.com/office/drawing/2014/main" id="{8E14C344-949C-CC08-C6E8-80F739CAA350}"/>
              </a:ext>
            </a:extLst>
          </p:cNvPr>
          <p:cNvSpPr txBox="1">
            <a:spLocks/>
          </p:cNvSpPr>
          <p:nvPr/>
        </p:nvSpPr>
        <p:spPr>
          <a:xfrm>
            <a:off x="6244" y="2824341"/>
            <a:ext cx="3387405" cy="120931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a:lstStyle>
          <a:p>
            <a:pPr algn="ctr">
              <a:defRPr/>
            </a:pPr>
            <a:r>
              <a:rPr lang="en-US">
                <a:solidFill>
                  <a:srgbClr val="FFFFFF"/>
                </a:solidFill>
                <a:latin typeface="Raleway Light"/>
              </a:rPr>
              <a:t> </a:t>
            </a:r>
            <a:endParaRPr lang="en-US" sz="4000" b="0" i="0" u="none" strike="noStrike" kern="1200" cap="none" spc="0" normalizeH="0" baseline="0" noProof="0">
              <a:ln>
                <a:noFill/>
              </a:ln>
              <a:solidFill>
                <a:srgbClr val="FFFFFF"/>
              </a:solidFill>
              <a:effectLst/>
              <a:uLnTx/>
              <a:uFillTx/>
              <a:latin typeface="Raleway Light"/>
            </a:endParaRPr>
          </a:p>
        </p:txBody>
      </p:sp>
      <p:sp>
        <p:nvSpPr>
          <p:cNvPr id="4" name="TextBox 3">
            <a:extLst>
              <a:ext uri="{FF2B5EF4-FFF2-40B4-BE49-F238E27FC236}">
                <a16:creationId xmlns:a16="http://schemas.microsoft.com/office/drawing/2014/main" id="{61DF7071-5FDC-5613-6F49-2AFF13794562}"/>
              </a:ext>
            </a:extLst>
          </p:cNvPr>
          <p:cNvSpPr txBox="1"/>
          <p:nvPr/>
        </p:nvSpPr>
        <p:spPr>
          <a:xfrm>
            <a:off x="194781" y="659185"/>
            <a:ext cx="3387405"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2400">
                <a:solidFill>
                  <a:schemeClr val="bg1"/>
                </a:solidFill>
                <a:latin typeface="Raleway Light" pitchFamily="2" charset="0"/>
              </a:rPr>
              <a:t>Dealer: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Contact: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Customer: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Opportunity Name: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Opportunity Number: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Date: </a:t>
            </a:r>
            <a:br>
              <a:rPr lang="en-US" sz="2400">
                <a:solidFill>
                  <a:schemeClr val="bg1"/>
                </a:solidFill>
                <a:latin typeface="Raleway Light" pitchFamily="2" charset="0"/>
              </a:rPr>
            </a:br>
            <a:br>
              <a:rPr lang="en-US" sz="2400">
                <a:solidFill>
                  <a:schemeClr val="bg1"/>
                </a:solidFill>
                <a:latin typeface="Raleway Light" pitchFamily="2" charset="0"/>
              </a:rPr>
            </a:br>
            <a:r>
              <a:rPr lang="en-US" sz="2400">
                <a:solidFill>
                  <a:schemeClr val="bg1"/>
                </a:solidFill>
                <a:latin typeface="Raleway Light" pitchFamily="2" charset="0"/>
              </a:rPr>
              <a:t>Designer:</a:t>
            </a:r>
            <a:r>
              <a:rPr lang="en-US" sz="2000">
                <a:solidFill>
                  <a:schemeClr val="bg1"/>
                </a:solidFill>
                <a:latin typeface="Raleway Light" pitchFamily="2" charset="0"/>
              </a:rPr>
              <a:t> </a:t>
            </a:r>
          </a:p>
        </p:txBody>
      </p:sp>
      <p:sp>
        <p:nvSpPr>
          <p:cNvPr id="5" name="TextBox 4">
            <a:extLst>
              <a:ext uri="{FF2B5EF4-FFF2-40B4-BE49-F238E27FC236}">
                <a16:creationId xmlns:a16="http://schemas.microsoft.com/office/drawing/2014/main" id="{591BF335-AF00-4F7E-9264-EBAE0436F7C5}"/>
              </a:ext>
            </a:extLst>
          </p:cNvPr>
          <p:cNvSpPr txBox="1"/>
          <p:nvPr/>
        </p:nvSpPr>
        <p:spPr>
          <a:xfrm>
            <a:off x="3582186" y="659185"/>
            <a:ext cx="8609814"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Raleway Light" pitchFamily="2" charset="0"/>
              </a:rPr>
              <a:t>x </a:t>
            </a:r>
            <a:br>
              <a:rPr lang="en-US" sz="2400">
                <a:latin typeface="Raleway Light" pitchFamily="2" charset="0"/>
              </a:rPr>
            </a:br>
            <a:br>
              <a:rPr lang="en-US" sz="2400">
                <a:latin typeface="Raleway Light" pitchFamily="2" charset="0"/>
              </a:rPr>
            </a:br>
            <a:r>
              <a:rPr lang="en-US" sz="2400">
                <a:latin typeface="Raleway Light" pitchFamily="2" charset="0"/>
              </a:rPr>
              <a:t>x</a:t>
            </a:r>
            <a:br>
              <a:rPr lang="en-US" sz="2400">
                <a:latin typeface="Raleway Light" pitchFamily="2" charset="0"/>
              </a:rPr>
            </a:br>
            <a:br>
              <a:rPr lang="en-US" sz="2400">
                <a:latin typeface="Raleway Light" pitchFamily="2" charset="0"/>
              </a:rPr>
            </a:br>
            <a:r>
              <a:rPr lang="en-US" sz="2400">
                <a:latin typeface="Raleway Light" pitchFamily="2" charset="0"/>
              </a:rPr>
              <a:t>x</a:t>
            </a:r>
            <a:br>
              <a:rPr lang="en-US" sz="2400">
                <a:latin typeface="Raleway Light" pitchFamily="2" charset="0"/>
              </a:rPr>
            </a:br>
            <a:br>
              <a:rPr lang="en-US" sz="2400">
                <a:latin typeface="Raleway Light" pitchFamily="2" charset="0"/>
              </a:rPr>
            </a:br>
            <a:r>
              <a:rPr lang="en-US" sz="2400">
                <a:latin typeface="Raleway Light" pitchFamily="2" charset="0"/>
              </a:rPr>
              <a:t>x</a:t>
            </a:r>
            <a:br>
              <a:rPr lang="en-US" sz="2400">
                <a:latin typeface="Raleway Light" pitchFamily="2" charset="0"/>
              </a:rPr>
            </a:br>
            <a:br>
              <a:rPr lang="en-US" sz="2400">
                <a:latin typeface="Raleway Light" pitchFamily="2" charset="0"/>
              </a:rPr>
            </a:br>
            <a:r>
              <a:rPr lang="en-US" sz="2400">
                <a:latin typeface="Raleway Light" pitchFamily="2" charset="0"/>
              </a:rPr>
              <a:t>x</a:t>
            </a:r>
            <a:br>
              <a:rPr lang="en-US" sz="2400">
                <a:latin typeface="Raleway Light" pitchFamily="2" charset="0"/>
              </a:rPr>
            </a:br>
            <a:br>
              <a:rPr lang="en-US" sz="2400">
                <a:latin typeface="Raleway Light" pitchFamily="2" charset="0"/>
              </a:rPr>
            </a:br>
            <a:r>
              <a:rPr lang="en-US" sz="2400">
                <a:latin typeface="Raleway Light" pitchFamily="2" charset="0"/>
              </a:rPr>
              <a:t>x</a:t>
            </a:r>
            <a:br>
              <a:rPr lang="en-US" sz="2400">
                <a:latin typeface="Raleway Light" pitchFamily="2" charset="0"/>
              </a:rPr>
            </a:br>
            <a:br>
              <a:rPr lang="en-US" sz="2400">
                <a:latin typeface="Raleway Light" pitchFamily="2" charset="0"/>
              </a:rPr>
            </a:br>
            <a:r>
              <a:rPr lang="en-US" sz="2400">
                <a:latin typeface="Raleway Light" pitchFamily="2" charset="0"/>
              </a:rPr>
              <a:t>x</a:t>
            </a:r>
          </a:p>
        </p:txBody>
      </p:sp>
    </p:spTree>
    <p:extLst>
      <p:ext uri="{BB962C8B-B14F-4D97-AF65-F5344CB8AC3E}">
        <p14:creationId xmlns:p14="http://schemas.microsoft.com/office/powerpoint/2010/main" val="39494642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826C26-D86F-5929-9DC1-538068EC7187}"/>
              </a:ext>
            </a:extLst>
          </p:cNvPr>
          <p:cNvSpPr/>
          <p:nvPr/>
        </p:nvSpPr>
        <p:spPr>
          <a:xfrm>
            <a:off x="0" y="5671371"/>
            <a:ext cx="12185197" cy="1186629"/>
          </a:xfrm>
          <a:prstGeom prst="rect">
            <a:avLst/>
          </a:prstGeom>
          <a:gradFill flip="none" rotWithShape="1">
            <a:gsLst>
              <a:gs pos="29000">
                <a:srgbClr val="AFAAA6"/>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defRPr/>
            </a:pPr>
            <a:endParaRPr lang="en-US" b="0" i="0" u="none" strike="noStrike" kern="1200" cap="none" spc="0" normalizeH="0" baseline="0" noProof="0">
              <a:ln>
                <a:noFill/>
              </a:ln>
              <a:solidFill>
                <a:srgbClr val="FFFFFF"/>
              </a:solidFill>
              <a:effectLst/>
              <a:uLnTx/>
              <a:uFillTx/>
              <a:latin typeface="Raleway" pitchFamily="2" charset="0"/>
            </a:endParaRPr>
          </a:p>
        </p:txBody>
      </p:sp>
      <p:pic>
        <p:nvPicPr>
          <p:cNvPr id="6" name="Picture 5" descr="A picture containing indoor, floor, table, room&#10;&#10;Description automatically generated">
            <a:extLst>
              <a:ext uri="{FF2B5EF4-FFF2-40B4-BE49-F238E27FC236}">
                <a16:creationId xmlns:a16="http://schemas.microsoft.com/office/drawing/2014/main" id="{0B76D6FF-B9AE-E832-5378-FBA7337B6050}"/>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03" y="0"/>
            <a:ext cx="12192000" cy="5846233"/>
          </a:xfrm>
          <a:prstGeom prst="rect">
            <a:avLst/>
          </a:prstGeom>
        </p:spPr>
      </p:pic>
    </p:spTree>
    <p:extLst>
      <p:ext uri="{BB962C8B-B14F-4D97-AF65-F5344CB8AC3E}">
        <p14:creationId xmlns:p14="http://schemas.microsoft.com/office/powerpoint/2010/main" val="20706102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floor, window, living&#10;&#10;Description automatically generated">
            <a:extLst>
              <a:ext uri="{FF2B5EF4-FFF2-40B4-BE49-F238E27FC236}">
                <a16:creationId xmlns:a16="http://schemas.microsoft.com/office/drawing/2014/main" id="{515C36E6-EDC9-AD66-0257-8D95B435B4F3}"/>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0" y="1282"/>
            <a:ext cx="12191980" cy="6856718"/>
          </a:xfrm>
          <a:prstGeom prst="rect">
            <a:avLst/>
          </a:prstGeom>
        </p:spPr>
      </p:pic>
    </p:spTree>
    <p:extLst>
      <p:ext uri="{BB962C8B-B14F-4D97-AF65-F5344CB8AC3E}">
        <p14:creationId xmlns:p14="http://schemas.microsoft.com/office/powerpoint/2010/main" val="1221653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indoor, floor&#10;&#10;Description automatically generated">
            <a:extLst>
              <a:ext uri="{FF2B5EF4-FFF2-40B4-BE49-F238E27FC236}">
                <a16:creationId xmlns:a16="http://schemas.microsoft.com/office/drawing/2014/main" id="{8B0F3F43-4D9A-EE74-C09B-9182D953EB7A}"/>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1"/>
            <a:ext cx="12204918" cy="6858001"/>
          </a:xfrm>
          <a:prstGeom prst="rect">
            <a:avLst/>
          </a:prstGeom>
        </p:spPr>
      </p:pic>
    </p:spTree>
    <p:extLst>
      <p:ext uri="{BB962C8B-B14F-4D97-AF65-F5344CB8AC3E}">
        <p14:creationId xmlns:p14="http://schemas.microsoft.com/office/powerpoint/2010/main" val="2369090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CA9C9CB-264C-DB90-04D5-EADE6E21E06D}"/>
              </a:ext>
            </a:extLst>
          </p:cNvPr>
          <p:cNvSpPr/>
          <p:nvPr/>
        </p:nvSpPr>
        <p:spPr>
          <a:xfrm>
            <a:off x="0" y="0"/>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3" name="Picture 2" descr="A picture containing text, indoor, table, window&#10;&#10;Description automatically generated">
            <a:extLst>
              <a:ext uri="{FF2B5EF4-FFF2-40B4-BE49-F238E27FC236}">
                <a16:creationId xmlns:a16="http://schemas.microsoft.com/office/drawing/2014/main" id="{2A86BEFF-8DD4-7E37-C94C-E830F20409C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593273" y="0"/>
            <a:ext cx="10598727" cy="6858000"/>
          </a:xfrm>
          <a:prstGeom prst="rect">
            <a:avLst/>
          </a:prstGeom>
        </p:spPr>
      </p:pic>
    </p:spTree>
    <p:extLst>
      <p:ext uri="{BB962C8B-B14F-4D97-AF65-F5344CB8AC3E}">
        <p14:creationId xmlns:p14="http://schemas.microsoft.com/office/powerpoint/2010/main" val="11186932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62B88-A261-CBCD-798A-FC22E714DA3C}"/>
              </a:ext>
            </a:extLst>
          </p:cNvPr>
          <p:cNvSpPr/>
          <p:nvPr/>
        </p:nvSpPr>
        <p:spPr>
          <a:xfrm>
            <a:off x="7766304" y="-1"/>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3" name="Picture 2" descr="A picture containing indoor, furniture, table, dining table&#10;&#10;Description automatically generated">
            <a:extLst>
              <a:ext uri="{FF2B5EF4-FFF2-40B4-BE49-F238E27FC236}">
                <a16:creationId xmlns:a16="http://schemas.microsoft.com/office/drawing/2014/main" id="{B52547AA-303D-4043-4991-6FB88FDFDB71}"/>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0598727" cy="6858000"/>
          </a:xfrm>
          <a:prstGeom prst="rect">
            <a:avLst/>
          </a:prstGeom>
        </p:spPr>
      </p:pic>
    </p:spTree>
    <p:extLst>
      <p:ext uri="{BB962C8B-B14F-4D97-AF65-F5344CB8AC3E}">
        <p14:creationId xmlns:p14="http://schemas.microsoft.com/office/powerpoint/2010/main" val="2214076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D32E12F-7E65-4CC8-15B8-1B2DF7A69E97}"/>
              </a:ext>
            </a:extLst>
          </p:cNvPr>
          <p:cNvSpPr/>
          <p:nvPr/>
        </p:nvSpPr>
        <p:spPr>
          <a:xfrm>
            <a:off x="0" y="0"/>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6" name="Picture 5" descr="A room with tables and chairs&#10;&#10;Description automatically generated with medium confidence">
            <a:extLst>
              <a:ext uri="{FF2B5EF4-FFF2-40B4-BE49-F238E27FC236}">
                <a16:creationId xmlns:a16="http://schemas.microsoft.com/office/drawing/2014/main" id="{8731CE8F-F851-2EC0-D867-5A4B8C222FD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593273" y="0"/>
            <a:ext cx="10598727" cy="6858000"/>
          </a:xfrm>
          <a:prstGeom prst="rect">
            <a:avLst/>
          </a:prstGeom>
        </p:spPr>
      </p:pic>
    </p:spTree>
    <p:extLst>
      <p:ext uri="{BB962C8B-B14F-4D97-AF65-F5344CB8AC3E}">
        <p14:creationId xmlns:p14="http://schemas.microsoft.com/office/powerpoint/2010/main" val="868491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694EB4-73AF-2E59-7DA5-3F1AF4CC4644}"/>
              </a:ext>
            </a:extLst>
          </p:cNvPr>
          <p:cNvSpPr/>
          <p:nvPr/>
        </p:nvSpPr>
        <p:spPr>
          <a:xfrm>
            <a:off x="7766304" y="-1"/>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3" name="Picture 2" descr="A picture containing indoor, floor, room, living&#10;&#10;Description automatically generated">
            <a:extLst>
              <a:ext uri="{FF2B5EF4-FFF2-40B4-BE49-F238E27FC236}">
                <a16:creationId xmlns:a16="http://schemas.microsoft.com/office/drawing/2014/main" id="{B627E1D1-317D-90F7-4793-561322BA5AD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0597351" cy="6858000"/>
          </a:xfrm>
          <a:prstGeom prst="rect">
            <a:avLst/>
          </a:prstGeom>
        </p:spPr>
      </p:pic>
    </p:spTree>
    <p:extLst>
      <p:ext uri="{BB962C8B-B14F-4D97-AF65-F5344CB8AC3E}">
        <p14:creationId xmlns:p14="http://schemas.microsoft.com/office/powerpoint/2010/main" val="4060683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A0FA1A3-438F-0A09-1B2B-B8BCCE38368D}"/>
              </a:ext>
            </a:extLst>
          </p:cNvPr>
          <p:cNvSpPr/>
          <p:nvPr/>
        </p:nvSpPr>
        <p:spPr>
          <a:xfrm>
            <a:off x="0" y="0"/>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pic>
        <p:nvPicPr>
          <p:cNvPr id="5" name="Picture 4" descr="A picture containing yellow&#10;&#10;Description automatically generated">
            <a:extLst>
              <a:ext uri="{FF2B5EF4-FFF2-40B4-BE49-F238E27FC236}">
                <a16:creationId xmlns:a16="http://schemas.microsoft.com/office/drawing/2014/main" id="{183C589F-1934-5B42-31C3-72DB9180236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582939" y="0"/>
            <a:ext cx="10609061" cy="6858000"/>
          </a:xfrm>
          <a:prstGeom prst="rect">
            <a:avLst/>
          </a:prstGeom>
        </p:spPr>
      </p:pic>
    </p:spTree>
    <p:extLst>
      <p:ext uri="{BB962C8B-B14F-4D97-AF65-F5344CB8AC3E}">
        <p14:creationId xmlns:p14="http://schemas.microsoft.com/office/powerpoint/2010/main" val="2508889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89EB3CB6-78BE-CCEA-7E1A-85F4EF3678C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419600" y="677750"/>
            <a:ext cx="7772400" cy="5412316"/>
          </a:xfrm>
          <a:prstGeom prst="rect">
            <a:avLst/>
          </a:prstGeom>
        </p:spPr>
      </p:pic>
      <p:sp>
        <p:nvSpPr>
          <p:cNvPr id="11" name="Rectangle 10">
            <a:extLst>
              <a:ext uri="{FF2B5EF4-FFF2-40B4-BE49-F238E27FC236}">
                <a16:creationId xmlns:a16="http://schemas.microsoft.com/office/drawing/2014/main" id="{570F6CD9-254A-5224-2EA4-242A6B6045D3}"/>
              </a:ext>
            </a:extLst>
          </p:cNvPr>
          <p:cNvSpPr/>
          <p:nvPr/>
        </p:nvSpPr>
        <p:spPr>
          <a:xfrm>
            <a:off x="765476" y="-2"/>
            <a:ext cx="4425696"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15" name="Title 1">
            <a:extLst>
              <a:ext uri="{FF2B5EF4-FFF2-40B4-BE49-F238E27FC236}">
                <a16:creationId xmlns:a16="http://schemas.microsoft.com/office/drawing/2014/main" id="{01477284-9C20-BD6A-E1E1-C42A6F11291B}"/>
              </a:ext>
            </a:extLst>
          </p:cNvPr>
          <p:cNvSpPr txBox="1">
            <a:spLocks/>
          </p:cNvSpPr>
          <p:nvPr/>
        </p:nvSpPr>
        <p:spPr>
          <a:xfrm>
            <a:off x="1321032" y="3513370"/>
            <a:ext cx="3267032" cy="746722"/>
          </a:xfrm>
          <a:prstGeom prst="rect">
            <a:avLst/>
          </a:prstGeom>
        </p:spPr>
        <p:txBody>
          <a:bodyPr lIns="91440" tIns="45720" rIns="91440" bIns="45720" anchor="t">
            <a:noAutofit/>
          </a:bodyPr>
          <a:lstStyle>
            <a:lvl1pPr algn="ctr" defTabSz="914400" rtl="0" eaLnBrk="1" latinLnBrk="0" hangingPunct="1">
              <a:lnSpc>
                <a:spcPct val="90000"/>
              </a:lnSpc>
              <a:spcBef>
                <a:spcPct val="0"/>
              </a:spcBef>
              <a:buNone/>
              <a:defRPr sz="3200" kern="1200">
                <a:solidFill>
                  <a:srgbClr val="606162"/>
                </a:solidFill>
                <a:latin typeface="Raleway" panose="020B0003030101060003" pitchFamily="34" charset="0"/>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200" spc="300">
                <a:solidFill>
                  <a:srgbClr val="FFFFFF"/>
                </a:solidFill>
              </a:rPr>
              <a:t>WORKSPACE</a:t>
            </a:r>
            <a:endParaRPr kumimoji="0" lang="en-US" sz="2200" b="0" i="0" u="none" strike="noStrike" kern="1200" cap="none" spc="300" normalizeH="0" baseline="30000" noProof="0">
              <a:ln>
                <a:noFill/>
              </a:ln>
              <a:solidFill>
                <a:srgbClr val="FFFFFF"/>
              </a:solidFill>
              <a:effectLst/>
              <a:uLnTx/>
              <a:uFillTx/>
              <a:latin typeface="Raleway" panose="020B0003030101060003" pitchFamily="34" charset="0"/>
              <a:ea typeface="+mj-ea"/>
              <a:cs typeface="+mj-cs"/>
            </a:endParaRPr>
          </a:p>
        </p:txBody>
      </p:sp>
      <p:pic>
        <p:nvPicPr>
          <p:cNvPr id="17" name="Graphic 16">
            <a:extLst>
              <a:ext uri="{FF2B5EF4-FFF2-40B4-BE49-F238E27FC236}">
                <a16:creationId xmlns:a16="http://schemas.microsoft.com/office/drawing/2014/main" id="{1952F051-AF7A-1D76-193D-BC783EE9F9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62028" y="2685592"/>
            <a:ext cx="3026036" cy="698316"/>
          </a:xfrm>
          <a:prstGeom prst="rect">
            <a:avLst/>
          </a:prstGeom>
        </p:spPr>
      </p:pic>
      <p:sp>
        <p:nvSpPr>
          <p:cNvPr id="3" name="TextBox 2">
            <a:extLst>
              <a:ext uri="{FF2B5EF4-FFF2-40B4-BE49-F238E27FC236}">
                <a16:creationId xmlns:a16="http://schemas.microsoft.com/office/drawing/2014/main" id="{93204498-35DD-9C2C-A278-16835F0A25F7}"/>
              </a:ext>
            </a:extLst>
          </p:cNvPr>
          <p:cNvSpPr txBox="1"/>
          <p:nvPr/>
        </p:nvSpPr>
        <p:spPr>
          <a:xfrm>
            <a:off x="1099136" y="4614393"/>
            <a:ext cx="3710823"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Raleway" pitchFamily="2" charset="0"/>
                <a:ea typeface="+mn-ea"/>
                <a:cs typeface="+mn-cs"/>
              </a:rPr>
              <a:t>Cut Sheets</a:t>
            </a: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3199933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B3A2E9-F5DA-491E-A22D-0E9E7AB75317}"/>
              </a:ext>
            </a:extLst>
          </p:cNvPr>
          <p:cNvPicPr>
            <a:picLocks noChangeAspect="1"/>
          </p:cNvPicPr>
          <p:nvPr/>
        </p:nvPicPr>
        <p:blipFill rotWithShape="1">
          <a:blip r:embed="rId2"/>
          <a:srcRect/>
          <a:stretch/>
        </p:blipFill>
        <p:spPr>
          <a:xfrm>
            <a:off x="62631" y="1110304"/>
            <a:ext cx="7028756" cy="2279597"/>
          </a:xfrm>
          <a:prstGeom prst="rect">
            <a:avLst/>
          </a:prstGeom>
        </p:spPr>
      </p:pic>
      <p:sp>
        <p:nvSpPr>
          <p:cNvPr id="12" name="TextBox 11">
            <a:extLst>
              <a:ext uri="{FF2B5EF4-FFF2-40B4-BE49-F238E27FC236}">
                <a16:creationId xmlns:a16="http://schemas.microsoft.com/office/drawing/2014/main" id="{67F42D2D-9A44-4B03-AECA-AC699A7E9B1E}"/>
              </a:ext>
            </a:extLst>
          </p:cNvPr>
          <p:cNvSpPr txBox="1"/>
          <p:nvPr/>
        </p:nvSpPr>
        <p:spPr>
          <a:xfrm>
            <a:off x="7472386" y="5734406"/>
            <a:ext cx="5148051" cy="707886"/>
          </a:xfrm>
          <a:prstGeom prst="rect">
            <a:avLst/>
          </a:prstGeom>
          <a:noFill/>
        </p:spPr>
        <p:txBody>
          <a:bodyPr wrap="square" lIns="91440" tIns="45720" rIns="91440" bIns="45720" rtlCol="0" anchor="t">
            <a:spAutoFit/>
          </a:bodyPr>
          <a:lstStyle/>
          <a:p>
            <a:pPr algn="ctr"/>
            <a:endPar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endParaRPr>
          </a:p>
          <a:p>
            <a:r>
              <a:rPr lang="en-US" sz="1000" i="1">
                <a:solidFill>
                  <a:srgbClr val="FF0000"/>
                </a:solidFill>
                <a:latin typeface="Raleway Light"/>
                <a:ea typeface="Droid Sans" panose="020B0606030804020204" pitchFamily="34" charset="0"/>
                <a:cs typeface="Droid Sans" panose="020B0606030804020204" pitchFamily="34" charset="0"/>
              </a:rPr>
              <a:t>*Note: Circuits #1 &amp; #2 Included, Additional Wiring Systems </a:t>
            </a:r>
            <a:br>
              <a:rPr lang="en-US" sz="1000" i="1">
                <a:solidFill>
                  <a:srgbClr val="FF0000"/>
                </a:solidFill>
                <a:latin typeface="Raleway Light"/>
                <a:ea typeface="Droid Sans" panose="020B0606030804020204" pitchFamily="34" charset="0"/>
                <a:cs typeface="Droid Sans" panose="020B0606030804020204" pitchFamily="34" charset="0"/>
              </a:rPr>
            </a:br>
            <a:r>
              <a:rPr lang="en-US" sz="1000" i="1">
                <a:solidFill>
                  <a:srgbClr val="FF0000"/>
                </a:solidFill>
                <a:latin typeface="Raleway Light"/>
                <a:ea typeface="Droid Sans" panose="020B0606030804020204" pitchFamily="34" charset="0"/>
                <a:cs typeface="Droid Sans" panose="020B0606030804020204" pitchFamily="34" charset="0"/>
              </a:rPr>
              <a:t>Available Upon Request</a:t>
            </a:r>
          </a:p>
          <a:p>
            <a:pPr algn="ctr"/>
            <a:endPar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endParaRPr>
          </a:p>
        </p:txBody>
      </p:sp>
      <p:pic>
        <p:nvPicPr>
          <p:cNvPr id="16" name="Picture 15">
            <a:extLst>
              <a:ext uri="{FF2B5EF4-FFF2-40B4-BE49-F238E27FC236}">
                <a16:creationId xmlns:a16="http://schemas.microsoft.com/office/drawing/2014/main" id="{798687C9-9164-457C-B1E7-95AE4DD23790}"/>
              </a:ext>
            </a:extLst>
          </p:cNvPr>
          <p:cNvPicPr>
            <a:picLocks noChangeAspect="1"/>
          </p:cNvPicPr>
          <p:nvPr/>
        </p:nvPicPr>
        <p:blipFill>
          <a:blip r:embed="rId3"/>
          <a:stretch>
            <a:fillRect/>
          </a:stretch>
        </p:blipFill>
        <p:spPr>
          <a:xfrm>
            <a:off x="3156975" y="3963042"/>
            <a:ext cx="3835620" cy="2691411"/>
          </a:xfrm>
          <a:prstGeom prst="rect">
            <a:avLst/>
          </a:prstGeom>
        </p:spPr>
      </p:pic>
      <p:sp>
        <p:nvSpPr>
          <p:cNvPr id="6" name="TextBox 5">
            <a:extLst>
              <a:ext uri="{FF2B5EF4-FFF2-40B4-BE49-F238E27FC236}">
                <a16:creationId xmlns:a16="http://schemas.microsoft.com/office/drawing/2014/main" id="{C9A1C631-D748-5D8E-8414-CF038798509A}"/>
              </a:ext>
            </a:extLst>
          </p:cNvPr>
          <p:cNvSpPr txBox="1"/>
          <p:nvPr/>
        </p:nvSpPr>
        <p:spPr>
          <a:xfrm>
            <a:off x="7472320" y="1021042"/>
            <a:ext cx="4260923" cy="4816703"/>
          </a:xfrm>
          <a:prstGeom prst="rect">
            <a:avLst/>
          </a:prstGeom>
          <a:noFill/>
        </p:spPr>
        <p:txBody>
          <a:bodyPr wrap="square" lIns="91440" tIns="45720" rIns="91440" bIns="45720" anchor="t">
            <a:spAutoFit/>
          </a:bodyPr>
          <a:lstStyle/>
          <a:p>
            <a:pPr algn="l"/>
            <a:r>
              <a:rPr lang="en-US" sz="1600" b="0" i="0" strike="noStrike" baseline="0">
                <a:latin typeface="Raleway-Regular"/>
              </a:rPr>
              <a:t>Product Specs</a:t>
            </a:r>
          </a:p>
          <a:p>
            <a:pPr algn="l"/>
            <a:endParaRPr lang="en-US" sz="1050" b="0" i="0" u="none" strike="noStrike" baseline="0">
              <a:latin typeface="Raleway-Regular"/>
            </a:endParaRPr>
          </a:p>
          <a:p>
            <a:pPr algn="l"/>
            <a:r>
              <a:rPr lang="en-US" sz="1050" b="0" i="0" u="none" strike="noStrike" baseline="0">
                <a:latin typeface="Raleway-Regular"/>
              </a:rPr>
              <a:t>• Four available widths: 36.0”, 48.0”, 60.0”, and 72.0”</a:t>
            </a:r>
          </a:p>
          <a:p>
            <a:pPr algn="l"/>
            <a:r>
              <a:rPr lang="pl-PL" sz="1050" b="0" i="0" u="none" strike="noStrike" baseline="0">
                <a:latin typeface="Raleway-Regular"/>
              </a:rPr>
              <a:t>• 18.0”h x 3.3”w post</a:t>
            </a:r>
          </a:p>
          <a:p>
            <a:pPr algn="l"/>
            <a:r>
              <a:rPr lang="en-US" sz="1050" b="0" i="0" u="none" strike="noStrike" baseline="0">
                <a:latin typeface="Raleway-Regular"/>
              </a:rPr>
              <a:t>• 3.6”w x 12.0”d T foot - </a:t>
            </a:r>
            <a:r>
              <a:rPr lang="en-US" sz="900" b="0" i="1" u="none" strike="noStrike" baseline="0">
                <a:latin typeface="Raleway-Regular"/>
              </a:rPr>
              <a:t>(standard) </a:t>
            </a:r>
            <a:r>
              <a:rPr lang="en-US" sz="1050" b="0" i="0" u="none" strike="noStrike" baseline="0">
                <a:latin typeface="Raleway-Regular"/>
              </a:rPr>
              <a:t>3.6”w x 7.8”d L foot - </a:t>
            </a:r>
            <a:r>
              <a:rPr lang="en-US" sz="900" b="0" i="1" u="none" strike="noStrike" baseline="0">
                <a:latin typeface="Raleway-Regular"/>
              </a:rPr>
              <a:t>(optional)</a:t>
            </a:r>
          </a:p>
          <a:p>
            <a:pPr algn="l"/>
            <a:r>
              <a:rPr lang="en-US" sz="1050" b="0" i="0" u="none" strike="noStrike" baseline="0">
                <a:latin typeface="Raleway-Regular"/>
              </a:rPr>
              <a:t>• Power and data can be utilized on both sides of the rail</a:t>
            </a:r>
          </a:p>
          <a:p>
            <a:pPr algn="l"/>
            <a:r>
              <a:rPr lang="en-US" sz="1050" b="0" i="0" u="none" strike="noStrike" baseline="0">
                <a:latin typeface="Raleway-Regular"/>
              </a:rPr>
              <a:t>• Separate cable/data channel that allows for lay-in cable runs</a:t>
            </a:r>
          </a:p>
          <a:p>
            <a:pPr algn="l"/>
            <a:r>
              <a:rPr lang="en-US" sz="1050" b="0" i="0" u="none" strike="noStrike" baseline="0">
                <a:latin typeface="Raleway-Regular"/>
              </a:rPr>
              <a:t>• Up to ten rails can be connected to each other</a:t>
            </a:r>
          </a:p>
          <a:p>
            <a:r>
              <a:rPr lang="en-US" sz="900" i="1">
                <a:latin typeface="Raleway-Regular"/>
              </a:rPr>
              <a:t> </a:t>
            </a:r>
            <a:r>
              <a:rPr lang="en-US" sz="900" b="0" i="1" u="none" strike="noStrike" baseline="0">
                <a:latin typeface="Raleway-Regular"/>
              </a:rPr>
              <a:t> (for anything over ten rails, contact a local electrician)</a:t>
            </a:r>
          </a:p>
          <a:p>
            <a:pPr algn="l"/>
            <a:r>
              <a:rPr lang="en-US" sz="1050" b="0" i="0" u="none" strike="noStrike" baseline="0">
                <a:latin typeface="Raleway-Regular"/>
              </a:rPr>
              <a:t>• Up to eight 125V AC outlets per rail and four inputs for data</a:t>
            </a:r>
          </a:p>
          <a:p>
            <a:pPr algn="l"/>
            <a:r>
              <a:rPr lang="en-US" sz="1050" b="0" i="0" u="none" strike="noStrike" baseline="0">
                <a:latin typeface="Raleway-Regular"/>
              </a:rPr>
              <a:t>• Specify base or ceiling feed</a:t>
            </a:r>
          </a:p>
          <a:p>
            <a:pPr algn="l"/>
            <a:r>
              <a:rPr lang="en-US" sz="1050" b="0" i="0" u="none" strike="noStrike" baseline="0">
                <a:latin typeface="Raleway-Regular"/>
              </a:rPr>
              <a:t>• Flexible power feeds with 3.5" of extension through flexible</a:t>
            </a:r>
          </a:p>
          <a:p>
            <a:r>
              <a:rPr lang="en-US" sz="1050">
                <a:latin typeface="Raleway-Regular"/>
              </a:rPr>
              <a:t>  </a:t>
            </a:r>
            <a:r>
              <a:rPr lang="en-US" sz="1050" b="0" i="0" u="none" strike="noStrike" baseline="0">
                <a:latin typeface="Raleway-Regular"/>
              </a:rPr>
              <a:t>metal conduit</a:t>
            </a:r>
          </a:p>
          <a:p>
            <a:pPr algn="l"/>
            <a:r>
              <a:rPr lang="en-US" sz="1050" b="0" i="0" u="none" strike="noStrike" baseline="0">
                <a:latin typeface="Raleway-Regular"/>
              </a:rPr>
              <a:t>• UL listed as an Office Furnishing Accessory (UL1286), UL183, and</a:t>
            </a:r>
          </a:p>
          <a:p>
            <a:r>
              <a:rPr lang="en-US" sz="1050">
                <a:latin typeface="Raleway-Regular"/>
              </a:rPr>
              <a:t>  </a:t>
            </a:r>
            <a:r>
              <a:rPr lang="en-US" sz="1050" b="0" i="0" u="none" strike="noStrike" baseline="0">
                <a:latin typeface="Raleway-Regular"/>
              </a:rPr>
              <a:t>in full compliance with NEC electrical specifications</a:t>
            </a:r>
          </a:p>
          <a:p>
            <a:pPr algn="l"/>
            <a:r>
              <a:rPr lang="en-US" sz="1050" b="0" i="0" u="none" strike="noStrike" baseline="0">
                <a:latin typeface="Raleway-Regular"/>
              </a:rPr>
              <a:t>• Optional electric compliance available for municipal standards</a:t>
            </a:r>
          </a:p>
          <a:p>
            <a:r>
              <a:rPr lang="en-US" sz="1050">
                <a:latin typeface="Raleway-Regular"/>
              </a:rPr>
              <a:t>  </a:t>
            </a:r>
            <a:r>
              <a:rPr lang="en-US" sz="1050" b="0" i="0" u="none" strike="noStrike" baseline="0">
                <a:latin typeface="Raleway-Regular"/>
              </a:rPr>
              <a:t>such as NY Box, California Title 24, and Chicago</a:t>
            </a:r>
          </a:p>
          <a:p>
            <a:r>
              <a:rPr lang="en-US" sz="900" i="1">
                <a:latin typeface="Raleway-Regular"/>
              </a:rPr>
              <a:t> </a:t>
            </a:r>
            <a:r>
              <a:rPr lang="en-US" sz="900" b="0" i="1" u="none" strike="noStrike" baseline="0">
                <a:latin typeface="Raleway-Regular"/>
              </a:rPr>
              <a:t> Please reference the Railway Spec Guide for more details</a:t>
            </a:r>
          </a:p>
          <a:p>
            <a:pPr algn="l"/>
            <a:r>
              <a:rPr lang="en-US" sz="1050" b="0" i="0" u="none" strike="noStrike" baseline="0">
                <a:latin typeface="Raleway-Regular"/>
              </a:rPr>
              <a:t>• 20 amps</a:t>
            </a:r>
          </a:p>
          <a:p>
            <a:pPr algn="l"/>
            <a:r>
              <a:rPr lang="en-US" sz="1050" b="0" i="0" u="none" strike="noStrike" baseline="0">
                <a:latin typeface="Raleway-Regular"/>
              </a:rPr>
              <a:t>• Four circuits, eight wire Byrne™ 8trac system</a:t>
            </a:r>
          </a:p>
          <a:p>
            <a:r>
              <a:rPr lang="en-US" sz="1050">
                <a:latin typeface="Raleway-Regular"/>
              </a:rPr>
              <a:t> </a:t>
            </a:r>
            <a:r>
              <a:rPr lang="en-US" sz="1050" b="0" i="0" u="none" strike="noStrike" baseline="0">
                <a:latin typeface="Raleway-Regular"/>
              </a:rPr>
              <a:t> - Only receptacles 1 and 2 are sent with orders. Contact</a:t>
            </a:r>
          </a:p>
          <a:p>
            <a:r>
              <a:rPr lang="en-US" sz="1050">
                <a:latin typeface="Raleway-Regular"/>
              </a:rPr>
              <a:t>    </a:t>
            </a:r>
            <a:r>
              <a:rPr lang="en-US" sz="1050" b="0" i="0" u="none" strike="noStrike" baseline="0">
                <a:latin typeface="Raleway-Regular"/>
              </a:rPr>
              <a:t>Customer Service if additional receptacles</a:t>
            </a:r>
            <a:r>
              <a:rPr lang="en-US" sz="1050">
                <a:latin typeface="Raleway-Regular"/>
              </a:rPr>
              <a:t> </a:t>
            </a:r>
            <a:r>
              <a:rPr lang="en-US" sz="1050" b="0" i="0" u="none" strike="noStrike" baseline="0">
                <a:latin typeface="Raleway-Regular"/>
              </a:rPr>
              <a:t>are needed</a:t>
            </a:r>
          </a:p>
          <a:p>
            <a:pPr algn="l"/>
            <a:r>
              <a:rPr lang="en-US" sz="1050" b="0" i="0" u="none" strike="noStrike" baseline="0">
                <a:latin typeface="Raleway-Regular"/>
              </a:rPr>
              <a:t>• Up to 13 duplex receptacles per circuit (total of 52 available</a:t>
            </a:r>
          </a:p>
          <a:p>
            <a:r>
              <a:rPr lang="en-US" sz="1050">
                <a:latin typeface="Raleway-Regular"/>
              </a:rPr>
              <a:t>  </a:t>
            </a:r>
            <a:r>
              <a:rPr lang="en-US" sz="1050" b="0" i="0" u="none" strike="noStrike" baseline="0">
                <a:latin typeface="Raleway-Regular"/>
              </a:rPr>
              <a:t>duplex</a:t>
            </a:r>
            <a:r>
              <a:rPr lang="en-US" sz="1050">
                <a:latin typeface="Raleway-Regular"/>
              </a:rPr>
              <a:t> </a:t>
            </a:r>
            <a:r>
              <a:rPr lang="en-US" sz="1050" b="0" i="0" u="none" strike="noStrike" baseline="0">
                <a:latin typeface="Raleway-Regular"/>
              </a:rPr>
              <a:t>receptacles allowed)</a:t>
            </a:r>
          </a:p>
          <a:p>
            <a:r>
              <a:rPr lang="en-US" sz="1050" b="0" i="0" u="none" strike="noStrike" baseline="0">
                <a:latin typeface="Raleway-Regular"/>
              </a:rPr>
              <a:t>• 12 AWG line conductors which share a 12 AWG ground and</a:t>
            </a:r>
            <a:r>
              <a:rPr lang="en-US" sz="1050">
                <a:latin typeface="Raleway-Regular"/>
              </a:rPr>
              <a:t> </a:t>
            </a:r>
          </a:p>
          <a:p>
            <a:r>
              <a:rPr lang="en-US" sz="1050">
                <a:latin typeface="Raleway-Regular"/>
              </a:rPr>
              <a:t> </a:t>
            </a:r>
            <a:r>
              <a:rPr lang="en-US" sz="1050" b="0" i="0" u="none" strike="noStrike" baseline="0">
                <a:latin typeface="Raleway-Regular"/>
              </a:rPr>
              <a:t> AWG neutral</a:t>
            </a:r>
          </a:p>
          <a:p>
            <a:pPr algn="l"/>
            <a:r>
              <a:rPr lang="en-US" sz="1050" b="0" i="0" u="none" strike="noStrike" baseline="0">
                <a:latin typeface="Raleway-Regular"/>
              </a:rPr>
              <a:t>• Fourth circuit is isolated and dedicated</a:t>
            </a:r>
          </a:p>
          <a:p>
            <a:r>
              <a:rPr lang="en-US" sz="1050" b="0" i="0" u="none" strike="noStrike" baseline="0">
                <a:latin typeface="Raleway-Regular"/>
              </a:rPr>
              <a:t>• Warranty: 10 Years</a:t>
            </a:r>
          </a:p>
          <a:p>
            <a:pPr algn="l"/>
            <a:endParaRPr lang="en-US" sz="1050" b="0" i="0" u="none" strike="noStrike" baseline="0">
              <a:latin typeface="Raleway-Light"/>
            </a:endParaRPr>
          </a:p>
        </p:txBody>
      </p:sp>
      <p:sp>
        <p:nvSpPr>
          <p:cNvPr id="3" name="TextBox 2">
            <a:extLst>
              <a:ext uri="{FF2B5EF4-FFF2-40B4-BE49-F238E27FC236}">
                <a16:creationId xmlns:a16="http://schemas.microsoft.com/office/drawing/2014/main" id="{0603DA49-52BE-3F00-7CFF-DB87175A371F}"/>
              </a:ext>
            </a:extLst>
          </p:cNvPr>
          <p:cNvSpPr txBox="1"/>
          <p:nvPr/>
        </p:nvSpPr>
        <p:spPr>
          <a:xfrm>
            <a:off x="217714" y="386936"/>
            <a:ext cx="3363685"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a:latin typeface="Raleway-MediumItalic"/>
              </a:rPr>
              <a:t>Railway™</a:t>
            </a:r>
          </a:p>
          <a:p>
            <a:r>
              <a:rPr lang="en-US" sz="1400">
                <a:latin typeface="Raleway-LightItalic"/>
              </a:rPr>
              <a:t>Power and Data Solution</a:t>
            </a:r>
          </a:p>
        </p:txBody>
      </p:sp>
      <p:pic>
        <p:nvPicPr>
          <p:cNvPr id="8" name="Picture 7" descr="A group of black and white text&#10;&#10;Description automatically generated">
            <a:extLst>
              <a:ext uri="{FF2B5EF4-FFF2-40B4-BE49-F238E27FC236}">
                <a16:creationId xmlns:a16="http://schemas.microsoft.com/office/drawing/2014/main" id="{4488C4A5-BA51-088A-E92E-AB2A9500E179}"/>
              </a:ext>
            </a:extLst>
          </p:cNvPr>
          <p:cNvPicPr>
            <a:picLocks noChangeAspect="1"/>
          </p:cNvPicPr>
          <p:nvPr/>
        </p:nvPicPr>
        <p:blipFill>
          <a:blip r:embed="rId4"/>
          <a:stretch>
            <a:fillRect/>
          </a:stretch>
        </p:blipFill>
        <p:spPr>
          <a:xfrm>
            <a:off x="264290" y="5666264"/>
            <a:ext cx="1413693" cy="995290"/>
          </a:xfrm>
          <a:prstGeom prst="rect">
            <a:avLst/>
          </a:prstGeom>
        </p:spPr>
      </p:pic>
    </p:spTree>
    <p:extLst>
      <p:ext uri="{BB962C8B-B14F-4D97-AF65-F5344CB8AC3E}">
        <p14:creationId xmlns:p14="http://schemas.microsoft.com/office/powerpoint/2010/main" val="254381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9">
            <a:extLst>
              <a:ext uri="{FF2B5EF4-FFF2-40B4-BE49-F238E27FC236}">
                <a16:creationId xmlns:a16="http://schemas.microsoft.com/office/drawing/2014/main" id="{1222BB48-AFA8-5F01-E383-C45850D0A3F1}"/>
              </a:ext>
            </a:extLst>
          </p:cNvPr>
          <p:cNvSpPr>
            <a:spLocks noGrp="1"/>
          </p:cNvSpPr>
          <p:nvPr>
            <p:ph idx="1"/>
          </p:nvPr>
        </p:nvSpPr>
        <p:spPr>
          <a:xfrm>
            <a:off x="3582186" y="0"/>
            <a:ext cx="8596208" cy="6857999"/>
          </a:xfrm>
        </p:spPr>
        <p:txBody>
          <a:bodyPr/>
          <a:lstStyle/>
          <a:p>
            <a:endParaRPr lang="en-US"/>
          </a:p>
        </p:txBody>
      </p:sp>
      <p:sp>
        <p:nvSpPr>
          <p:cNvPr id="2" name="Rectangle 1">
            <a:extLst>
              <a:ext uri="{FF2B5EF4-FFF2-40B4-BE49-F238E27FC236}">
                <a16:creationId xmlns:a16="http://schemas.microsoft.com/office/drawing/2014/main" id="{02D03DD8-B5DB-DDA3-4919-023ECA4DF0D5}"/>
              </a:ext>
            </a:extLst>
          </p:cNvPr>
          <p:cNvSpPr/>
          <p:nvPr/>
        </p:nvSpPr>
        <p:spPr>
          <a:xfrm>
            <a:off x="-2139" y="-2"/>
            <a:ext cx="3584325" cy="6858001"/>
          </a:xfrm>
          <a:prstGeom prst="rect">
            <a:avLst/>
          </a:prstGeom>
          <a:gradFill flip="none" rotWithShape="1">
            <a:gsLst>
              <a:gs pos="0">
                <a:schemeClr val="accent4">
                  <a:lumMod val="95000"/>
                  <a:lumOff val="5000"/>
                </a:schemeClr>
              </a:gs>
              <a:gs pos="100000">
                <a:schemeClr val="accent3"/>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3" name="Title 1">
            <a:extLst>
              <a:ext uri="{FF2B5EF4-FFF2-40B4-BE49-F238E27FC236}">
                <a16:creationId xmlns:a16="http://schemas.microsoft.com/office/drawing/2014/main" id="{4DB793A5-9B28-C0A1-AF12-2A9BF271FE83}"/>
              </a:ext>
            </a:extLst>
          </p:cNvPr>
          <p:cNvSpPr txBox="1">
            <a:spLocks/>
          </p:cNvSpPr>
          <p:nvPr/>
        </p:nvSpPr>
        <p:spPr>
          <a:xfrm>
            <a:off x="6244" y="2824341"/>
            <a:ext cx="3575942" cy="120931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accent5"/>
                </a:solidFill>
                <a:latin typeface="Raleway Light" panose="020B0403030101060003" pitchFamily="34" charset="77"/>
                <a:ea typeface="+mj-ea"/>
                <a:cs typeface="+mj-cs"/>
              </a:defRPr>
            </a:lvl1pPr>
          </a:lstStyle>
          <a:p>
            <a:pPr algn="ctr">
              <a:defRPr/>
            </a:pPr>
            <a:r>
              <a:rPr lang="en-US" sz="1800" b="0" i="0" u="none" strike="noStrike" kern="1200" cap="none" spc="0" normalizeH="0" baseline="0" noProof="0">
                <a:ln>
                  <a:noFill/>
                </a:ln>
                <a:solidFill>
                  <a:srgbClr val="FFFFFF"/>
                </a:solidFill>
                <a:effectLst/>
                <a:uLnTx/>
                <a:uFillTx/>
                <a:latin typeface="Raleway" pitchFamily="2" charset="0"/>
              </a:rPr>
              <a:t>FLOORPLAN</a:t>
            </a:r>
          </a:p>
        </p:txBody>
      </p:sp>
    </p:spTree>
    <p:extLst>
      <p:ext uri="{BB962C8B-B14F-4D97-AF65-F5344CB8AC3E}">
        <p14:creationId xmlns:p14="http://schemas.microsoft.com/office/powerpoint/2010/main" val="196076495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B8D8DA4E-F465-4490-98B8-032BB6D7DE80}"/>
              </a:ext>
            </a:extLst>
          </p:cNvPr>
          <p:cNvPicPr>
            <a:picLocks noChangeAspect="1"/>
          </p:cNvPicPr>
          <p:nvPr/>
        </p:nvPicPr>
        <p:blipFill rotWithShape="1">
          <a:blip r:embed="rId2"/>
          <a:srcRect t="7194"/>
          <a:stretch/>
        </p:blipFill>
        <p:spPr>
          <a:xfrm>
            <a:off x="224949" y="1002488"/>
            <a:ext cx="7582633" cy="4637949"/>
          </a:xfrm>
          <a:prstGeom prst="rect">
            <a:avLst/>
          </a:prstGeom>
        </p:spPr>
      </p:pic>
      <p:pic>
        <p:nvPicPr>
          <p:cNvPr id="26" name="Picture 25">
            <a:extLst>
              <a:ext uri="{FF2B5EF4-FFF2-40B4-BE49-F238E27FC236}">
                <a16:creationId xmlns:a16="http://schemas.microsoft.com/office/drawing/2014/main" id="{55AF5F3C-04B3-4534-9CB5-EC06FCFD2BA9}"/>
              </a:ext>
            </a:extLst>
          </p:cNvPr>
          <p:cNvPicPr>
            <a:picLocks noChangeAspect="1"/>
          </p:cNvPicPr>
          <p:nvPr/>
        </p:nvPicPr>
        <p:blipFill rotWithShape="1">
          <a:blip r:embed="rId3"/>
          <a:srcRect t="10081"/>
          <a:stretch/>
        </p:blipFill>
        <p:spPr>
          <a:xfrm>
            <a:off x="9187416" y="3746363"/>
            <a:ext cx="1823655" cy="3111637"/>
          </a:xfrm>
          <a:prstGeom prst="rect">
            <a:avLst/>
          </a:prstGeom>
        </p:spPr>
      </p:pic>
      <p:pic>
        <p:nvPicPr>
          <p:cNvPr id="28" name="Picture 27">
            <a:extLst>
              <a:ext uri="{FF2B5EF4-FFF2-40B4-BE49-F238E27FC236}">
                <a16:creationId xmlns:a16="http://schemas.microsoft.com/office/drawing/2014/main" id="{5CAF1BD7-4B61-4D10-B062-FDB154FDAACE}"/>
              </a:ext>
            </a:extLst>
          </p:cNvPr>
          <p:cNvPicPr>
            <a:picLocks noChangeAspect="1"/>
          </p:cNvPicPr>
          <p:nvPr/>
        </p:nvPicPr>
        <p:blipFill rotWithShape="1">
          <a:blip r:embed="rId4"/>
          <a:srcRect t="9256"/>
          <a:stretch/>
        </p:blipFill>
        <p:spPr>
          <a:xfrm>
            <a:off x="9008141" y="317362"/>
            <a:ext cx="1954259" cy="3111637"/>
          </a:xfrm>
          <a:prstGeom prst="rect">
            <a:avLst/>
          </a:prstGeom>
        </p:spPr>
      </p:pic>
      <p:pic>
        <p:nvPicPr>
          <p:cNvPr id="30" name="Picture 29">
            <a:extLst>
              <a:ext uri="{FF2B5EF4-FFF2-40B4-BE49-F238E27FC236}">
                <a16:creationId xmlns:a16="http://schemas.microsoft.com/office/drawing/2014/main" id="{4B1C13E1-F892-4A02-8E3B-2A88F2008B95}"/>
              </a:ext>
            </a:extLst>
          </p:cNvPr>
          <p:cNvPicPr>
            <a:picLocks noChangeAspect="1"/>
          </p:cNvPicPr>
          <p:nvPr/>
        </p:nvPicPr>
        <p:blipFill rotWithShape="1">
          <a:blip r:embed="rId5"/>
          <a:srcRect r="47885"/>
          <a:stretch/>
        </p:blipFill>
        <p:spPr>
          <a:xfrm>
            <a:off x="4992728" y="5885164"/>
            <a:ext cx="863048" cy="896216"/>
          </a:xfrm>
          <a:prstGeom prst="rect">
            <a:avLst/>
          </a:prstGeom>
        </p:spPr>
      </p:pic>
      <p:pic>
        <p:nvPicPr>
          <p:cNvPr id="32" name="Picture 31">
            <a:extLst>
              <a:ext uri="{FF2B5EF4-FFF2-40B4-BE49-F238E27FC236}">
                <a16:creationId xmlns:a16="http://schemas.microsoft.com/office/drawing/2014/main" id="{1C0A3DE7-2752-405A-B59E-FA99A2087E83}"/>
              </a:ext>
            </a:extLst>
          </p:cNvPr>
          <p:cNvPicPr>
            <a:picLocks noChangeAspect="1"/>
          </p:cNvPicPr>
          <p:nvPr/>
        </p:nvPicPr>
        <p:blipFill>
          <a:blip r:embed="rId6"/>
          <a:stretch>
            <a:fillRect/>
          </a:stretch>
        </p:blipFill>
        <p:spPr>
          <a:xfrm>
            <a:off x="627027" y="5699204"/>
            <a:ext cx="2198528" cy="1082177"/>
          </a:xfrm>
          <a:prstGeom prst="rect">
            <a:avLst/>
          </a:prstGeom>
        </p:spPr>
      </p:pic>
      <p:pic>
        <p:nvPicPr>
          <p:cNvPr id="34" name="Picture 33">
            <a:extLst>
              <a:ext uri="{FF2B5EF4-FFF2-40B4-BE49-F238E27FC236}">
                <a16:creationId xmlns:a16="http://schemas.microsoft.com/office/drawing/2014/main" id="{CE658393-342C-4F8B-9D31-18A9B2CBD763}"/>
              </a:ext>
            </a:extLst>
          </p:cNvPr>
          <p:cNvPicPr>
            <a:picLocks noChangeAspect="1"/>
          </p:cNvPicPr>
          <p:nvPr/>
        </p:nvPicPr>
        <p:blipFill rotWithShape="1">
          <a:blip r:embed="rId7"/>
          <a:srcRect r="56512"/>
          <a:stretch/>
        </p:blipFill>
        <p:spPr>
          <a:xfrm>
            <a:off x="6566263" y="5940366"/>
            <a:ext cx="669347" cy="785813"/>
          </a:xfrm>
          <a:prstGeom prst="rect">
            <a:avLst/>
          </a:prstGeom>
        </p:spPr>
      </p:pic>
      <p:pic>
        <p:nvPicPr>
          <p:cNvPr id="6" name="Picture 5">
            <a:extLst>
              <a:ext uri="{FF2B5EF4-FFF2-40B4-BE49-F238E27FC236}">
                <a16:creationId xmlns:a16="http://schemas.microsoft.com/office/drawing/2014/main" id="{70386DE4-FDA7-48A9-85EA-0DFE8729231B}"/>
              </a:ext>
            </a:extLst>
          </p:cNvPr>
          <p:cNvPicPr>
            <a:picLocks noChangeAspect="1"/>
          </p:cNvPicPr>
          <p:nvPr/>
        </p:nvPicPr>
        <p:blipFill rotWithShape="1">
          <a:blip r:embed="rId8"/>
          <a:srcRect r="65012"/>
          <a:stretch/>
        </p:blipFill>
        <p:spPr>
          <a:xfrm>
            <a:off x="3202343" y="5907501"/>
            <a:ext cx="656680" cy="815808"/>
          </a:xfrm>
          <a:prstGeom prst="rect">
            <a:avLst/>
          </a:prstGeom>
        </p:spPr>
      </p:pic>
      <p:sp>
        <p:nvSpPr>
          <p:cNvPr id="4" name="TextBox 3">
            <a:extLst>
              <a:ext uri="{FF2B5EF4-FFF2-40B4-BE49-F238E27FC236}">
                <a16:creationId xmlns:a16="http://schemas.microsoft.com/office/drawing/2014/main" id="{8915C6D7-44C2-B019-5EFE-BE8E88F4180C}"/>
              </a:ext>
            </a:extLst>
          </p:cNvPr>
          <p:cNvSpPr txBox="1"/>
          <p:nvPr/>
        </p:nvSpPr>
        <p:spPr>
          <a:xfrm>
            <a:off x="217714" y="386936"/>
            <a:ext cx="3363685"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a:latin typeface="Raleway-MediumItalic"/>
              </a:rPr>
              <a:t>Railway™</a:t>
            </a:r>
          </a:p>
          <a:p>
            <a:r>
              <a:rPr lang="en-US" sz="1400">
                <a:latin typeface="Raleway-LightItalic"/>
              </a:rPr>
              <a:t>Power and Data Solution</a:t>
            </a:r>
          </a:p>
        </p:txBody>
      </p:sp>
      <p:sp>
        <p:nvSpPr>
          <p:cNvPr id="8" name="Rectangle 7">
            <a:extLst>
              <a:ext uri="{FF2B5EF4-FFF2-40B4-BE49-F238E27FC236}">
                <a16:creationId xmlns:a16="http://schemas.microsoft.com/office/drawing/2014/main" id="{D8356737-4F19-0A91-C0C3-AFDFEC52B2BE}"/>
              </a:ext>
            </a:extLst>
          </p:cNvPr>
          <p:cNvSpPr/>
          <p:nvPr/>
        </p:nvSpPr>
        <p:spPr>
          <a:xfrm>
            <a:off x="3786809" y="2959464"/>
            <a:ext cx="1263907" cy="2154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19C40F6-1C74-4CC5-B648-1DD1973E9EE0}"/>
              </a:ext>
            </a:extLst>
          </p:cNvPr>
          <p:cNvSpPr txBox="1"/>
          <p:nvPr/>
        </p:nvSpPr>
        <p:spPr>
          <a:xfrm>
            <a:off x="3352397" y="878342"/>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top view 4-pack</a:t>
            </a:r>
          </a:p>
        </p:txBody>
      </p:sp>
      <p:sp>
        <p:nvSpPr>
          <p:cNvPr id="3" name="TextBox 2">
            <a:extLst>
              <a:ext uri="{FF2B5EF4-FFF2-40B4-BE49-F238E27FC236}">
                <a16:creationId xmlns:a16="http://schemas.microsoft.com/office/drawing/2014/main" id="{162D0B30-6581-1719-0A98-74C76D824D4E}"/>
              </a:ext>
            </a:extLst>
          </p:cNvPr>
          <p:cNvSpPr txBox="1"/>
          <p:nvPr/>
        </p:nvSpPr>
        <p:spPr>
          <a:xfrm>
            <a:off x="3494877" y="2959464"/>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front view 4-pack</a:t>
            </a:r>
          </a:p>
        </p:txBody>
      </p:sp>
      <p:sp>
        <p:nvSpPr>
          <p:cNvPr id="5" name="TextBox 4">
            <a:extLst>
              <a:ext uri="{FF2B5EF4-FFF2-40B4-BE49-F238E27FC236}">
                <a16:creationId xmlns:a16="http://schemas.microsoft.com/office/drawing/2014/main" id="{9B3BF0F3-FC47-4FAF-96A3-D079EF938B34}"/>
              </a:ext>
            </a:extLst>
          </p:cNvPr>
          <p:cNvSpPr txBox="1"/>
          <p:nvPr/>
        </p:nvSpPr>
        <p:spPr>
          <a:xfrm>
            <a:off x="9264081" y="101919"/>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profile view T-foot</a:t>
            </a:r>
          </a:p>
        </p:txBody>
      </p:sp>
      <p:sp>
        <p:nvSpPr>
          <p:cNvPr id="14" name="Rectangle 13">
            <a:extLst>
              <a:ext uri="{FF2B5EF4-FFF2-40B4-BE49-F238E27FC236}">
                <a16:creationId xmlns:a16="http://schemas.microsoft.com/office/drawing/2014/main" id="{EDC85749-CEE8-0D05-4D40-24E1FA1529A3}"/>
              </a:ext>
            </a:extLst>
          </p:cNvPr>
          <p:cNvSpPr/>
          <p:nvPr/>
        </p:nvSpPr>
        <p:spPr>
          <a:xfrm>
            <a:off x="660247" y="5845573"/>
            <a:ext cx="764257" cy="37003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4077931-BD6A-1BBE-5D8E-ED15CB3E1DF5}"/>
              </a:ext>
            </a:extLst>
          </p:cNvPr>
          <p:cNvSpPr txBox="1"/>
          <p:nvPr/>
        </p:nvSpPr>
        <p:spPr>
          <a:xfrm>
            <a:off x="9250083" y="3530919"/>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profile view L-foot</a:t>
            </a:r>
          </a:p>
        </p:txBody>
      </p:sp>
      <p:sp>
        <p:nvSpPr>
          <p:cNvPr id="9" name="TextBox 8">
            <a:extLst>
              <a:ext uri="{FF2B5EF4-FFF2-40B4-BE49-F238E27FC236}">
                <a16:creationId xmlns:a16="http://schemas.microsoft.com/office/drawing/2014/main" id="{4AE982C1-EC77-807A-113A-934247870242}"/>
              </a:ext>
            </a:extLst>
          </p:cNvPr>
          <p:cNvSpPr txBox="1"/>
          <p:nvPr/>
        </p:nvSpPr>
        <p:spPr>
          <a:xfrm>
            <a:off x="233095" y="5865286"/>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voice/data</a:t>
            </a:r>
          </a:p>
          <a:p>
            <a:pPr algn="ctr"/>
            <a:r>
              <a:rPr lang="en-US" sz="800">
                <a:latin typeface="Raleway-MediumItalic"/>
              </a:rPr>
              <a:t>adapter kit</a:t>
            </a:r>
          </a:p>
        </p:txBody>
      </p:sp>
      <p:sp>
        <p:nvSpPr>
          <p:cNvPr id="10" name="TextBox 9">
            <a:extLst>
              <a:ext uri="{FF2B5EF4-FFF2-40B4-BE49-F238E27FC236}">
                <a16:creationId xmlns:a16="http://schemas.microsoft.com/office/drawing/2014/main" id="{A2E5AABA-3DC2-48F9-92A5-960C4648A2F2}"/>
              </a:ext>
            </a:extLst>
          </p:cNvPr>
          <p:cNvSpPr txBox="1"/>
          <p:nvPr/>
        </p:nvSpPr>
        <p:spPr>
          <a:xfrm>
            <a:off x="3454429" y="6298591"/>
            <a:ext cx="1698319" cy="5080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voice/data plate</a:t>
            </a:r>
          </a:p>
        </p:txBody>
      </p:sp>
      <p:sp>
        <p:nvSpPr>
          <p:cNvPr id="11" name="TextBox 10">
            <a:extLst>
              <a:ext uri="{FF2B5EF4-FFF2-40B4-BE49-F238E27FC236}">
                <a16:creationId xmlns:a16="http://schemas.microsoft.com/office/drawing/2014/main" id="{D9FC8FF1-7028-DC7D-12AC-6ACA5A485C25}"/>
              </a:ext>
            </a:extLst>
          </p:cNvPr>
          <p:cNvSpPr txBox="1"/>
          <p:nvPr/>
        </p:nvSpPr>
        <p:spPr>
          <a:xfrm>
            <a:off x="5318361" y="6285419"/>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receptacle</a:t>
            </a:r>
          </a:p>
        </p:txBody>
      </p:sp>
      <p:sp>
        <p:nvSpPr>
          <p:cNvPr id="12" name="TextBox 11">
            <a:extLst>
              <a:ext uri="{FF2B5EF4-FFF2-40B4-BE49-F238E27FC236}">
                <a16:creationId xmlns:a16="http://schemas.microsoft.com/office/drawing/2014/main" id="{350C6DD3-C98E-9F3F-D8D7-4A76ED666EC6}"/>
              </a:ext>
            </a:extLst>
          </p:cNvPr>
          <p:cNvSpPr txBox="1"/>
          <p:nvPr/>
        </p:nvSpPr>
        <p:spPr>
          <a:xfrm>
            <a:off x="6706863" y="6285419"/>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cover plate</a:t>
            </a:r>
          </a:p>
        </p:txBody>
      </p:sp>
    </p:spTree>
    <p:extLst>
      <p:ext uri="{BB962C8B-B14F-4D97-AF65-F5344CB8AC3E}">
        <p14:creationId xmlns:p14="http://schemas.microsoft.com/office/powerpoint/2010/main" val="541225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1B6985-604E-490E-A08E-EEB8BBB61C34}"/>
              </a:ext>
            </a:extLst>
          </p:cNvPr>
          <p:cNvPicPr>
            <a:picLocks noChangeAspect="1"/>
          </p:cNvPicPr>
          <p:nvPr/>
        </p:nvPicPr>
        <p:blipFill>
          <a:blip r:embed="rId2"/>
          <a:stretch>
            <a:fillRect/>
          </a:stretch>
        </p:blipFill>
        <p:spPr>
          <a:xfrm>
            <a:off x="707816" y="1941353"/>
            <a:ext cx="6588485" cy="2976051"/>
          </a:xfrm>
          <a:prstGeom prst="rect">
            <a:avLst/>
          </a:prstGeom>
        </p:spPr>
      </p:pic>
      <p:sp>
        <p:nvSpPr>
          <p:cNvPr id="10" name="TextBox 9">
            <a:extLst>
              <a:ext uri="{FF2B5EF4-FFF2-40B4-BE49-F238E27FC236}">
                <a16:creationId xmlns:a16="http://schemas.microsoft.com/office/drawing/2014/main" id="{7DEDABAE-33A7-8AF3-378E-56E061DA71DF}"/>
              </a:ext>
            </a:extLst>
          </p:cNvPr>
          <p:cNvSpPr txBox="1"/>
          <p:nvPr/>
        </p:nvSpPr>
        <p:spPr>
          <a:xfrm>
            <a:off x="7879756" y="2222791"/>
            <a:ext cx="3790758" cy="2408352"/>
          </a:xfrm>
          <a:prstGeom prst="rect">
            <a:avLst/>
          </a:prstGeom>
          <a:noFill/>
        </p:spPr>
        <p:txBody>
          <a:bodyPr wrap="square" lIns="91440" tIns="45720" rIns="91440" bIns="45720" anchor="t">
            <a:spAutoFit/>
          </a:bodyPr>
          <a:lstStyle/>
          <a:p>
            <a:pPr algn="l"/>
            <a:r>
              <a:rPr lang="en-US" sz="1400" u="none" strike="noStrike" baseline="0" dirty="0">
                <a:latin typeface="Raleway-Regular"/>
              </a:rPr>
              <a:t>New York City </a:t>
            </a:r>
            <a:r>
              <a:rPr lang="en-US" sz="1400" dirty="0">
                <a:latin typeface="Raleway-Regular"/>
              </a:rPr>
              <a:t>Power</a:t>
            </a:r>
            <a:r>
              <a:rPr lang="en-US" sz="1400" u="none" strike="noStrike" baseline="0" dirty="0">
                <a:latin typeface="Raleway-Regular"/>
              </a:rPr>
              <a:t> </a:t>
            </a:r>
            <a:r>
              <a:rPr lang="en-US" sz="1400" dirty="0">
                <a:latin typeface="Raleway-Regular"/>
              </a:rPr>
              <a:t>Rail</a:t>
            </a:r>
            <a:r>
              <a:rPr lang="en-US" sz="1400" u="none" strike="noStrike" baseline="0" dirty="0">
                <a:latin typeface="Raleway-Regular"/>
              </a:rPr>
              <a:t> </a:t>
            </a:r>
            <a:r>
              <a:rPr lang="en-US" sz="1400" dirty="0">
                <a:latin typeface="Raleway-Regular"/>
              </a:rPr>
              <a:t>Kit</a:t>
            </a:r>
            <a:endParaRPr lang="en-US" sz="1400" u="none" strike="noStrike" baseline="0" dirty="0">
              <a:latin typeface="Raleway-Regular"/>
            </a:endParaRPr>
          </a:p>
          <a:p>
            <a:endParaRPr lang="en-US" sz="1050" dirty="0">
              <a:latin typeface="Raleway-Regular"/>
            </a:endParaRPr>
          </a:p>
          <a:p>
            <a:r>
              <a:rPr lang="en-US" sz="1050" b="0" i="0" u="none" strike="noStrike" baseline="0" dirty="0">
                <a:latin typeface="Raleway-Regular"/>
              </a:rPr>
              <a:t>Due to the New York City electrical code requirements, we offer </a:t>
            </a:r>
            <a:r>
              <a:rPr lang="en-US" sz="1050" dirty="0">
                <a:latin typeface="Raleway-Regular"/>
              </a:rPr>
              <a:t>a specific</a:t>
            </a:r>
            <a:r>
              <a:rPr lang="en-US" sz="1050" b="0" i="0" u="none" strike="noStrike" baseline="0" dirty="0">
                <a:latin typeface="Raleway-Regular"/>
              </a:rPr>
              <a:t> NYC power rail kit that meets all specification requested </a:t>
            </a:r>
            <a:r>
              <a:rPr lang="en-US" sz="1050" dirty="0">
                <a:latin typeface="Raleway-Regular"/>
              </a:rPr>
              <a:t>by the</a:t>
            </a:r>
            <a:r>
              <a:rPr lang="en-US" sz="1050" b="0" i="0" u="none" strike="noStrike" baseline="0" dirty="0">
                <a:latin typeface="Raleway-Regular"/>
              </a:rPr>
              <a:t> city. All parts are included and need to be installed by a licensed</a:t>
            </a:r>
            <a:r>
              <a:rPr lang="en-US" sz="1050" dirty="0">
                <a:latin typeface="Raleway-Regular"/>
              </a:rPr>
              <a:t> </a:t>
            </a:r>
            <a:r>
              <a:rPr lang="en-US" sz="1050" b="0" i="0" u="none" strike="noStrike" baseline="0" dirty="0">
                <a:latin typeface="Raleway-Regular"/>
              </a:rPr>
              <a:t>electrician </a:t>
            </a:r>
            <a:br>
              <a:rPr lang="en-US" sz="1050" dirty="0">
                <a:latin typeface="Raleway-Regular"/>
              </a:rPr>
            </a:br>
            <a:r>
              <a:rPr lang="en-US" sz="1050" b="0" i="0" u="none" strike="noStrike" baseline="0" dirty="0">
                <a:latin typeface="Raleway-Regular"/>
              </a:rPr>
              <a:t>per the code.</a:t>
            </a:r>
          </a:p>
          <a:p>
            <a:pPr algn="l"/>
            <a:endParaRPr lang="en-US" sz="1050" b="0" i="0" u="none" strike="noStrike" baseline="0" dirty="0">
              <a:latin typeface="Raleway-Regular"/>
            </a:endParaRPr>
          </a:p>
          <a:p>
            <a:r>
              <a:rPr lang="en-US" sz="1050" b="0" i="0" u="none" strike="noStrike" baseline="0" dirty="0">
                <a:latin typeface="Raleway-Regular"/>
              </a:rPr>
              <a:t>The NYC power rail kit is to be used as the designated infeed rail.</a:t>
            </a:r>
            <a:r>
              <a:rPr lang="en-US" sz="1050" dirty="0">
                <a:latin typeface="Raleway-Regular"/>
              </a:rPr>
              <a:t> </a:t>
            </a:r>
            <a:r>
              <a:rPr lang="en-US" sz="1050" b="0" i="0" u="none" strike="noStrike" baseline="0" dirty="0">
                <a:latin typeface="Raleway-Regular"/>
              </a:rPr>
              <a:t>All other rails in the configuration can be our standard rails</a:t>
            </a:r>
          </a:p>
          <a:p>
            <a:pPr algn="l"/>
            <a:endParaRPr lang="en-US" sz="1050" b="0" i="0" u="none" strike="noStrike" baseline="0" dirty="0">
              <a:latin typeface="Raleway-Regular"/>
            </a:endParaRPr>
          </a:p>
          <a:p>
            <a:r>
              <a:rPr lang="en-US" sz="1050" b="0" i="1" u="none" strike="noStrike" baseline="0" dirty="0">
                <a:latin typeface="Raleway-Regular"/>
              </a:rPr>
              <a:t>Please consult local electrician for power draw when </a:t>
            </a:r>
            <a:r>
              <a:rPr lang="en-US" sz="1050" b="0" i="1" u="none" strike="noStrike" baseline="0">
                <a:latin typeface="Raleway-Regular"/>
              </a:rPr>
              <a:t>connecting more </a:t>
            </a:r>
            <a:r>
              <a:rPr lang="en-US" sz="1050" i="1">
                <a:latin typeface="Raleway-Regular"/>
              </a:rPr>
              <a:t>than 5</a:t>
            </a:r>
            <a:r>
              <a:rPr lang="en-US" sz="1050" b="0" i="1" u="none" strike="noStrike" baseline="0">
                <a:latin typeface="Raleway-Regular"/>
              </a:rPr>
              <a:t> rails to one </a:t>
            </a:r>
            <a:r>
              <a:rPr lang="en-US" sz="1050" b="0" i="1" u="none" strike="noStrike" baseline="0" err="1">
                <a:latin typeface="Raleway-Regular"/>
              </a:rPr>
              <a:t>endfeed</a:t>
            </a:r>
            <a:r>
              <a:rPr lang="en-US" sz="1050" b="0" i="1" u="none" strike="noStrike" baseline="0" dirty="0">
                <a:latin typeface="Raleway-Regular"/>
              </a:rPr>
              <a:t>.</a:t>
            </a:r>
            <a:endParaRPr lang="en-US" sz="1050">
              <a:latin typeface="Raleway-Regular"/>
            </a:endParaRPr>
          </a:p>
        </p:txBody>
      </p:sp>
      <p:sp>
        <p:nvSpPr>
          <p:cNvPr id="4" name="TextBox 3">
            <a:extLst>
              <a:ext uri="{FF2B5EF4-FFF2-40B4-BE49-F238E27FC236}">
                <a16:creationId xmlns:a16="http://schemas.microsoft.com/office/drawing/2014/main" id="{5B26AF91-05B8-1B4E-F8FE-015204E127FA}"/>
              </a:ext>
            </a:extLst>
          </p:cNvPr>
          <p:cNvSpPr txBox="1"/>
          <p:nvPr/>
        </p:nvSpPr>
        <p:spPr>
          <a:xfrm>
            <a:off x="217714" y="386936"/>
            <a:ext cx="3363685"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dirty="0">
                <a:latin typeface="Raleway-MediumItalic"/>
              </a:rPr>
              <a:t>Railway</a:t>
            </a:r>
          </a:p>
          <a:p>
            <a:r>
              <a:rPr lang="en-US" sz="1400" dirty="0">
                <a:latin typeface="Raleway-LightItalic"/>
              </a:rPr>
              <a:t>Power and Data Solution</a:t>
            </a:r>
          </a:p>
        </p:txBody>
      </p:sp>
    </p:spTree>
    <p:extLst>
      <p:ext uri="{BB962C8B-B14F-4D97-AF65-F5344CB8AC3E}">
        <p14:creationId xmlns:p14="http://schemas.microsoft.com/office/powerpoint/2010/main" val="34872942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61511E8A-42AF-4CFE-AF59-D71C3EFF5BF9}"/>
              </a:ext>
            </a:extLst>
          </p:cNvPr>
          <p:cNvSpPr/>
          <p:nvPr/>
        </p:nvSpPr>
        <p:spPr>
          <a:xfrm>
            <a:off x="8078463" y="1124478"/>
            <a:ext cx="1916631" cy="237022"/>
          </a:xfrm>
          <a:prstGeom prst="rect">
            <a:avLst/>
          </a:prstGeom>
          <a:solidFill>
            <a:srgbClr val="FFFF00">
              <a:alpha val="40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27">
              <a:solidFill>
                <a:schemeClr val="tx1">
                  <a:lumMod val="65000"/>
                  <a:lumOff val="35000"/>
                </a:schemeClr>
              </a:solidFill>
              <a:latin typeface="Quicksand"/>
            </a:endParaRPr>
          </a:p>
        </p:txBody>
      </p:sp>
      <p:pic>
        <p:nvPicPr>
          <p:cNvPr id="41" name="Picture 40">
            <a:extLst>
              <a:ext uri="{FF2B5EF4-FFF2-40B4-BE49-F238E27FC236}">
                <a16:creationId xmlns:a16="http://schemas.microsoft.com/office/drawing/2014/main" id="{73622F87-0C86-43D5-BBB5-9F4AF1CA7A2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94707" y="2873672"/>
            <a:ext cx="3595041" cy="3977991"/>
          </a:xfrm>
          <a:prstGeom prst="rect">
            <a:avLst/>
          </a:prstGeom>
        </p:spPr>
      </p:pic>
      <p:pic>
        <p:nvPicPr>
          <p:cNvPr id="15" name="Picture 14">
            <a:extLst>
              <a:ext uri="{FF2B5EF4-FFF2-40B4-BE49-F238E27FC236}">
                <a16:creationId xmlns:a16="http://schemas.microsoft.com/office/drawing/2014/main" id="{C0265292-78B8-4DDD-BC3E-F83D612FC518}"/>
              </a:ext>
            </a:extLst>
          </p:cNvPr>
          <p:cNvPicPr>
            <a:picLocks noChangeAspect="1"/>
          </p:cNvPicPr>
          <p:nvPr/>
        </p:nvPicPr>
        <p:blipFill>
          <a:blip r:embed="rId3"/>
          <a:stretch>
            <a:fillRect/>
          </a:stretch>
        </p:blipFill>
        <p:spPr>
          <a:xfrm>
            <a:off x="7154504" y="2784321"/>
            <a:ext cx="4057036" cy="3947504"/>
          </a:xfrm>
          <a:prstGeom prst="rect">
            <a:avLst/>
          </a:prstGeom>
        </p:spPr>
      </p:pic>
      <p:cxnSp>
        <p:nvCxnSpPr>
          <p:cNvPr id="18" name="Straight Connector 17">
            <a:extLst>
              <a:ext uri="{FF2B5EF4-FFF2-40B4-BE49-F238E27FC236}">
                <a16:creationId xmlns:a16="http://schemas.microsoft.com/office/drawing/2014/main" id="{C99A4875-818B-415C-8E5E-AFB6EB4B091B}"/>
              </a:ext>
            </a:extLst>
          </p:cNvPr>
          <p:cNvCxnSpPr>
            <a:cxnSpLocks/>
          </p:cNvCxnSpPr>
          <p:nvPr/>
        </p:nvCxnSpPr>
        <p:spPr>
          <a:xfrm>
            <a:off x="6871355" y="2923855"/>
            <a:ext cx="0" cy="3807970"/>
          </a:xfrm>
          <a:prstGeom prst="line">
            <a:avLst/>
          </a:prstGeom>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E63A4AE2-4C36-422D-97F3-159A068B4CA7}"/>
              </a:ext>
            </a:extLst>
          </p:cNvPr>
          <p:cNvSpPr txBox="1"/>
          <p:nvPr/>
        </p:nvSpPr>
        <p:spPr>
          <a:xfrm>
            <a:off x="7428323" y="4085440"/>
            <a:ext cx="1297190" cy="469937"/>
          </a:xfrm>
          <a:prstGeom prst="rect">
            <a:avLst/>
          </a:prstGeom>
          <a:noFill/>
        </p:spPr>
        <p:txBody>
          <a:bodyPr wrap="square" rtlCol="0">
            <a:spAutoFit/>
          </a:bodyPr>
          <a:lstStyle/>
          <a:p>
            <a:pPr algn="l"/>
            <a:r>
              <a:rPr lang="en-US" sz="818">
                <a:solidFill>
                  <a:schemeClr val="tx1">
                    <a:lumMod val="65000"/>
                    <a:lumOff val="35000"/>
                  </a:schemeClr>
                </a:solidFill>
                <a:latin typeface="Raleway" pitchFamily="2" charset="0"/>
                <a:ea typeface="Droid Sans" panose="020B0606030804020204" pitchFamily="34" charset="0"/>
                <a:cs typeface="Droid Sans" panose="020B0606030804020204" pitchFamily="34" charset="0"/>
              </a:rPr>
              <a:t>180° Inline Post With Knockout For In-Feeds (POSTKIT-180KO-DBL) </a:t>
            </a:r>
          </a:p>
        </p:txBody>
      </p:sp>
      <p:sp>
        <p:nvSpPr>
          <p:cNvPr id="21" name="TextBox 20">
            <a:extLst>
              <a:ext uri="{FF2B5EF4-FFF2-40B4-BE49-F238E27FC236}">
                <a16:creationId xmlns:a16="http://schemas.microsoft.com/office/drawing/2014/main" id="{5686663C-240C-42DC-A3AE-C6E3C1EEFCA1}"/>
              </a:ext>
            </a:extLst>
          </p:cNvPr>
          <p:cNvSpPr txBox="1"/>
          <p:nvPr/>
        </p:nvSpPr>
        <p:spPr>
          <a:xfrm>
            <a:off x="9508219" y="2867560"/>
            <a:ext cx="1954775" cy="344069"/>
          </a:xfrm>
          <a:prstGeom prst="rect">
            <a:avLst/>
          </a:prstGeom>
          <a:noFill/>
        </p:spPr>
        <p:txBody>
          <a:bodyPr wrap="square" rtlCol="0">
            <a:spAutoFit/>
          </a:bodyPr>
          <a:lstStyle/>
          <a:p>
            <a:pPr algn="l"/>
            <a:r>
              <a:rPr lang="en-US" sz="818">
                <a:solidFill>
                  <a:schemeClr val="tx1">
                    <a:lumMod val="65000"/>
                    <a:lumOff val="35000"/>
                  </a:schemeClr>
                </a:solidFill>
                <a:latin typeface="Raleway" pitchFamily="2" charset="0"/>
                <a:ea typeface="Droid Sans" panose="020B0606030804020204" pitchFamily="34" charset="0"/>
                <a:cs typeface="Droid Sans" panose="020B0606030804020204" pitchFamily="34" charset="0"/>
              </a:rPr>
              <a:t>Power Pole (RAIL-POLE-142) &amp; Ceiling In-Feed (CEILINGFEED-144)</a:t>
            </a:r>
          </a:p>
        </p:txBody>
      </p:sp>
      <p:sp>
        <p:nvSpPr>
          <p:cNvPr id="23" name="TextBox 22">
            <a:extLst>
              <a:ext uri="{FF2B5EF4-FFF2-40B4-BE49-F238E27FC236}">
                <a16:creationId xmlns:a16="http://schemas.microsoft.com/office/drawing/2014/main" id="{3D3A94C4-5437-45B3-9990-84C122E55E20}"/>
              </a:ext>
            </a:extLst>
          </p:cNvPr>
          <p:cNvSpPr txBox="1"/>
          <p:nvPr/>
        </p:nvSpPr>
        <p:spPr>
          <a:xfrm>
            <a:off x="8255725" y="6434905"/>
            <a:ext cx="3022139" cy="344069"/>
          </a:xfrm>
          <a:prstGeom prst="rect">
            <a:avLst/>
          </a:prstGeom>
          <a:noFill/>
        </p:spPr>
        <p:txBody>
          <a:bodyPr wrap="square" rtlCol="0">
            <a:spAutoFit/>
          </a:bodyPr>
          <a:lstStyle/>
          <a:p>
            <a:pPr algn="l"/>
            <a:r>
              <a:rPr lang="en-US" sz="818">
                <a:solidFill>
                  <a:srgbClr val="FF0000"/>
                </a:solidFill>
                <a:latin typeface="Raleway Light" pitchFamily="2" charset="0"/>
                <a:ea typeface="Droid Sans" panose="020B0606030804020204" pitchFamily="34" charset="0"/>
                <a:cs typeface="Droid Sans" panose="020B0606030804020204" pitchFamily="34" charset="0"/>
              </a:rPr>
              <a:t>Field Cut Opening For In-Feed To Exit Power Pole To Enter Railway System @Post W/Knockout </a:t>
            </a:r>
          </a:p>
        </p:txBody>
      </p:sp>
      <p:sp>
        <p:nvSpPr>
          <p:cNvPr id="24" name="TextBox 23">
            <a:extLst>
              <a:ext uri="{FF2B5EF4-FFF2-40B4-BE49-F238E27FC236}">
                <a16:creationId xmlns:a16="http://schemas.microsoft.com/office/drawing/2014/main" id="{FC08B68E-7ABA-47F1-A0BE-6FC73C7BB462}"/>
              </a:ext>
            </a:extLst>
          </p:cNvPr>
          <p:cNvSpPr txBox="1"/>
          <p:nvPr/>
        </p:nvSpPr>
        <p:spPr>
          <a:xfrm>
            <a:off x="7826290" y="286184"/>
            <a:ext cx="3640517" cy="1061829"/>
          </a:xfrm>
          <a:prstGeom prst="rect">
            <a:avLst/>
          </a:prstGeom>
          <a:noFill/>
        </p:spPr>
        <p:txBody>
          <a:bodyPr wrap="square" lIns="91440" tIns="45720" rIns="91440" bIns="45720" rtlCol="0" anchor="t">
            <a:spAutoFit/>
          </a:bodyPr>
          <a:lstStyle/>
          <a:p>
            <a:pPr marL="171450" indent="-171450">
              <a:buFont typeface="Arial"/>
              <a:buChar char="•"/>
            </a:pPr>
            <a:r>
              <a:rPr lang="en-US" sz="1050" dirty="0">
                <a:latin typeface="Raleway-Regular"/>
                <a:ea typeface="Droid Sans" panose="020B0606030804020204" pitchFamily="34" charset="0"/>
                <a:cs typeface="Droid Sans" panose="020B0606030804020204" pitchFamily="34" charset="0"/>
              </a:rPr>
              <a:t>The power pole sits next to the Railway system; this</a:t>
            </a:r>
            <a:br>
              <a:rPr lang="en-US" sz="1050" dirty="0">
                <a:latin typeface="Raleway-Regular"/>
                <a:ea typeface="Droid Sans" panose="020B0606030804020204" pitchFamily="34" charset="0"/>
                <a:cs typeface="Droid Sans" panose="020B0606030804020204" pitchFamily="34" charset="0"/>
              </a:rPr>
            </a:br>
            <a:r>
              <a:rPr lang="en-US" sz="1050" dirty="0">
                <a:latin typeface="Raleway-Regular"/>
                <a:ea typeface="Droid Sans" panose="020B0606030804020204" pitchFamily="34" charset="0"/>
                <a:cs typeface="Droid Sans" panose="020B0606030804020204" pitchFamily="34" charset="0"/>
              </a:rPr>
              <a:t>does not attach or tie into the Railway system itself</a:t>
            </a:r>
            <a:endParaRPr lang="en-US" dirty="0">
              <a:latin typeface="Corbel" panose="020B0503020204020204"/>
              <a:ea typeface="Droid Sans" panose="020B0606030804020204" pitchFamily="34" charset="0"/>
              <a:cs typeface="Droid Sans" panose="020B0606030804020204" pitchFamily="34" charset="0"/>
            </a:endParaRPr>
          </a:p>
          <a:p>
            <a:pPr marL="171450" indent="-171450">
              <a:buFont typeface="Arial"/>
              <a:buChar char="•"/>
            </a:pPr>
            <a:r>
              <a:rPr lang="en-US" sz="1050" dirty="0">
                <a:latin typeface="Raleway-Regular"/>
                <a:ea typeface="Droid Sans" panose="020B0606030804020204" pitchFamily="34" charset="0"/>
                <a:cs typeface="Droid Sans" panose="020B0606030804020204" pitchFamily="34" charset="0"/>
              </a:rPr>
              <a:t>The power pole is 3.0” x 3.75” x 142” long</a:t>
            </a:r>
            <a:endParaRPr lang="en-US" dirty="0">
              <a:latin typeface="Corbel" panose="020B0503020204020204"/>
              <a:ea typeface="Droid Sans" panose="020B0606030804020204" pitchFamily="34" charset="0"/>
              <a:cs typeface="Droid Sans" panose="020B0606030804020204" pitchFamily="34" charset="0"/>
            </a:endParaRPr>
          </a:p>
          <a:p>
            <a:pPr marL="171450" indent="-171450">
              <a:buFont typeface="Arial"/>
              <a:buChar char="•"/>
            </a:pPr>
            <a:r>
              <a:rPr lang="en-US" sz="1050" dirty="0">
                <a:latin typeface="Raleway-Regular"/>
                <a:ea typeface="Droid Sans" panose="020B0606030804020204" pitchFamily="34" charset="0"/>
                <a:cs typeface="Droid Sans" panose="020B0606030804020204" pitchFamily="34" charset="0"/>
              </a:rPr>
              <a:t>It attaches to the post on its 3.0” side. Which means it will lengthen the Railway by 3.75” </a:t>
            </a:r>
            <a:endParaRPr lang="en-US" dirty="0">
              <a:latin typeface="Corbel" panose="020B0503020204020204"/>
              <a:ea typeface="Droid Sans" panose="020B0606030804020204" pitchFamily="34" charset="0"/>
              <a:cs typeface="Droid Sans" panose="020B0606030804020204" pitchFamily="34" charset="0"/>
            </a:endParaRPr>
          </a:p>
          <a:p>
            <a:pPr marL="171450" indent="-171450">
              <a:buFont typeface="Arial"/>
              <a:buChar char="•"/>
            </a:pPr>
            <a:r>
              <a:rPr lang="en-US" sz="1050" dirty="0">
                <a:latin typeface="Raleway-Regular"/>
                <a:ea typeface="Droid Sans" panose="020B0606030804020204" pitchFamily="34" charset="0"/>
                <a:cs typeface="Droid Sans" panose="020B0606030804020204" pitchFamily="34" charset="0"/>
              </a:rPr>
              <a:t>Only available in black plastic</a:t>
            </a:r>
            <a:endParaRPr lang="en-US" dirty="0">
              <a:latin typeface="Corbel" panose="020B0503020204020204"/>
              <a:ea typeface="Droid Sans" panose="020B0606030804020204" pitchFamily="34" charset="0"/>
              <a:cs typeface="Droid Sans" panose="020B0606030804020204" pitchFamily="34" charset="0"/>
            </a:endParaRPr>
          </a:p>
        </p:txBody>
      </p:sp>
      <p:sp>
        <p:nvSpPr>
          <p:cNvPr id="25" name="Arc 24">
            <a:extLst>
              <a:ext uri="{FF2B5EF4-FFF2-40B4-BE49-F238E27FC236}">
                <a16:creationId xmlns:a16="http://schemas.microsoft.com/office/drawing/2014/main" id="{1E0FBFE4-C59F-4A2B-83E2-589FB89EA44C}"/>
              </a:ext>
            </a:extLst>
          </p:cNvPr>
          <p:cNvSpPr/>
          <p:nvPr/>
        </p:nvSpPr>
        <p:spPr>
          <a:xfrm rot="17767919">
            <a:off x="8491937" y="5835846"/>
            <a:ext cx="827970" cy="254751"/>
          </a:xfrm>
          <a:prstGeom prst="arc">
            <a:avLst>
              <a:gd name="adj1" fmla="val 4040651"/>
              <a:gd name="adj2" fmla="val 17575928"/>
            </a:avLst>
          </a:prstGeom>
          <a:ln>
            <a:solidFill>
              <a:srgbClr val="FF0000"/>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sz="1227"/>
          </a:p>
        </p:txBody>
      </p:sp>
      <p:cxnSp>
        <p:nvCxnSpPr>
          <p:cNvPr id="26" name="Straight Arrow Connector 25">
            <a:extLst>
              <a:ext uri="{FF2B5EF4-FFF2-40B4-BE49-F238E27FC236}">
                <a16:creationId xmlns:a16="http://schemas.microsoft.com/office/drawing/2014/main" id="{FCBA247E-5082-49AB-81D1-E8CA0D6B2E4D}"/>
              </a:ext>
            </a:extLst>
          </p:cNvPr>
          <p:cNvCxnSpPr>
            <a:cxnSpLocks/>
          </p:cNvCxnSpPr>
          <p:nvPr/>
        </p:nvCxnSpPr>
        <p:spPr>
          <a:xfrm>
            <a:off x="8341790" y="4495073"/>
            <a:ext cx="470371" cy="11451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5D350F7-B9F1-41AC-B186-1D2843C0DC83}"/>
              </a:ext>
            </a:extLst>
          </p:cNvPr>
          <p:cNvCxnSpPr>
            <a:cxnSpLocks/>
          </p:cNvCxnSpPr>
          <p:nvPr/>
        </p:nvCxnSpPr>
        <p:spPr>
          <a:xfrm flipH="1">
            <a:off x="9218943" y="3019508"/>
            <a:ext cx="322273" cy="4094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58DEF61-81CE-44E4-AB8B-705B0B408D21}"/>
              </a:ext>
            </a:extLst>
          </p:cNvPr>
          <p:cNvSpPr txBox="1"/>
          <p:nvPr/>
        </p:nvSpPr>
        <p:spPr>
          <a:xfrm>
            <a:off x="2207860" y="6434905"/>
            <a:ext cx="3149439" cy="344069"/>
          </a:xfrm>
          <a:prstGeom prst="rect">
            <a:avLst/>
          </a:prstGeom>
          <a:noFill/>
        </p:spPr>
        <p:txBody>
          <a:bodyPr wrap="square" rtlCol="0">
            <a:spAutoFit/>
          </a:bodyPr>
          <a:lstStyle/>
          <a:p>
            <a:pPr algn="l"/>
            <a:r>
              <a:rPr lang="en-US" sz="818">
                <a:solidFill>
                  <a:srgbClr val="FF0000"/>
                </a:solidFill>
                <a:latin typeface="Raleway Light" pitchFamily="2" charset="0"/>
                <a:ea typeface="Droid Sans" panose="020B0606030804020204" pitchFamily="34" charset="0"/>
                <a:cs typeface="Droid Sans" panose="020B0606030804020204" pitchFamily="34" charset="0"/>
              </a:rPr>
              <a:t>Field Cut Opening For In-Feed To Exit Power Pole To Enter Railway System @Post W/Knockout </a:t>
            </a:r>
          </a:p>
        </p:txBody>
      </p:sp>
      <p:sp>
        <p:nvSpPr>
          <p:cNvPr id="33" name="TextBox 32">
            <a:extLst>
              <a:ext uri="{FF2B5EF4-FFF2-40B4-BE49-F238E27FC236}">
                <a16:creationId xmlns:a16="http://schemas.microsoft.com/office/drawing/2014/main" id="{BF068901-CC24-4F45-968A-B61A12BB8A52}"/>
              </a:ext>
            </a:extLst>
          </p:cNvPr>
          <p:cNvSpPr txBox="1"/>
          <p:nvPr/>
        </p:nvSpPr>
        <p:spPr>
          <a:xfrm>
            <a:off x="1422494" y="3145583"/>
            <a:ext cx="2036189" cy="344069"/>
          </a:xfrm>
          <a:prstGeom prst="rect">
            <a:avLst/>
          </a:prstGeom>
          <a:noFill/>
        </p:spPr>
        <p:txBody>
          <a:bodyPr wrap="square" rtlCol="0">
            <a:spAutoFit/>
          </a:bodyPr>
          <a:lstStyle/>
          <a:p>
            <a:pPr algn="l"/>
            <a:r>
              <a:rPr lang="en-US" sz="818">
                <a:solidFill>
                  <a:schemeClr val="tx1">
                    <a:lumMod val="65000"/>
                    <a:lumOff val="35000"/>
                  </a:schemeClr>
                </a:solidFill>
                <a:latin typeface="Raleway" pitchFamily="2" charset="0"/>
                <a:ea typeface="Droid Sans" panose="020B0606030804020204" pitchFamily="34" charset="0"/>
                <a:cs typeface="Droid Sans" panose="020B0606030804020204" pitchFamily="34" charset="0"/>
              </a:rPr>
              <a:t>Power Pole (RAIL-POLE-142) &amp; Ceiling In-Feed (CEILINGFEED-144)</a:t>
            </a:r>
          </a:p>
        </p:txBody>
      </p:sp>
      <p:cxnSp>
        <p:nvCxnSpPr>
          <p:cNvPr id="34" name="Straight Arrow Connector 33">
            <a:extLst>
              <a:ext uri="{FF2B5EF4-FFF2-40B4-BE49-F238E27FC236}">
                <a16:creationId xmlns:a16="http://schemas.microsoft.com/office/drawing/2014/main" id="{54F74FD6-CC63-4DEF-BBFD-61EE6C4ED3B8}"/>
              </a:ext>
            </a:extLst>
          </p:cNvPr>
          <p:cNvCxnSpPr>
            <a:cxnSpLocks/>
            <a:stCxn id="33" idx="1"/>
          </p:cNvCxnSpPr>
          <p:nvPr/>
        </p:nvCxnSpPr>
        <p:spPr>
          <a:xfrm flipH="1">
            <a:off x="1118389" y="3317618"/>
            <a:ext cx="304105" cy="6602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1383695-F2D0-44E8-A19C-A662A1664A4E}"/>
              </a:ext>
            </a:extLst>
          </p:cNvPr>
          <p:cNvSpPr txBox="1"/>
          <p:nvPr/>
        </p:nvSpPr>
        <p:spPr>
          <a:xfrm>
            <a:off x="2161002" y="5775861"/>
            <a:ext cx="1762085" cy="344069"/>
          </a:xfrm>
          <a:prstGeom prst="rect">
            <a:avLst/>
          </a:prstGeom>
          <a:noFill/>
        </p:spPr>
        <p:txBody>
          <a:bodyPr wrap="square" rtlCol="0">
            <a:spAutoFit/>
          </a:bodyPr>
          <a:lstStyle/>
          <a:p>
            <a:pPr algn="l"/>
            <a:r>
              <a:rPr lang="en-US" sz="818">
                <a:solidFill>
                  <a:schemeClr val="tx1">
                    <a:lumMod val="65000"/>
                    <a:lumOff val="35000"/>
                  </a:schemeClr>
                </a:solidFill>
                <a:latin typeface="Raleway" pitchFamily="2" charset="0"/>
                <a:ea typeface="Droid Sans" panose="020B0606030804020204" pitchFamily="34" charset="0"/>
                <a:cs typeface="Droid Sans" panose="020B0606030804020204" pitchFamily="34" charset="0"/>
              </a:rPr>
              <a:t>End Post Includes Knockout For In-Feeds (POSTKIT-180KO-DBL) </a:t>
            </a:r>
          </a:p>
        </p:txBody>
      </p:sp>
      <p:cxnSp>
        <p:nvCxnSpPr>
          <p:cNvPr id="36" name="Straight Arrow Connector 35">
            <a:extLst>
              <a:ext uri="{FF2B5EF4-FFF2-40B4-BE49-F238E27FC236}">
                <a16:creationId xmlns:a16="http://schemas.microsoft.com/office/drawing/2014/main" id="{BE3BA9A9-E8D5-413E-9B39-2C8987636D54}"/>
              </a:ext>
            </a:extLst>
          </p:cNvPr>
          <p:cNvCxnSpPr>
            <a:cxnSpLocks/>
          </p:cNvCxnSpPr>
          <p:nvPr/>
        </p:nvCxnSpPr>
        <p:spPr>
          <a:xfrm flipH="1">
            <a:off x="1609412" y="5922886"/>
            <a:ext cx="59845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8" name="Picture 37">
            <a:extLst>
              <a:ext uri="{FF2B5EF4-FFF2-40B4-BE49-F238E27FC236}">
                <a16:creationId xmlns:a16="http://schemas.microsoft.com/office/drawing/2014/main" id="{3CE2942B-0B51-4E03-B7DE-8AD65FAFD420}"/>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339993" y="3139879"/>
            <a:ext cx="2332353" cy="2543930"/>
          </a:xfrm>
          <a:prstGeom prst="rect">
            <a:avLst/>
          </a:prstGeom>
          <a:ln>
            <a:solidFill>
              <a:schemeClr val="tx1"/>
            </a:solidFill>
          </a:ln>
        </p:spPr>
      </p:pic>
      <p:cxnSp>
        <p:nvCxnSpPr>
          <p:cNvPr id="43" name="Straight Connector 42">
            <a:extLst>
              <a:ext uri="{FF2B5EF4-FFF2-40B4-BE49-F238E27FC236}">
                <a16:creationId xmlns:a16="http://schemas.microsoft.com/office/drawing/2014/main" id="{EF0DC3F5-0BC8-4483-ADBC-46F9C9833F0E}"/>
              </a:ext>
            </a:extLst>
          </p:cNvPr>
          <p:cNvCxnSpPr>
            <a:cxnSpLocks/>
          </p:cNvCxnSpPr>
          <p:nvPr/>
        </p:nvCxnSpPr>
        <p:spPr>
          <a:xfrm flipV="1">
            <a:off x="1224935" y="6189714"/>
            <a:ext cx="197559" cy="130928"/>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496154F2-4D90-4AA3-8C74-0FE67F765DAD}"/>
              </a:ext>
            </a:extLst>
          </p:cNvPr>
          <p:cNvCxnSpPr>
            <a:cxnSpLocks/>
          </p:cNvCxnSpPr>
          <p:nvPr/>
        </p:nvCxnSpPr>
        <p:spPr>
          <a:xfrm flipV="1">
            <a:off x="1250094" y="6606939"/>
            <a:ext cx="260632" cy="164978"/>
          </a:xfrm>
          <a:prstGeom prst="straightConnector1">
            <a:avLst/>
          </a:prstGeom>
          <a:ln>
            <a:solidFill>
              <a:srgbClr val="FF0000"/>
            </a:solidFill>
            <a:tailEnd type="triangle"/>
          </a:ln>
        </p:spPr>
        <p:style>
          <a:lnRef idx="2">
            <a:schemeClr val="accent6"/>
          </a:lnRef>
          <a:fillRef idx="0">
            <a:schemeClr val="accent6"/>
          </a:fillRef>
          <a:effectRef idx="1">
            <a:schemeClr val="accent6"/>
          </a:effectRef>
          <a:fontRef idx="minor">
            <a:schemeClr val="tx1"/>
          </a:fontRef>
        </p:style>
      </p:cxnSp>
      <p:sp>
        <p:nvSpPr>
          <p:cNvPr id="54" name="TextBox 53">
            <a:extLst>
              <a:ext uri="{FF2B5EF4-FFF2-40B4-BE49-F238E27FC236}">
                <a16:creationId xmlns:a16="http://schemas.microsoft.com/office/drawing/2014/main" id="{C4CB31EF-98A4-465D-A6D6-35B9CB85CB51}"/>
              </a:ext>
            </a:extLst>
          </p:cNvPr>
          <p:cNvSpPr txBox="1"/>
          <p:nvPr/>
        </p:nvSpPr>
        <p:spPr>
          <a:xfrm>
            <a:off x="4292485" y="5694836"/>
            <a:ext cx="2408841" cy="344069"/>
          </a:xfrm>
          <a:prstGeom prst="rect">
            <a:avLst/>
          </a:prstGeom>
          <a:noFill/>
        </p:spPr>
        <p:txBody>
          <a:bodyPr wrap="square" rtlCol="0">
            <a:spAutoFit/>
          </a:bodyPr>
          <a:lstStyle/>
          <a:p>
            <a:pPr algn="ctr"/>
            <a:r>
              <a:rPr lang="en-US" sz="818">
                <a:latin typeface="Raleway" pitchFamily="2" charset="0"/>
                <a:ea typeface="Droid Sans" panose="020B0606030804020204" pitchFamily="34" charset="0"/>
                <a:cs typeface="Droid Sans" panose="020B0606030804020204" pitchFamily="34" charset="0"/>
              </a:rPr>
              <a:t>Slide Power Pole So It Sits Up Against The End Post </a:t>
            </a:r>
          </a:p>
        </p:txBody>
      </p:sp>
      <p:sp>
        <p:nvSpPr>
          <p:cNvPr id="10" name="TextBox 9">
            <a:extLst>
              <a:ext uri="{FF2B5EF4-FFF2-40B4-BE49-F238E27FC236}">
                <a16:creationId xmlns:a16="http://schemas.microsoft.com/office/drawing/2014/main" id="{8E9392A2-70FB-3CC0-AE7E-E819B7965C42}"/>
              </a:ext>
            </a:extLst>
          </p:cNvPr>
          <p:cNvSpPr txBox="1"/>
          <p:nvPr/>
        </p:nvSpPr>
        <p:spPr>
          <a:xfrm>
            <a:off x="2679186" y="283159"/>
            <a:ext cx="4702171" cy="2025843"/>
          </a:xfrm>
          <a:prstGeom prst="rect">
            <a:avLst/>
          </a:prstGeom>
          <a:noFill/>
        </p:spPr>
        <p:txBody>
          <a:bodyPr wrap="square" lIns="91440" tIns="45720" rIns="91440" bIns="45720" anchor="t">
            <a:spAutoFit/>
          </a:bodyPr>
          <a:lstStyle/>
          <a:p>
            <a:pPr marL="171450" indent="-171450">
              <a:buFont typeface="Arial"/>
              <a:buChar char="•"/>
            </a:pPr>
            <a:r>
              <a:rPr lang="en-US" sz="1050" b="0" i="0" u="none" strike="noStrike" baseline="0" dirty="0">
                <a:latin typeface="Raleway-Regular"/>
              </a:rPr>
              <a:t>A 144.0” ceiling feed is used when power must be hardwired and</a:t>
            </a:r>
            <a:br>
              <a:rPr lang="en-US" sz="1050" dirty="0">
                <a:latin typeface="Raleway-Regular"/>
              </a:rPr>
            </a:br>
            <a:r>
              <a:rPr lang="en-US" sz="1050" b="0" i="0" u="none" strike="noStrike" baseline="0" dirty="0">
                <a:latin typeface="Raleway-Regular"/>
              </a:rPr>
              <a:t>“dropped” in from the ceiling. Specify power pole separately (</a:t>
            </a:r>
            <a:r>
              <a:rPr lang="en-US" sz="1050" dirty="0">
                <a:latin typeface="Raleway-Regular"/>
              </a:rPr>
              <a:t>also</a:t>
            </a:r>
            <a:br>
              <a:rPr lang="en-US" sz="1050" dirty="0">
                <a:latin typeface="Raleway-Regular"/>
              </a:rPr>
            </a:br>
            <a:r>
              <a:rPr lang="en-US" sz="1050" dirty="0">
                <a:latin typeface="Raleway-Regular"/>
              </a:rPr>
              <a:t>compatible</a:t>
            </a:r>
            <a:r>
              <a:rPr lang="en-US" sz="1050" b="0" i="0" u="none" strike="noStrike" baseline="0" dirty="0">
                <a:latin typeface="Raleway-Regular"/>
              </a:rPr>
              <a:t> with California Title 24).</a:t>
            </a:r>
          </a:p>
          <a:p>
            <a:pPr marL="171450" indent="-171450">
              <a:buFont typeface="Arial"/>
              <a:buChar char="•"/>
            </a:pPr>
            <a:r>
              <a:rPr lang="en-US" sz="1050" b="0" i="0" u="none" strike="noStrike" baseline="0" dirty="0">
                <a:latin typeface="Raleway-Regular"/>
              </a:rPr>
              <a:t>Fellowes offers special feeds that comply with municipal </a:t>
            </a:r>
            <a:r>
              <a:rPr lang="en-US" sz="1050" dirty="0">
                <a:latin typeface="Raleway-Regular"/>
              </a:rPr>
              <a:t>standards</a:t>
            </a:r>
            <a:br>
              <a:rPr lang="en-US" sz="1050" dirty="0">
                <a:latin typeface="Raleway-Regular"/>
              </a:rPr>
            </a:br>
            <a:r>
              <a:rPr lang="en-US" sz="1050" dirty="0">
                <a:latin typeface="Raleway-Regular"/>
              </a:rPr>
              <a:t>for</a:t>
            </a:r>
            <a:r>
              <a:rPr lang="en-US" sz="1050" b="0" i="0" u="none" strike="noStrike" baseline="0" dirty="0">
                <a:latin typeface="Raleway-Regular"/>
              </a:rPr>
              <a:t> building and power for NY Box (-NY). Please check if any of </a:t>
            </a:r>
            <a:r>
              <a:rPr lang="en-US" sz="1050" dirty="0">
                <a:latin typeface="Raleway-Regular"/>
              </a:rPr>
              <a:t>these</a:t>
            </a:r>
            <a:br>
              <a:rPr lang="en-US" sz="1050" dirty="0">
                <a:latin typeface="Raleway-Regular"/>
              </a:rPr>
            </a:br>
            <a:r>
              <a:rPr lang="en-US" sz="1050" dirty="0">
                <a:latin typeface="Raleway-Regular"/>
              </a:rPr>
              <a:t>special</a:t>
            </a:r>
            <a:r>
              <a:rPr lang="en-US" sz="1050" b="0" i="0" u="none" strike="noStrike" baseline="0" dirty="0">
                <a:latin typeface="Raleway-Regular"/>
              </a:rPr>
              <a:t> power feeds are needed on the project.</a:t>
            </a:r>
          </a:p>
          <a:p>
            <a:pPr marL="171450" indent="-171450">
              <a:buFont typeface="Arial"/>
              <a:buChar char="•"/>
            </a:pPr>
            <a:r>
              <a:rPr lang="en-US" sz="1050" b="0" i="0" u="none" strike="noStrike" baseline="0" dirty="0">
                <a:latin typeface="Raleway-Regular"/>
              </a:rPr>
              <a:t>Chicago Code Railways do not include receptacles, base/</a:t>
            </a:r>
            <a:r>
              <a:rPr lang="en-US" sz="1050" dirty="0">
                <a:latin typeface="Raleway-Regular"/>
              </a:rPr>
              <a:t>ceiling</a:t>
            </a:r>
            <a:br>
              <a:rPr lang="en-US" sz="1050" dirty="0">
                <a:latin typeface="Raleway-Regular"/>
              </a:rPr>
            </a:br>
            <a:r>
              <a:rPr lang="en-US" sz="1050" dirty="0">
                <a:latin typeface="Raleway-Regular"/>
              </a:rPr>
              <a:t>feed</a:t>
            </a:r>
            <a:r>
              <a:rPr lang="en-US" sz="1050" b="0" i="0" u="none" strike="noStrike" baseline="0" dirty="0">
                <a:latin typeface="Raleway-Regular"/>
              </a:rPr>
              <a:t> or jumpers.</a:t>
            </a:r>
          </a:p>
          <a:p>
            <a:pPr marL="171450" indent="-171450" algn="l">
              <a:buFont typeface="Arial"/>
              <a:buChar char="•"/>
            </a:pPr>
            <a:endParaRPr lang="en-US" sz="1050" b="0" i="0" u="none" strike="noStrike" baseline="0" dirty="0">
              <a:latin typeface="Raleway-Regular"/>
            </a:endParaRPr>
          </a:p>
          <a:p>
            <a:pPr algn="l"/>
            <a:r>
              <a:rPr lang="en-US" sz="1050" b="0" i="1" u="none" strike="noStrike" baseline="0" dirty="0">
                <a:latin typeface="Raleway-Regular"/>
              </a:rPr>
              <a:t>Please contact your local electrician for sourcing these items.</a:t>
            </a:r>
          </a:p>
          <a:p>
            <a:r>
              <a:rPr lang="en-US" sz="1050" b="0" i="1" u="none" strike="noStrike" baseline="0" dirty="0">
                <a:latin typeface="Raleway-Regular"/>
              </a:rPr>
              <a:t>When ordering for Chicago Code applications, receptacles should measure </a:t>
            </a:r>
            <a:br>
              <a:rPr lang="en-US" sz="1050" i="1" dirty="0">
                <a:latin typeface="Raleway-Regular"/>
              </a:rPr>
            </a:br>
            <a:r>
              <a:rPr lang="en-US" sz="1050" b="0" i="1" u="none" strike="noStrike" baseline="0" dirty="0">
                <a:latin typeface="Raleway-Regular"/>
              </a:rPr>
              <a:t>1.125" in depth minimum so block protrudes beyond the face of the rail.</a:t>
            </a:r>
            <a:endParaRPr lang="en-US" sz="1050" dirty="0">
              <a:latin typeface="Raleway-Regular"/>
            </a:endParaRPr>
          </a:p>
        </p:txBody>
      </p:sp>
      <p:sp>
        <p:nvSpPr>
          <p:cNvPr id="4" name="TextBox 3">
            <a:extLst>
              <a:ext uri="{FF2B5EF4-FFF2-40B4-BE49-F238E27FC236}">
                <a16:creationId xmlns:a16="http://schemas.microsoft.com/office/drawing/2014/main" id="{135E5F2C-4979-9E9E-7F3B-0641A814C78A}"/>
              </a:ext>
            </a:extLst>
          </p:cNvPr>
          <p:cNvSpPr txBox="1"/>
          <p:nvPr/>
        </p:nvSpPr>
        <p:spPr>
          <a:xfrm>
            <a:off x="217714" y="386936"/>
            <a:ext cx="2223427"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a:latin typeface="Raleway-MediumItalic"/>
              </a:rPr>
              <a:t>Railway™</a:t>
            </a:r>
          </a:p>
          <a:p>
            <a:r>
              <a:rPr lang="en-US" sz="1400">
                <a:latin typeface="Raleway-LightItalic"/>
              </a:rPr>
              <a:t>Power and Data Solution</a:t>
            </a:r>
          </a:p>
        </p:txBody>
      </p:sp>
    </p:spTree>
    <p:extLst>
      <p:ext uri="{BB962C8B-B14F-4D97-AF65-F5344CB8AC3E}">
        <p14:creationId xmlns:p14="http://schemas.microsoft.com/office/powerpoint/2010/main" val="1680145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oom filled with furniture and a large window&#10;&#10;Description automatically generated">
            <a:extLst>
              <a:ext uri="{FF2B5EF4-FFF2-40B4-BE49-F238E27FC236}">
                <a16:creationId xmlns:a16="http://schemas.microsoft.com/office/drawing/2014/main" id="{6B936691-8BC8-01F2-3796-FC9EE3170B2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730567" y="3513331"/>
            <a:ext cx="6313419" cy="3179565"/>
          </a:xfrm>
          <a:prstGeom prst="rect">
            <a:avLst/>
          </a:prstGeom>
        </p:spPr>
      </p:pic>
      <p:pic>
        <p:nvPicPr>
          <p:cNvPr id="12" name="Picture 11">
            <a:extLst>
              <a:ext uri="{FF2B5EF4-FFF2-40B4-BE49-F238E27FC236}">
                <a16:creationId xmlns:a16="http://schemas.microsoft.com/office/drawing/2014/main" id="{20DCFE30-393E-4C5D-A0B8-C42B6D756C0B}"/>
              </a:ext>
            </a:extLst>
          </p:cNvPr>
          <p:cNvPicPr>
            <a:picLocks noChangeAspect="1"/>
          </p:cNvPicPr>
          <p:nvPr/>
        </p:nvPicPr>
        <p:blipFill>
          <a:blip r:embed="rId3"/>
          <a:stretch>
            <a:fillRect/>
          </a:stretch>
        </p:blipFill>
        <p:spPr>
          <a:xfrm>
            <a:off x="5742689" y="142532"/>
            <a:ext cx="6306779" cy="3179565"/>
          </a:xfrm>
          <a:prstGeom prst="rect">
            <a:avLst/>
          </a:prstGeom>
        </p:spPr>
      </p:pic>
      <p:pic>
        <p:nvPicPr>
          <p:cNvPr id="8" name="Picture 7">
            <a:extLst>
              <a:ext uri="{FF2B5EF4-FFF2-40B4-BE49-F238E27FC236}">
                <a16:creationId xmlns:a16="http://schemas.microsoft.com/office/drawing/2014/main" id="{B787A047-B23D-CC95-ED24-149F1A3E7313}"/>
              </a:ext>
            </a:extLst>
          </p:cNvPr>
          <p:cNvPicPr>
            <a:picLocks noChangeAspect="1"/>
          </p:cNvPicPr>
          <p:nvPr/>
        </p:nvPicPr>
        <p:blipFill>
          <a:blip r:embed="rId4"/>
          <a:stretch>
            <a:fillRect/>
          </a:stretch>
        </p:blipFill>
        <p:spPr>
          <a:xfrm>
            <a:off x="296029" y="1178535"/>
            <a:ext cx="5258278" cy="4672283"/>
          </a:xfrm>
          <a:prstGeom prst="rect">
            <a:avLst/>
          </a:prstGeom>
        </p:spPr>
      </p:pic>
      <p:sp>
        <p:nvSpPr>
          <p:cNvPr id="4" name="TextBox 3">
            <a:extLst>
              <a:ext uri="{FF2B5EF4-FFF2-40B4-BE49-F238E27FC236}">
                <a16:creationId xmlns:a16="http://schemas.microsoft.com/office/drawing/2014/main" id="{3A612074-ED68-06EF-0C62-DFE259074FE6}"/>
              </a:ext>
            </a:extLst>
          </p:cNvPr>
          <p:cNvSpPr txBox="1"/>
          <p:nvPr/>
        </p:nvSpPr>
        <p:spPr>
          <a:xfrm>
            <a:off x="217714" y="386936"/>
            <a:ext cx="3363685"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a:latin typeface="Raleway-MediumItalic"/>
              </a:rPr>
              <a:t>Railway™</a:t>
            </a:r>
          </a:p>
          <a:p>
            <a:r>
              <a:rPr lang="en-US" sz="1400">
                <a:latin typeface="Raleway-LightItalic"/>
              </a:rPr>
              <a:t>Power and Data Solution</a:t>
            </a:r>
          </a:p>
        </p:txBody>
      </p:sp>
    </p:spTree>
    <p:extLst>
      <p:ext uri="{BB962C8B-B14F-4D97-AF65-F5344CB8AC3E}">
        <p14:creationId xmlns:p14="http://schemas.microsoft.com/office/powerpoint/2010/main" val="1927266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E88DE2E-FF5E-E9E5-BAB3-E7D9F6A97BFB}"/>
              </a:ext>
            </a:extLst>
          </p:cNvPr>
          <p:cNvPicPr>
            <a:picLocks noChangeAspect="1"/>
          </p:cNvPicPr>
          <p:nvPr/>
        </p:nvPicPr>
        <p:blipFill>
          <a:blip r:embed="rId2"/>
          <a:stretch>
            <a:fillRect/>
          </a:stretch>
        </p:blipFill>
        <p:spPr>
          <a:xfrm>
            <a:off x="317479" y="1447545"/>
            <a:ext cx="3337507" cy="1537122"/>
          </a:xfrm>
          <a:prstGeom prst="rect">
            <a:avLst/>
          </a:prstGeom>
        </p:spPr>
      </p:pic>
      <p:pic>
        <p:nvPicPr>
          <p:cNvPr id="12" name="Picture 11">
            <a:extLst>
              <a:ext uri="{FF2B5EF4-FFF2-40B4-BE49-F238E27FC236}">
                <a16:creationId xmlns:a16="http://schemas.microsoft.com/office/drawing/2014/main" id="{CDC10DCD-39B7-AFA5-5B28-6F76CFA3C9CC}"/>
              </a:ext>
            </a:extLst>
          </p:cNvPr>
          <p:cNvPicPr>
            <a:picLocks noChangeAspect="1"/>
          </p:cNvPicPr>
          <p:nvPr/>
        </p:nvPicPr>
        <p:blipFill>
          <a:blip r:embed="rId3"/>
          <a:stretch>
            <a:fillRect/>
          </a:stretch>
        </p:blipFill>
        <p:spPr>
          <a:xfrm>
            <a:off x="312531" y="3032459"/>
            <a:ext cx="3337506" cy="1660324"/>
          </a:xfrm>
          <a:prstGeom prst="rect">
            <a:avLst/>
          </a:prstGeom>
        </p:spPr>
      </p:pic>
      <p:pic>
        <p:nvPicPr>
          <p:cNvPr id="18" name="Picture 17">
            <a:extLst>
              <a:ext uri="{FF2B5EF4-FFF2-40B4-BE49-F238E27FC236}">
                <a16:creationId xmlns:a16="http://schemas.microsoft.com/office/drawing/2014/main" id="{F5B928B4-AC7C-564B-BBD2-301852989B47}"/>
              </a:ext>
            </a:extLst>
          </p:cNvPr>
          <p:cNvPicPr>
            <a:picLocks noChangeAspect="1"/>
          </p:cNvPicPr>
          <p:nvPr/>
        </p:nvPicPr>
        <p:blipFill>
          <a:blip r:embed="rId4"/>
          <a:stretch>
            <a:fillRect/>
          </a:stretch>
        </p:blipFill>
        <p:spPr>
          <a:xfrm>
            <a:off x="1354082" y="4719295"/>
            <a:ext cx="1274197" cy="1499055"/>
          </a:xfrm>
          <a:prstGeom prst="rect">
            <a:avLst/>
          </a:prstGeom>
        </p:spPr>
      </p:pic>
      <p:sp>
        <p:nvSpPr>
          <p:cNvPr id="20" name="TextBox 19">
            <a:extLst>
              <a:ext uri="{FF2B5EF4-FFF2-40B4-BE49-F238E27FC236}">
                <a16:creationId xmlns:a16="http://schemas.microsoft.com/office/drawing/2014/main" id="{9392D714-F3E4-2420-0175-93506F741CE3}"/>
              </a:ext>
            </a:extLst>
          </p:cNvPr>
          <p:cNvSpPr txBox="1"/>
          <p:nvPr/>
        </p:nvSpPr>
        <p:spPr>
          <a:xfrm>
            <a:off x="122813" y="6318422"/>
            <a:ext cx="4505114" cy="461665"/>
          </a:xfrm>
          <a:prstGeom prst="rect">
            <a:avLst/>
          </a:prstGeom>
          <a:noFill/>
        </p:spPr>
        <p:txBody>
          <a:bodyPr wrap="square" lIns="91440" tIns="45720" rIns="91440" bIns="45720" anchor="t">
            <a:spAutoFit/>
          </a:bodyPr>
          <a:lstStyle/>
          <a:p>
            <a:r>
              <a:rPr lang="en-US" sz="1200" b="0" i="0" u="none" strike="noStrike" baseline="0" dirty="0">
                <a:latin typeface="Raleway-Regular"/>
              </a:rPr>
              <a:t>Please see the diagrams for the direction </a:t>
            </a:r>
            <a:br>
              <a:rPr lang="en-US" sz="1200" dirty="0">
                <a:latin typeface="Raleway-Regular"/>
              </a:rPr>
            </a:br>
            <a:r>
              <a:rPr lang="en-US" sz="1200" b="0" i="0" u="none" strike="noStrike" baseline="0" dirty="0">
                <a:latin typeface="Raleway-Regular"/>
              </a:rPr>
              <a:t>of the woodgrain pattern on each worksurface shape.</a:t>
            </a:r>
            <a:endParaRPr lang="en-US" sz="1200" dirty="0">
              <a:latin typeface="Raleway-Regular"/>
            </a:endParaRPr>
          </a:p>
        </p:txBody>
      </p:sp>
      <p:pic>
        <p:nvPicPr>
          <p:cNvPr id="27" name="Picture 26">
            <a:extLst>
              <a:ext uri="{FF2B5EF4-FFF2-40B4-BE49-F238E27FC236}">
                <a16:creationId xmlns:a16="http://schemas.microsoft.com/office/drawing/2014/main" id="{63E68723-0414-3670-AAED-6B0CD55BB11A}"/>
              </a:ext>
            </a:extLst>
          </p:cNvPr>
          <p:cNvPicPr>
            <a:picLocks noChangeAspect="1"/>
          </p:cNvPicPr>
          <p:nvPr/>
        </p:nvPicPr>
        <p:blipFill>
          <a:blip r:embed="rId5"/>
          <a:stretch>
            <a:fillRect/>
          </a:stretch>
        </p:blipFill>
        <p:spPr>
          <a:xfrm>
            <a:off x="4062067" y="222724"/>
            <a:ext cx="3639311" cy="1630350"/>
          </a:xfrm>
          <a:prstGeom prst="rect">
            <a:avLst/>
          </a:prstGeom>
        </p:spPr>
      </p:pic>
      <p:pic>
        <p:nvPicPr>
          <p:cNvPr id="33" name="Picture 32">
            <a:extLst>
              <a:ext uri="{FF2B5EF4-FFF2-40B4-BE49-F238E27FC236}">
                <a16:creationId xmlns:a16="http://schemas.microsoft.com/office/drawing/2014/main" id="{C8D54E51-0327-A9B2-35FA-6466D6BDE828}"/>
              </a:ext>
            </a:extLst>
          </p:cNvPr>
          <p:cNvPicPr>
            <a:picLocks noChangeAspect="1"/>
          </p:cNvPicPr>
          <p:nvPr/>
        </p:nvPicPr>
        <p:blipFill>
          <a:blip r:embed="rId6"/>
          <a:stretch>
            <a:fillRect/>
          </a:stretch>
        </p:blipFill>
        <p:spPr>
          <a:xfrm>
            <a:off x="4180854" y="2215957"/>
            <a:ext cx="3740212" cy="4242969"/>
          </a:xfrm>
          <a:prstGeom prst="rect">
            <a:avLst/>
          </a:prstGeom>
        </p:spPr>
      </p:pic>
      <p:pic>
        <p:nvPicPr>
          <p:cNvPr id="35" name="Picture 34">
            <a:extLst>
              <a:ext uri="{FF2B5EF4-FFF2-40B4-BE49-F238E27FC236}">
                <a16:creationId xmlns:a16="http://schemas.microsoft.com/office/drawing/2014/main" id="{B6373E79-19AB-9D22-12D2-8A9505770A15}"/>
              </a:ext>
            </a:extLst>
          </p:cNvPr>
          <p:cNvPicPr>
            <a:picLocks noChangeAspect="1"/>
          </p:cNvPicPr>
          <p:nvPr/>
        </p:nvPicPr>
        <p:blipFill>
          <a:blip r:embed="rId7"/>
          <a:stretch>
            <a:fillRect/>
          </a:stretch>
        </p:blipFill>
        <p:spPr>
          <a:xfrm>
            <a:off x="7958973" y="91775"/>
            <a:ext cx="3767117" cy="1287296"/>
          </a:xfrm>
          <a:prstGeom prst="rect">
            <a:avLst/>
          </a:prstGeom>
        </p:spPr>
      </p:pic>
      <p:pic>
        <p:nvPicPr>
          <p:cNvPr id="37" name="Picture 36">
            <a:extLst>
              <a:ext uri="{FF2B5EF4-FFF2-40B4-BE49-F238E27FC236}">
                <a16:creationId xmlns:a16="http://schemas.microsoft.com/office/drawing/2014/main" id="{ACCA55BF-0B45-887F-5267-CE6867E96193}"/>
              </a:ext>
            </a:extLst>
          </p:cNvPr>
          <p:cNvPicPr>
            <a:picLocks noChangeAspect="1"/>
          </p:cNvPicPr>
          <p:nvPr/>
        </p:nvPicPr>
        <p:blipFill>
          <a:blip r:embed="rId8"/>
          <a:stretch>
            <a:fillRect/>
          </a:stretch>
        </p:blipFill>
        <p:spPr>
          <a:xfrm>
            <a:off x="8000796" y="1379071"/>
            <a:ext cx="3822713" cy="5214121"/>
          </a:xfrm>
          <a:prstGeom prst="rect">
            <a:avLst/>
          </a:prstGeom>
        </p:spPr>
      </p:pic>
      <p:pic>
        <p:nvPicPr>
          <p:cNvPr id="2" name="Picture 1">
            <a:extLst>
              <a:ext uri="{FF2B5EF4-FFF2-40B4-BE49-F238E27FC236}">
                <a16:creationId xmlns:a16="http://schemas.microsoft.com/office/drawing/2014/main" id="{474A79B3-1644-7755-10DA-F663747403CA}"/>
              </a:ext>
            </a:extLst>
          </p:cNvPr>
          <p:cNvPicPr>
            <a:picLocks noChangeAspect="1"/>
          </p:cNvPicPr>
          <p:nvPr/>
        </p:nvPicPr>
        <p:blipFill>
          <a:blip r:embed="rId9"/>
          <a:stretch>
            <a:fillRect/>
          </a:stretch>
        </p:blipFill>
        <p:spPr>
          <a:xfrm>
            <a:off x="11207691" y="6383298"/>
            <a:ext cx="838051" cy="397719"/>
          </a:xfrm>
          <a:prstGeom prst="rect">
            <a:avLst/>
          </a:prstGeom>
        </p:spPr>
      </p:pic>
      <p:sp>
        <p:nvSpPr>
          <p:cNvPr id="4" name="TextBox 3">
            <a:extLst>
              <a:ext uri="{FF2B5EF4-FFF2-40B4-BE49-F238E27FC236}">
                <a16:creationId xmlns:a16="http://schemas.microsoft.com/office/drawing/2014/main" id="{BDC22217-ED34-0825-7FD0-2D60E79650B7}"/>
              </a:ext>
            </a:extLst>
          </p:cNvPr>
          <p:cNvSpPr txBox="1"/>
          <p:nvPr/>
        </p:nvSpPr>
        <p:spPr>
          <a:xfrm>
            <a:off x="217714" y="386936"/>
            <a:ext cx="370015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Worksurfaces Overview</a:t>
            </a:r>
          </a:p>
          <a:p>
            <a:endParaRPr lang="en-US" sz="1600">
              <a:latin typeface="Raleway-LightItalic"/>
            </a:endParaRPr>
          </a:p>
          <a:p>
            <a:r>
              <a:rPr lang="en-US" sz="1400">
                <a:latin typeface="Raleway-LightItalic"/>
              </a:rPr>
              <a:t>Available shapes and woodgrain </a:t>
            </a:r>
            <a:br>
              <a:rPr lang="en-US" sz="1400">
                <a:latin typeface="Raleway-LightItalic"/>
              </a:rPr>
            </a:br>
            <a:r>
              <a:rPr lang="en-US" sz="1400">
                <a:latin typeface="Raleway-LightItalic"/>
              </a:rPr>
              <a:t>pattern direction:</a:t>
            </a:r>
            <a:endParaRPr lang="en-US" sz="1400"/>
          </a:p>
        </p:txBody>
      </p:sp>
    </p:spTree>
    <p:extLst>
      <p:ext uri="{BB962C8B-B14F-4D97-AF65-F5344CB8AC3E}">
        <p14:creationId xmlns:p14="http://schemas.microsoft.com/office/powerpoint/2010/main" val="27023955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670CE9-C73E-2653-43E6-8252C69F3766}"/>
              </a:ext>
            </a:extLst>
          </p:cNvPr>
          <p:cNvPicPr>
            <a:picLocks noChangeAspect="1"/>
          </p:cNvPicPr>
          <p:nvPr/>
        </p:nvPicPr>
        <p:blipFill>
          <a:blip r:embed="rId2"/>
          <a:stretch>
            <a:fillRect/>
          </a:stretch>
        </p:blipFill>
        <p:spPr>
          <a:xfrm>
            <a:off x="267451" y="4895061"/>
            <a:ext cx="7927786" cy="1963532"/>
          </a:xfrm>
          <a:prstGeom prst="rect">
            <a:avLst/>
          </a:prstGeom>
        </p:spPr>
      </p:pic>
      <p:pic>
        <p:nvPicPr>
          <p:cNvPr id="6" name="Picture 5">
            <a:extLst>
              <a:ext uri="{FF2B5EF4-FFF2-40B4-BE49-F238E27FC236}">
                <a16:creationId xmlns:a16="http://schemas.microsoft.com/office/drawing/2014/main" id="{F8BEF650-B214-C598-5E6F-CE9607412B6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8502507" y="848077"/>
            <a:ext cx="3006464" cy="207338"/>
          </a:xfrm>
          <a:prstGeom prst="rect">
            <a:avLst/>
          </a:prstGeom>
        </p:spPr>
      </p:pic>
      <p:pic>
        <p:nvPicPr>
          <p:cNvPr id="11" name="Picture 10">
            <a:extLst>
              <a:ext uri="{FF2B5EF4-FFF2-40B4-BE49-F238E27FC236}">
                <a16:creationId xmlns:a16="http://schemas.microsoft.com/office/drawing/2014/main" id="{49115B00-B5DC-382E-157D-B8EAAF35699F}"/>
              </a:ext>
            </a:extLst>
          </p:cNvPr>
          <p:cNvPicPr>
            <a:picLocks noChangeAspect="1"/>
          </p:cNvPicPr>
          <p:nvPr/>
        </p:nvPicPr>
        <p:blipFill>
          <a:blip r:embed="rId4"/>
          <a:stretch>
            <a:fillRect/>
          </a:stretch>
        </p:blipFill>
        <p:spPr>
          <a:xfrm>
            <a:off x="9542157" y="667411"/>
            <a:ext cx="1119089" cy="238386"/>
          </a:xfrm>
          <a:prstGeom prst="rect">
            <a:avLst/>
          </a:prstGeom>
        </p:spPr>
      </p:pic>
      <p:pic>
        <p:nvPicPr>
          <p:cNvPr id="13" name="Picture 12">
            <a:extLst>
              <a:ext uri="{FF2B5EF4-FFF2-40B4-BE49-F238E27FC236}">
                <a16:creationId xmlns:a16="http://schemas.microsoft.com/office/drawing/2014/main" id="{BA6FD82D-CE74-A679-4275-E94D8A327EED}"/>
              </a:ext>
            </a:extLst>
          </p:cNvPr>
          <p:cNvPicPr>
            <a:picLocks noChangeAspect="1"/>
          </p:cNvPicPr>
          <p:nvPr/>
        </p:nvPicPr>
        <p:blipFill>
          <a:blip r:embed="rId5"/>
          <a:stretch>
            <a:fillRect/>
          </a:stretch>
        </p:blipFill>
        <p:spPr>
          <a:xfrm>
            <a:off x="9081772" y="1125996"/>
            <a:ext cx="2521646" cy="2301905"/>
          </a:xfrm>
          <a:prstGeom prst="rect">
            <a:avLst/>
          </a:prstGeom>
        </p:spPr>
      </p:pic>
      <p:pic>
        <p:nvPicPr>
          <p:cNvPr id="17" name="Picture 16">
            <a:extLst>
              <a:ext uri="{FF2B5EF4-FFF2-40B4-BE49-F238E27FC236}">
                <a16:creationId xmlns:a16="http://schemas.microsoft.com/office/drawing/2014/main" id="{7A117348-C6C0-D051-5FB8-044E6417C831}"/>
              </a:ext>
            </a:extLst>
          </p:cNvPr>
          <p:cNvPicPr>
            <a:picLocks noChangeAspect="1"/>
          </p:cNvPicPr>
          <p:nvPr/>
        </p:nvPicPr>
        <p:blipFill>
          <a:blip r:embed="rId6"/>
          <a:stretch>
            <a:fillRect/>
          </a:stretch>
        </p:blipFill>
        <p:spPr>
          <a:xfrm>
            <a:off x="9083017" y="3578542"/>
            <a:ext cx="2369975" cy="2301906"/>
          </a:xfrm>
          <a:prstGeom prst="rect">
            <a:avLst/>
          </a:prstGeom>
        </p:spPr>
      </p:pic>
      <p:pic>
        <p:nvPicPr>
          <p:cNvPr id="7" name="Picture 6">
            <a:extLst>
              <a:ext uri="{FF2B5EF4-FFF2-40B4-BE49-F238E27FC236}">
                <a16:creationId xmlns:a16="http://schemas.microsoft.com/office/drawing/2014/main" id="{2CF7DC2D-AF1D-6B87-0200-7B105D50693C}"/>
              </a:ext>
            </a:extLst>
          </p:cNvPr>
          <p:cNvPicPr>
            <a:picLocks noChangeAspect="1"/>
          </p:cNvPicPr>
          <p:nvPr/>
        </p:nvPicPr>
        <p:blipFill>
          <a:blip r:embed="rId7"/>
          <a:stretch>
            <a:fillRect/>
          </a:stretch>
        </p:blipFill>
        <p:spPr>
          <a:xfrm>
            <a:off x="159663" y="754819"/>
            <a:ext cx="8143727" cy="4199283"/>
          </a:xfrm>
          <a:prstGeom prst="rect">
            <a:avLst/>
          </a:prstGeom>
        </p:spPr>
      </p:pic>
      <p:sp>
        <p:nvSpPr>
          <p:cNvPr id="3" name="TextBox 2">
            <a:extLst>
              <a:ext uri="{FF2B5EF4-FFF2-40B4-BE49-F238E27FC236}">
                <a16:creationId xmlns:a16="http://schemas.microsoft.com/office/drawing/2014/main" id="{21C52C34-3D26-6C42-372D-C4E7077171A9}"/>
              </a:ext>
            </a:extLst>
          </p:cNvPr>
          <p:cNvSpPr txBox="1"/>
          <p:nvPr/>
        </p:nvSpPr>
        <p:spPr>
          <a:xfrm>
            <a:off x="217714" y="386936"/>
            <a:ext cx="3700152"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Worksurfaces Overview</a:t>
            </a:r>
          </a:p>
          <a:p>
            <a:endParaRPr lang="en-US"/>
          </a:p>
        </p:txBody>
      </p:sp>
    </p:spTree>
    <p:extLst>
      <p:ext uri="{BB962C8B-B14F-4D97-AF65-F5344CB8AC3E}">
        <p14:creationId xmlns:p14="http://schemas.microsoft.com/office/powerpoint/2010/main" val="37281908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C0C146-C90B-46B8-9049-33857399EE7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2459"/>
          <a:stretch/>
        </p:blipFill>
        <p:spPr>
          <a:xfrm>
            <a:off x="0" y="1212606"/>
            <a:ext cx="5934927" cy="4649242"/>
          </a:xfrm>
          <a:prstGeom prst="rect">
            <a:avLst/>
          </a:prstGeom>
        </p:spPr>
      </p:pic>
      <p:pic>
        <p:nvPicPr>
          <p:cNvPr id="11" name="Picture 10">
            <a:extLst>
              <a:ext uri="{FF2B5EF4-FFF2-40B4-BE49-F238E27FC236}">
                <a16:creationId xmlns:a16="http://schemas.microsoft.com/office/drawing/2014/main" id="{E592C043-3DA8-41FB-A25C-320C4142B6AE}"/>
              </a:ext>
            </a:extLst>
          </p:cNvPr>
          <p:cNvPicPr>
            <a:picLocks noChangeAspect="1"/>
          </p:cNvPicPr>
          <p:nvPr/>
        </p:nvPicPr>
        <p:blipFill rotWithShape="1">
          <a:blip r:embed="rId3"/>
          <a:srcRect r="-207" b="30000"/>
          <a:stretch/>
        </p:blipFill>
        <p:spPr>
          <a:xfrm>
            <a:off x="5814936" y="1157403"/>
            <a:ext cx="2528947" cy="655703"/>
          </a:xfrm>
          <a:prstGeom prst="rect">
            <a:avLst/>
          </a:prstGeom>
        </p:spPr>
      </p:pic>
      <p:pic>
        <p:nvPicPr>
          <p:cNvPr id="8" name="Picture 7">
            <a:extLst>
              <a:ext uri="{FF2B5EF4-FFF2-40B4-BE49-F238E27FC236}">
                <a16:creationId xmlns:a16="http://schemas.microsoft.com/office/drawing/2014/main" id="{F9630F5A-12F7-4644-8BC3-6D299714CF18}"/>
              </a:ext>
            </a:extLst>
          </p:cNvPr>
          <p:cNvPicPr>
            <a:picLocks noChangeAspect="1"/>
          </p:cNvPicPr>
          <p:nvPr/>
        </p:nvPicPr>
        <p:blipFill rotWithShape="1">
          <a:blip r:embed="rId4"/>
          <a:srcRect r="-800" b="7089"/>
          <a:stretch/>
        </p:blipFill>
        <p:spPr>
          <a:xfrm>
            <a:off x="5627859" y="4998814"/>
            <a:ext cx="2631222" cy="1296378"/>
          </a:xfrm>
          <a:prstGeom prst="rect">
            <a:avLst/>
          </a:prstGeom>
        </p:spPr>
      </p:pic>
      <p:pic>
        <p:nvPicPr>
          <p:cNvPr id="15" name="Picture 14">
            <a:extLst>
              <a:ext uri="{FF2B5EF4-FFF2-40B4-BE49-F238E27FC236}">
                <a16:creationId xmlns:a16="http://schemas.microsoft.com/office/drawing/2014/main" id="{99AF0DD7-BF0F-4F04-ADA9-FC14C44EA36E}"/>
              </a:ext>
            </a:extLst>
          </p:cNvPr>
          <p:cNvPicPr>
            <a:picLocks noChangeAspect="1"/>
          </p:cNvPicPr>
          <p:nvPr/>
        </p:nvPicPr>
        <p:blipFill rotWithShape="1">
          <a:blip r:embed="rId5"/>
          <a:srcRect r="-793" b="8530"/>
          <a:stretch/>
        </p:blipFill>
        <p:spPr>
          <a:xfrm>
            <a:off x="5659148" y="2576627"/>
            <a:ext cx="2599510" cy="1748432"/>
          </a:xfrm>
          <a:prstGeom prst="rect">
            <a:avLst/>
          </a:prstGeom>
        </p:spPr>
      </p:pic>
      <p:sp>
        <p:nvSpPr>
          <p:cNvPr id="9" name="TextBox 8">
            <a:extLst>
              <a:ext uri="{FF2B5EF4-FFF2-40B4-BE49-F238E27FC236}">
                <a16:creationId xmlns:a16="http://schemas.microsoft.com/office/drawing/2014/main" id="{DD5DB5BC-DE6E-0083-90FA-2F07F35A3CF5}"/>
              </a:ext>
            </a:extLst>
          </p:cNvPr>
          <p:cNvSpPr txBox="1"/>
          <p:nvPr/>
        </p:nvSpPr>
        <p:spPr>
          <a:xfrm>
            <a:off x="8624363" y="1001804"/>
            <a:ext cx="3625048" cy="4847481"/>
          </a:xfrm>
          <a:prstGeom prst="rect">
            <a:avLst/>
          </a:prstGeom>
          <a:noFill/>
        </p:spPr>
        <p:txBody>
          <a:bodyPr wrap="square" lIns="91440" tIns="45720" rIns="91440" bIns="45720" anchor="ctr">
            <a:spAutoFit/>
          </a:bodyPr>
          <a:lstStyle/>
          <a:p>
            <a:pPr algn="l"/>
            <a:r>
              <a:rPr lang="en-US" sz="1600" b="0" i="0" u="none" strike="noStrike" baseline="0" dirty="0">
                <a:latin typeface="Raleway-Regular"/>
              </a:rPr>
              <a:t>Product Specifications</a:t>
            </a:r>
          </a:p>
          <a:p>
            <a:endParaRPr lang="en-US" sz="2000" dirty="0">
              <a:latin typeface="Raleway-Regular"/>
            </a:endParaRPr>
          </a:p>
          <a:p>
            <a:pPr marL="171450" indent="-171450" algn="l">
              <a:buFont typeface="Arial"/>
              <a:buChar char="•"/>
            </a:pPr>
            <a:r>
              <a:rPr lang="en-US" sz="1050" b="0" i="0" u="none" strike="noStrike" baseline="0" dirty="0">
                <a:latin typeface="Raleway-Regular"/>
              </a:rPr>
              <a:t>Electric height adjustment</a:t>
            </a:r>
          </a:p>
          <a:p>
            <a:pPr marL="171450" indent="-171450" algn="l">
              <a:buFont typeface="Arial"/>
              <a:buChar char="•"/>
            </a:pPr>
            <a:r>
              <a:rPr lang="en-US" sz="1050" b="0" i="0" u="none" strike="noStrike" baseline="0" dirty="0">
                <a:latin typeface="Raleway-Regular"/>
              </a:rPr>
              <a:t>250 lb. base lifting capacity</a:t>
            </a:r>
          </a:p>
          <a:p>
            <a:pPr marL="171450" indent="-171450" algn="l">
              <a:buFont typeface="Arial"/>
              <a:buChar char="•"/>
            </a:pPr>
            <a:r>
              <a:rPr lang="en-US" sz="1050" b="0" i="0" u="none" strike="noStrike" baseline="0" dirty="0">
                <a:latin typeface="Raleway-Regular"/>
              </a:rPr>
              <a:t>1.4"/sec. adjustment speed</a:t>
            </a:r>
          </a:p>
          <a:p>
            <a:pPr marL="171450" indent="-171450" algn="l">
              <a:buFont typeface="Arial"/>
              <a:buChar char="•"/>
            </a:pPr>
            <a:r>
              <a:rPr lang="en-US" sz="1050" b="0" i="0" u="none" strike="noStrike" baseline="0" dirty="0">
                <a:latin typeface="Raleway-Regular"/>
              </a:rPr>
              <a:t>17.0" height adjustment range</a:t>
            </a:r>
          </a:p>
          <a:p>
            <a:pPr marL="171450" indent="-171450">
              <a:buFont typeface="Arial"/>
              <a:buChar char="•"/>
            </a:pPr>
            <a:r>
              <a:rPr lang="en-US" sz="1050" dirty="0">
                <a:latin typeface="Raleway-Regular"/>
              </a:rPr>
              <a:t> </a:t>
            </a:r>
            <a:r>
              <a:rPr lang="en-US" sz="1050" b="0" i="0" u="none" strike="noStrike" baseline="0" dirty="0">
                <a:latin typeface="Raleway-Regular"/>
              </a:rPr>
              <a:t>- 26.5"–43.5"(low/high)</a:t>
            </a:r>
            <a:r>
              <a:rPr lang="en-US" sz="1050" b="0" i="1" u="none" strike="noStrike" baseline="0" dirty="0">
                <a:latin typeface="Raleway-Regular"/>
              </a:rPr>
              <a:t> (excluding worksurface)</a:t>
            </a:r>
          </a:p>
          <a:p>
            <a:pPr marL="171450" indent="-171450" algn="l">
              <a:buFont typeface="Arial"/>
              <a:buChar char="•"/>
            </a:pPr>
            <a:r>
              <a:rPr lang="en-US" sz="1050" b="0" i="0" u="none" strike="noStrike" baseline="0" dirty="0">
                <a:latin typeface="Raleway-Regular"/>
              </a:rPr>
              <a:t>Two stage adjustable legs</a:t>
            </a:r>
          </a:p>
          <a:p>
            <a:pPr marL="171450" indent="-171450" algn="l">
              <a:buFont typeface="Arial"/>
              <a:buChar char="•"/>
            </a:pPr>
            <a:r>
              <a:rPr lang="en-US" sz="1050" b="0" i="0" u="none" strike="noStrike" baseline="0" dirty="0">
                <a:latin typeface="Raleway-Regular"/>
              </a:rPr>
              <a:t>C-leg</a:t>
            </a:r>
          </a:p>
          <a:p>
            <a:pPr marL="171450" indent="-171450">
              <a:buFont typeface="Arial"/>
              <a:buChar char="•"/>
            </a:pPr>
            <a:r>
              <a:rPr lang="en-US" sz="1050" b="0" i="0" u="none" strike="noStrike" baseline="0" dirty="0">
                <a:latin typeface="Raleway-Regular"/>
              </a:rPr>
              <a:t>Frame and column connect and lock </a:t>
            </a:r>
            <a:r>
              <a:rPr lang="en-US" sz="1050" dirty="0">
                <a:latin typeface="Raleway-Regular"/>
              </a:rPr>
              <a:t>for</a:t>
            </a:r>
            <a:br>
              <a:rPr lang="en-US" sz="1050" dirty="0">
                <a:latin typeface="Raleway-Regular"/>
              </a:rPr>
            </a:br>
            <a:r>
              <a:rPr lang="en-US" sz="1050" dirty="0">
                <a:latin typeface="Raleway-Regular"/>
              </a:rPr>
              <a:t>quick</a:t>
            </a:r>
            <a:r>
              <a:rPr lang="en-US" sz="1050" b="0" i="0" u="none" strike="noStrike" baseline="0" dirty="0">
                <a:latin typeface="Raleway-Regular"/>
              </a:rPr>
              <a:t> and easy assembly</a:t>
            </a:r>
          </a:p>
          <a:p>
            <a:pPr marL="171450" indent="-171450">
              <a:buFont typeface="Arial"/>
              <a:buChar char="•"/>
            </a:pPr>
            <a:r>
              <a:rPr lang="en-US" sz="1050" b="0" i="0" u="none" strike="noStrike" baseline="0" dirty="0">
                <a:latin typeface="Raleway-Regular"/>
              </a:rPr>
              <a:t>Adjustable width frame </a:t>
            </a:r>
            <a:r>
              <a:rPr lang="en-US" sz="1050" dirty="0">
                <a:latin typeface="Raleway-Regular"/>
              </a:rPr>
              <a:t>accommodates</a:t>
            </a:r>
            <a:br>
              <a:rPr lang="en-US" sz="1050" dirty="0">
                <a:latin typeface="Raleway-Regular"/>
              </a:rPr>
            </a:br>
            <a:r>
              <a:rPr lang="en-US" sz="1050" dirty="0">
                <a:latin typeface="Raleway-Regular"/>
              </a:rPr>
              <a:t>worksurfaces</a:t>
            </a:r>
            <a:r>
              <a:rPr lang="en-US" sz="1050" b="0" i="0" u="none" strike="noStrike" baseline="0" dirty="0">
                <a:latin typeface="Raleway-Regular"/>
              </a:rPr>
              <a:t> 36.0"–72.0"</a:t>
            </a:r>
          </a:p>
          <a:p>
            <a:pPr marL="171450" indent="-171450" algn="l">
              <a:buFont typeface="Arial"/>
              <a:buChar char="•"/>
            </a:pPr>
            <a:r>
              <a:rPr lang="en-US" sz="1050" b="0" i="0" u="none" strike="noStrike" baseline="0" dirty="0">
                <a:latin typeface="Raleway-Regular"/>
              </a:rPr>
              <a:t>Two motors</a:t>
            </a:r>
          </a:p>
          <a:p>
            <a:pPr marL="171450" indent="-171450" algn="l">
              <a:buFont typeface="Arial"/>
              <a:buChar char="•"/>
            </a:pPr>
            <a:r>
              <a:rPr lang="en-US" sz="1050" b="0" i="0" u="none" strike="noStrike" baseline="0" dirty="0">
                <a:latin typeface="Raleway-Regular"/>
              </a:rPr>
              <a:t>Digital keypad with three memory settings</a:t>
            </a:r>
          </a:p>
          <a:p>
            <a:pPr marL="171450" indent="-171450" algn="l">
              <a:buFont typeface="Arial"/>
              <a:buChar char="•"/>
            </a:pPr>
            <a:r>
              <a:rPr lang="en-US" sz="1050" b="0" i="0" u="none" strike="noStrike" baseline="0" dirty="0">
                <a:latin typeface="Raleway-Regular"/>
              </a:rPr>
              <a:t>Soft start and stop</a:t>
            </a:r>
          </a:p>
          <a:p>
            <a:pPr marL="171450" indent="-171450" algn="l">
              <a:buFont typeface="Arial"/>
              <a:buChar char="•"/>
            </a:pPr>
            <a:r>
              <a:rPr lang="en-US" sz="1050" b="0" i="0" u="none" strike="noStrike" baseline="0" dirty="0">
                <a:latin typeface="Raleway-Regular"/>
              </a:rPr>
              <a:t>Gyro sensor anti-collision</a:t>
            </a:r>
          </a:p>
          <a:p>
            <a:pPr marL="171450" indent="-171450" algn="l">
              <a:buFont typeface="Arial"/>
              <a:buChar char="•"/>
            </a:pPr>
            <a:r>
              <a:rPr lang="en-US" sz="1050" b="0" i="0" u="none" strike="noStrike" baseline="0" dirty="0">
                <a:latin typeface="Raleway-Regular"/>
              </a:rPr>
              <a:t>Locking casters are available</a:t>
            </a:r>
          </a:p>
          <a:p>
            <a:pPr marL="171450" indent="-171450" algn="l">
              <a:buFont typeface="Arial"/>
              <a:buChar char="•"/>
            </a:pPr>
            <a:r>
              <a:rPr lang="en-US" sz="1050" b="0" i="0" u="none" strike="noStrike" baseline="0" dirty="0">
                <a:latin typeface="Raleway-Regular"/>
              </a:rPr>
              <a:t>ADA compliant</a:t>
            </a:r>
          </a:p>
          <a:p>
            <a:pPr marL="171450" indent="-171450" algn="l">
              <a:buFont typeface="Arial"/>
              <a:buChar char="•"/>
            </a:pPr>
            <a:r>
              <a:rPr lang="en-US" sz="1050" b="0" i="0" u="none" strike="noStrike" baseline="0" dirty="0">
                <a:latin typeface="Raleway-Regular"/>
              </a:rPr>
              <a:t>8’9" power cord</a:t>
            </a:r>
          </a:p>
          <a:p>
            <a:pPr marL="171450" indent="-171450" algn="l">
              <a:buFont typeface="Arial"/>
              <a:buChar char="•"/>
            </a:pPr>
            <a:r>
              <a:rPr lang="en-US" sz="1050" b="0" i="0" u="none" strike="noStrike" baseline="0" dirty="0">
                <a:latin typeface="Raleway-Regular"/>
              </a:rPr>
              <a:t>Steel frame and foot construction</a:t>
            </a:r>
          </a:p>
          <a:p>
            <a:pPr marL="171450" indent="-171450" algn="l">
              <a:buFont typeface="Arial"/>
              <a:buChar char="•"/>
            </a:pPr>
            <a:r>
              <a:rPr lang="en-US" sz="1050" b="0" i="0" u="none" strike="noStrike" baseline="0" dirty="0">
                <a:latin typeface="Raleway-Regular"/>
              </a:rPr>
              <a:t>Works with peds or storage with 23.5" max. height</a:t>
            </a:r>
          </a:p>
          <a:p>
            <a:pPr marL="171450" indent="-171450" algn="l">
              <a:buFont typeface="Arial"/>
              <a:buChar char="•"/>
            </a:pPr>
            <a:r>
              <a:rPr lang="en-US" sz="1050" b="0" i="0" u="none" strike="noStrike" baseline="0" dirty="0">
                <a:latin typeface="Raleway-Regular"/>
              </a:rPr>
              <a:t>Low standby power consumption</a:t>
            </a:r>
          </a:p>
          <a:p>
            <a:pPr marL="171450" indent="-171450" algn="l">
              <a:buFont typeface="Arial"/>
              <a:buChar char="•"/>
            </a:pPr>
            <a:r>
              <a:rPr lang="en-US" sz="1050" b="0" i="0" u="none" strike="noStrike" baseline="0" dirty="0">
                <a:latin typeface="Raleway-Regular"/>
              </a:rPr>
              <a:t>Meets or exceeds BIFMA x5.5 guidelines</a:t>
            </a:r>
          </a:p>
          <a:p>
            <a:pPr marL="171450" indent="-171450">
              <a:buFont typeface="Arial"/>
              <a:buChar char="•"/>
            </a:pPr>
            <a:r>
              <a:rPr lang="en-US" sz="1050" b="0" i="0" u="none" strike="noStrike" baseline="0" dirty="0">
                <a:latin typeface="Raleway-Regular"/>
              </a:rPr>
              <a:t>Keypad can slide under worksurface to </a:t>
            </a:r>
            <a:br>
              <a:rPr lang="en-US" dirty="0">
                <a:latin typeface="Raleway-Regular"/>
              </a:rPr>
            </a:br>
            <a:r>
              <a:rPr lang="en-US" sz="1050" b="0" i="0" u="none" strike="noStrike" baseline="0" dirty="0">
                <a:latin typeface="Raleway-Regular"/>
              </a:rPr>
              <a:t>store </a:t>
            </a:r>
            <a:r>
              <a:rPr lang="en-US" sz="1050" dirty="0">
                <a:latin typeface="Raleway-Regular"/>
              </a:rPr>
              <a:t>out of</a:t>
            </a:r>
            <a:r>
              <a:rPr lang="en-US" sz="1050" b="0" i="0" u="none" strike="noStrike" baseline="0" dirty="0">
                <a:latin typeface="Raleway-Regular"/>
              </a:rPr>
              <a:t> the way</a:t>
            </a:r>
          </a:p>
          <a:p>
            <a:pPr marL="171450" indent="-171450">
              <a:buFont typeface="Arial"/>
              <a:buChar char="•"/>
            </a:pPr>
            <a:r>
              <a:rPr lang="en-US" sz="1050" b="0" i="0" u="none" strike="noStrike" baseline="0" dirty="0">
                <a:latin typeface="Raleway-Regular"/>
              </a:rPr>
              <a:t>Complete tables available</a:t>
            </a:r>
            <a:r>
              <a:rPr lang="en-US" sz="1050" dirty="0">
                <a:latin typeface="Raleway-Regular"/>
              </a:rPr>
              <a:t> </a:t>
            </a:r>
            <a:r>
              <a:rPr lang="en-US" sz="1050" b="0" i="1" u="none" strike="noStrike" baseline="0" dirty="0">
                <a:latin typeface="Raleway-Regular"/>
              </a:rPr>
              <a:t>(base and top)</a:t>
            </a:r>
          </a:p>
          <a:p>
            <a:pPr marL="171450" indent="-171450">
              <a:buFont typeface="Arial"/>
              <a:buChar char="•"/>
            </a:pPr>
            <a:r>
              <a:rPr lang="en-US" sz="1050" dirty="0">
                <a:latin typeface="Raleway-Regular"/>
              </a:rPr>
              <a:t>Warranty:  Lifetime</a:t>
            </a:r>
            <a:endParaRPr lang="en-US" sz="1050" b="0" u="none" strike="noStrike" baseline="0" dirty="0">
              <a:latin typeface="Raleway-Regular"/>
            </a:endParaRPr>
          </a:p>
        </p:txBody>
      </p:sp>
      <p:sp>
        <p:nvSpPr>
          <p:cNvPr id="5" name="TextBox 4">
            <a:extLst>
              <a:ext uri="{FF2B5EF4-FFF2-40B4-BE49-F238E27FC236}">
                <a16:creationId xmlns:a16="http://schemas.microsoft.com/office/drawing/2014/main" id="{BCE1A548-C530-E1B3-ADE9-B8E94D7CAE3C}"/>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Triumph™ LX</a:t>
            </a:r>
          </a:p>
          <a:p>
            <a:r>
              <a:rPr lang="en-US" sz="1400">
                <a:latin typeface="Raleway-LightItalic"/>
              </a:rPr>
              <a:t>Electric Height Adjustable Table Base</a:t>
            </a:r>
          </a:p>
        </p:txBody>
      </p:sp>
      <p:pic>
        <p:nvPicPr>
          <p:cNvPr id="3" name="Picture 2" descr="A group of black and white text&#10;&#10;Description automatically generated">
            <a:extLst>
              <a:ext uri="{FF2B5EF4-FFF2-40B4-BE49-F238E27FC236}">
                <a16:creationId xmlns:a16="http://schemas.microsoft.com/office/drawing/2014/main" id="{29EF4FEC-76EA-65C3-E8A2-8242C2C2F29F}"/>
              </a:ext>
            </a:extLst>
          </p:cNvPr>
          <p:cNvPicPr>
            <a:picLocks noChangeAspect="1"/>
          </p:cNvPicPr>
          <p:nvPr/>
        </p:nvPicPr>
        <p:blipFill>
          <a:blip r:embed="rId6"/>
          <a:stretch>
            <a:fillRect/>
          </a:stretch>
        </p:blipFill>
        <p:spPr>
          <a:xfrm>
            <a:off x="264290" y="5666264"/>
            <a:ext cx="1413693" cy="995290"/>
          </a:xfrm>
          <a:prstGeom prst="rect">
            <a:avLst/>
          </a:prstGeom>
        </p:spPr>
      </p:pic>
      <p:sp>
        <p:nvSpPr>
          <p:cNvPr id="6" name="TextBox 5">
            <a:extLst>
              <a:ext uri="{FF2B5EF4-FFF2-40B4-BE49-F238E27FC236}">
                <a16:creationId xmlns:a16="http://schemas.microsoft.com/office/drawing/2014/main" id="{08C0243D-FB5E-FFB3-68AF-EADA3DFFD2A5}"/>
              </a:ext>
            </a:extLst>
          </p:cNvPr>
          <p:cNvSpPr txBox="1"/>
          <p:nvPr/>
        </p:nvSpPr>
        <p:spPr>
          <a:xfrm>
            <a:off x="6096000" y="1815230"/>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keypad</a:t>
            </a:r>
            <a:endParaRPr lang="en-US"/>
          </a:p>
        </p:txBody>
      </p:sp>
      <p:sp>
        <p:nvSpPr>
          <p:cNvPr id="7" name="TextBox 6">
            <a:extLst>
              <a:ext uri="{FF2B5EF4-FFF2-40B4-BE49-F238E27FC236}">
                <a16:creationId xmlns:a16="http://schemas.microsoft.com/office/drawing/2014/main" id="{3578A383-07CD-109C-3A19-ABCF952C0A58}"/>
              </a:ext>
            </a:extLst>
          </p:cNvPr>
          <p:cNvSpPr txBox="1"/>
          <p:nvPr/>
        </p:nvSpPr>
        <p:spPr>
          <a:xfrm>
            <a:off x="6111656" y="4325654"/>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connect and lock pre-assembly</a:t>
            </a:r>
            <a:endParaRPr lang="en-US"/>
          </a:p>
        </p:txBody>
      </p:sp>
      <p:sp>
        <p:nvSpPr>
          <p:cNvPr id="10" name="TextBox 9">
            <a:extLst>
              <a:ext uri="{FF2B5EF4-FFF2-40B4-BE49-F238E27FC236}">
                <a16:creationId xmlns:a16="http://schemas.microsoft.com/office/drawing/2014/main" id="{0533637E-A015-CA70-82C9-63AF5328E835}"/>
              </a:ext>
            </a:extLst>
          </p:cNvPr>
          <p:cNvSpPr txBox="1"/>
          <p:nvPr/>
        </p:nvSpPr>
        <p:spPr>
          <a:xfrm>
            <a:off x="6231698" y="6225435"/>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connect and lock assembled</a:t>
            </a:r>
          </a:p>
        </p:txBody>
      </p:sp>
    </p:spTree>
    <p:extLst>
      <p:ext uri="{BB962C8B-B14F-4D97-AF65-F5344CB8AC3E}">
        <p14:creationId xmlns:p14="http://schemas.microsoft.com/office/powerpoint/2010/main" val="36340530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7BB9174-8573-42E2-86B3-62B28FB68D29}"/>
              </a:ext>
            </a:extLst>
          </p:cNvPr>
          <p:cNvPicPr>
            <a:picLocks noChangeAspect="1"/>
          </p:cNvPicPr>
          <p:nvPr/>
        </p:nvPicPr>
        <p:blipFill>
          <a:blip r:embed="rId2"/>
          <a:stretch>
            <a:fillRect/>
          </a:stretch>
        </p:blipFill>
        <p:spPr>
          <a:xfrm>
            <a:off x="-62349" y="1075639"/>
            <a:ext cx="5732272" cy="5055546"/>
          </a:xfrm>
          <a:prstGeom prst="rect">
            <a:avLst/>
          </a:prstGeom>
        </p:spPr>
      </p:pic>
      <p:pic>
        <p:nvPicPr>
          <p:cNvPr id="6" name="Picture 5">
            <a:extLst>
              <a:ext uri="{FF2B5EF4-FFF2-40B4-BE49-F238E27FC236}">
                <a16:creationId xmlns:a16="http://schemas.microsoft.com/office/drawing/2014/main" id="{7DAA0EF2-7C74-D7A5-C036-A73720AD965A}"/>
              </a:ext>
            </a:extLst>
          </p:cNvPr>
          <p:cNvPicPr>
            <a:picLocks noChangeAspect="1"/>
          </p:cNvPicPr>
          <p:nvPr/>
        </p:nvPicPr>
        <p:blipFill rotWithShape="1">
          <a:blip r:embed="rId3"/>
          <a:srcRect r="-630" b="29693"/>
          <a:stretch/>
        </p:blipFill>
        <p:spPr>
          <a:xfrm>
            <a:off x="5621434" y="1076333"/>
            <a:ext cx="2502614" cy="648977"/>
          </a:xfrm>
          <a:prstGeom prst="rect">
            <a:avLst/>
          </a:prstGeom>
        </p:spPr>
      </p:pic>
      <p:pic>
        <p:nvPicPr>
          <p:cNvPr id="9" name="Picture 8">
            <a:extLst>
              <a:ext uri="{FF2B5EF4-FFF2-40B4-BE49-F238E27FC236}">
                <a16:creationId xmlns:a16="http://schemas.microsoft.com/office/drawing/2014/main" id="{674756DB-BFE5-D2B2-9773-051123246D62}"/>
              </a:ext>
            </a:extLst>
          </p:cNvPr>
          <p:cNvPicPr>
            <a:picLocks noChangeAspect="1"/>
          </p:cNvPicPr>
          <p:nvPr/>
        </p:nvPicPr>
        <p:blipFill rotWithShape="1">
          <a:blip r:embed="rId4"/>
          <a:srcRect r="218" b="8378"/>
          <a:stretch/>
        </p:blipFill>
        <p:spPr>
          <a:xfrm>
            <a:off x="5452365" y="4977285"/>
            <a:ext cx="2388413" cy="1172261"/>
          </a:xfrm>
          <a:prstGeom prst="rect">
            <a:avLst/>
          </a:prstGeom>
        </p:spPr>
      </p:pic>
      <p:pic>
        <p:nvPicPr>
          <p:cNvPr id="16" name="Picture 15">
            <a:extLst>
              <a:ext uri="{FF2B5EF4-FFF2-40B4-BE49-F238E27FC236}">
                <a16:creationId xmlns:a16="http://schemas.microsoft.com/office/drawing/2014/main" id="{FB3AD0C1-07DE-B197-F9A7-5AF7D7F9A09F}"/>
              </a:ext>
            </a:extLst>
          </p:cNvPr>
          <p:cNvPicPr>
            <a:picLocks noChangeAspect="1"/>
          </p:cNvPicPr>
          <p:nvPr/>
        </p:nvPicPr>
        <p:blipFill rotWithShape="1">
          <a:blip r:embed="rId5"/>
          <a:srcRect r="-1743" b="9125"/>
          <a:stretch/>
        </p:blipFill>
        <p:spPr>
          <a:xfrm>
            <a:off x="5452365" y="2428234"/>
            <a:ext cx="2435346" cy="1612179"/>
          </a:xfrm>
          <a:prstGeom prst="rect">
            <a:avLst/>
          </a:prstGeom>
        </p:spPr>
      </p:pic>
      <p:sp>
        <p:nvSpPr>
          <p:cNvPr id="14" name="TextBox 13">
            <a:extLst>
              <a:ext uri="{FF2B5EF4-FFF2-40B4-BE49-F238E27FC236}">
                <a16:creationId xmlns:a16="http://schemas.microsoft.com/office/drawing/2014/main" id="{A7A9B71B-335C-71C9-01F7-4FF439A055F5}"/>
              </a:ext>
            </a:extLst>
          </p:cNvPr>
          <p:cNvSpPr txBox="1"/>
          <p:nvPr/>
        </p:nvSpPr>
        <p:spPr>
          <a:xfrm>
            <a:off x="8388856" y="844117"/>
            <a:ext cx="4126733" cy="5170646"/>
          </a:xfrm>
          <a:prstGeom prst="rect">
            <a:avLst/>
          </a:prstGeom>
          <a:noFill/>
        </p:spPr>
        <p:txBody>
          <a:bodyPr wrap="square" lIns="91440" tIns="45720" rIns="91440" bIns="45720" anchor="ctr">
            <a:spAutoFit/>
          </a:bodyPr>
          <a:lstStyle/>
          <a:p>
            <a:pPr algn="l"/>
            <a:r>
              <a:rPr lang="en-US" sz="1600" b="0" i="0" u="none" strike="noStrike" baseline="0" dirty="0">
                <a:latin typeface="Raleway-Regular"/>
              </a:rPr>
              <a:t>Product Specifications</a:t>
            </a:r>
          </a:p>
          <a:p>
            <a:pPr marL="342900" indent="-342900" algn="l">
              <a:buFont typeface="Arial"/>
              <a:buChar char="•"/>
            </a:pPr>
            <a:endParaRPr lang="en-US" sz="2000" b="0" i="0" u="none" strike="noStrike" baseline="0" dirty="0">
              <a:latin typeface="Raleway-Regular"/>
            </a:endParaRPr>
          </a:p>
          <a:p>
            <a:pPr marL="171450" indent="-171450" algn="l">
              <a:buFont typeface="Arial"/>
              <a:buChar char="•"/>
            </a:pPr>
            <a:r>
              <a:rPr lang="en-US" sz="1050" b="0" i="0" u="none" strike="noStrike" baseline="0" dirty="0">
                <a:latin typeface="Raleway-Regular"/>
              </a:rPr>
              <a:t>Electric height adjustment</a:t>
            </a:r>
          </a:p>
          <a:p>
            <a:pPr marL="171450" indent="-171450" algn="l">
              <a:buFont typeface="Arial"/>
              <a:buChar char="•"/>
            </a:pPr>
            <a:r>
              <a:rPr lang="en-US" sz="1050" b="0" i="0" u="none" strike="noStrike" baseline="0" dirty="0">
                <a:latin typeface="Raleway-Regular"/>
              </a:rPr>
              <a:t>250 lb. base lifting capacity</a:t>
            </a:r>
          </a:p>
          <a:p>
            <a:pPr marL="171450" indent="-171450" algn="l">
              <a:buFont typeface="Arial"/>
              <a:buChar char="•"/>
            </a:pPr>
            <a:r>
              <a:rPr lang="en-US" sz="1050" b="0" i="0" u="none" strike="noStrike" baseline="0" dirty="0">
                <a:latin typeface="Raleway-Regular"/>
              </a:rPr>
              <a:t>1.4"/sec adjustment speed</a:t>
            </a:r>
          </a:p>
          <a:p>
            <a:pPr marL="171450" indent="-171450">
              <a:buFont typeface="Arial"/>
              <a:buChar char="•"/>
            </a:pPr>
            <a:r>
              <a:rPr lang="en-US" sz="1050" b="0" i="0" u="none" strike="noStrike" baseline="0" dirty="0">
                <a:latin typeface="Raleway-Regular"/>
              </a:rPr>
              <a:t>26.0" height adjustment </a:t>
            </a:r>
            <a:r>
              <a:rPr lang="en-US" sz="1050" dirty="0">
                <a:latin typeface="Raleway-Regular"/>
              </a:rPr>
              <a:t>range</a:t>
            </a:r>
          </a:p>
          <a:p>
            <a:pPr marL="171450" indent="-171450">
              <a:buFont typeface="Arial"/>
              <a:buChar char="•"/>
            </a:pPr>
            <a:r>
              <a:rPr lang="en-US" sz="1050" dirty="0">
                <a:latin typeface="Raleway-Regular"/>
              </a:rPr>
              <a:t>-</a:t>
            </a:r>
            <a:r>
              <a:rPr lang="en-US" sz="1050" b="0" i="0" u="none" strike="noStrike" baseline="0" dirty="0">
                <a:latin typeface="Raleway-Regular"/>
              </a:rPr>
              <a:t> 21.5"–47.5" (low/high</a:t>
            </a:r>
            <a:r>
              <a:rPr lang="en-US" sz="1050" dirty="0">
                <a:latin typeface="Raleway-Regular"/>
              </a:rPr>
              <a:t>) </a:t>
            </a:r>
            <a:r>
              <a:rPr lang="en-US" sz="1050" i="1" dirty="0">
                <a:latin typeface="Raleway-Regular"/>
              </a:rPr>
              <a:t>(</a:t>
            </a:r>
            <a:r>
              <a:rPr lang="en-US" sz="1050" b="0" i="1" u="none" strike="noStrike" baseline="0" dirty="0">
                <a:latin typeface="Raleway-Regular"/>
              </a:rPr>
              <a:t>excluding worksurface)</a:t>
            </a:r>
            <a:endParaRPr lang="en-US" b="0" u="none" strike="noStrike" baseline="0" dirty="0">
              <a:latin typeface="Raleway-Regular"/>
            </a:endParaRPr>
          </a:p>
          <a:p>
            <a:pPr marL="171450" indent="-171450" algn="l">
              <a:buFont typeface="Arial"/>
              <a:buChar char="•"/>
            </a:pPr>
            <a:r>
              <a:rPr lang="en-US" sz="1050" b="0" i="0" u="none" strike="noStrike" baseline="0" dirty="0">
                <a:latin typeface="Raleway-Regular"/>
              </a:rPr>
              <a:t>Three stage adjustable legs</a:t>
            </a:r>
          </a:p>
          <a:p>
            <a:pPr marL="171450" indent="-171450" algn="l">
              <a:buFont typeface="Arial"/>
              <a:buChar char="•"/>
            </a:pPr>
            <a:r>
              <a:rPr lang="en-US" sz="1050" b="0" i="0" u="none" strike="noStrike" baseline="0" dirty="0">
                <a:latin typeface="Raleway-Regular"/>
              </a:rPr>
              <a:t>C-leg</a:t>
            </a:r>
          </a:p>
          <a:p>
            <a:pPr marL="171450" indent="-171450">
              <a:buFont typeface="Arial"/>
              <a:buChar char="•"/>
            </a:pPr>
            <a:r>
              <a:rPr lang="en-US" sz="1050" b="0" i="0" u="none" strike="noStrike" baseline="0" dirty="0">
                <a:latin typeface="Raleway-Regular"/>
              </a:rPr>
              <a:t>Frame and column connect and </a:t>
            </a:r>
            <a:r>
              <a:rPr lang="en-US" sz="1050" dirty="0">
                <a:latin typeface="Raleway-Regular"/>
              </a:rPr>
              <a:t>lock for</a:t>
            </a:r>
            <a:r>
              <a:rPr lang="en-US" sz="1050" b="0" i="0" u="none" strike="noStrike" baseline="0" dirty="0">
                <a:latin typeface="Raleway-Regular"/>
              </a:rPr>
              <a:t> quick </a:t>
            </a:r>
            <a:br>
              <a:rPr lang="en-US" sz="1050" dirty="0">
                <a:latin typeface="Raleway-Regular"/>
              </a:rPr>
            </a:br>
            <a:r>
              <a:rPr lang="en-US" sz="1050" b="0" i="0" u="none" strike="noStrike" baseline="0" dirty="0">
                <a:latin typeface="Raleway-Regular"/>
              </a:rPr>
              <a:t>and easy assembly</a:t>
            </a:r>
          </a:p>
          <a:p>
            <a:pPr marL="171450" indent="-171450">
              <a:buFont typeface="Arial"/>
              <a:buChar char="•"/>
            </a:pPr>
            <a:r>
              <a:rPr lang="en-US" sz="1050" b="0" i="0" u="none" strike="noStrike" baseline="0" dirty="0">
                <a:latin typeface="Raleway-Regular"/>
              </a:rPr>
              <a:t>Adjustable width frame </a:t>
            </a:r>
            <a:r>
              <a:rPr lang="en-US" sz="1050" dirty="0">
                <a:latin typeface="Raleway-Regular"/>
              </a:rPr>
              <a:t>accommodates </a:t>
            </a:r>
            <a:br>
              <a:rPr lang="en-US" dirty="0">
                <a:latin typeface="Raleway-Regular"/>
              </a:rPr>
            </a:br>
            <a:r>
              <a:rPr lang="en-US" sz="1050" dirty="0">
                <a:latin typeface="Raleway-Regular"/>
              </a:rPr>
              <a:t>worksurfaces</a:t>
            </a:r>
            <a:r>
              <a:rPr lang="en-US" sz="1050" b="0" i="0" u="none" strike="noStrike" baseline="0" dirty="0">
                <a:latin typeface="Raleway-Regular"/>
              </a:rPr>
              <a:t> 36.0"–72.0"</a:t>
            </a:r>
            <a:endParaRPr lang="en-US" b="0" i="0" u="none" strike="noStrike" baseline="0" dirty="0">
              <a:latin typeface="Raleway-Regular"/>
            </a:endParaRPr>
          </a:p>
          <a:p>
            <a:pPr marL="171450" indent="-171450" algn="l">
              <a:buFont typeface="Arial"/>
              <a:buChar char="•"/>
            </a:pPr>
            <a:r>
              <a:rPr lang="en-US" sz="1050" b="0" i="0" u="none" strike="noStrike" baseline="0" dirty="0">
                <a:latin typeface="Raleway-Regular"/>
              </a:rPr>
              <a:t>Soft start and stop</a:t>
            </a:r>
          </a:p>
          <a:p>
            <a:pPr marL="171450" indent="-171450" algn="l">
              <a:buFont typeface="Arial"/>
              <a:buChar char="•"/>
            </a:pPr>
            <a:r>
              <a:rPr lang="en-US" sz="1050" b="0" i="0" u="none" strike="noStrike" baseline="0" dirty="0">
                <a:latin typeface="Raleway-Regular"/>
              </a:rPr>
              <a:t>Gyro sensor anti-collision</a:t>
            </a:r>
          </a:p>
          <a:p>
            <a:pPr marL="171450" indent="-171450" algn="l">
              <a:buFont typeface="Arial"/>
              <a:buChar char="•"/>
            </a:pPr>
            <a:r>
              <a:rPr lang="en-US" sz="1050" b="0" i="0" u="none" strike="noStrike" baseline="0" dirty="0">
                <a:latin typeface="Raleway-Regular"/>
              </a:rPr>
              <a:t>Locking casters available</a:t>
            </a:r>
          </a:p>
          <a:p>
            <a:pPr marL="171450" indent="-171450" algn="l">
              <a:buFont typeface="Arial"/>
              <a:buChar char="•"/>
            </a:pPr>
            <a:r>
              <a:rPr lang="en-US" sz="1050" b="0" i="0" u="none" strike="noStrike" baseline="0" dirty="0">
                <a:latin typeface="Raleway-Regular"/>
              </a:rPr>
              <a:t>Two motors</a:t>
            </a:r>
          </a:p>
          <a:p>
            <a:pPr marL="171450" indent="-171450" algn="l">
              <a:buFont typeface="Arial"/>
              <a:buChar char="•"/>
            </a:pPr>
            <a:r>
              <a:rPr lang="en-US" sz="1050" b="0" i="0" u="none" strike="noStrike" baseline="0" dirty="0">
                <a:latin typeface="Raleway-Regular"/>
              </a:rPr>
              <a:t>ADA compliant</a:t>
            </a:r>
          </a:p>
          <a:p>
            <a:pPr marL="171450" indent="-171450" algn="l">
              <a:buFont typeface="Arial"/>
              <a:buChar char="•"/>
            </a:pPr>
            <a:r>
              <a:rPr lang="en-US" sz="1050" b="0" i="0" u="none" strike="noStrike" baseline="0" dirty="0">
                <a:latin typeface="Raleway-Regular"/>
              </a:rPr>
              <a:t>8’9" power cord</a:t>
            </a:r>
          </a:p>
          <a:p>
            <a:pPr marL="171450" indent="-171450" algn="l">
              <a:buFont typeface="Arial"/>
              <a:buChar char="•"/>
            </a:pPr>
            <a:r>
              <a:rPr lang="en-US" sz="1050" b="0" i="0" u="none" strike="noStrike" baseline="0" dirty="0">
                <a:latin typeface="Raleway-Regular"/>
              </a:rPr>
              <a:t>Table base is UL962 listed</a:t>
            </a:r>
          </a:p>
          <a:p>
            <a:pPr marL="171450" indent="-171450">
              <a:buFont typeface="Arial"/>
              <a:buChar char="•"/>
            </a:pPr>
            <a:r>
              <a:rPr lang="en-US" sz="1050" b="0" i="0" u="none" strike="noStrike" baseline="0" dirty="0">
                <a:latin typeface="Raleway-Regular"/>
              </a:rPr>
              <a:t>Meets or exceeds BIFMA x5.5, GI and CSA CAN/</a:t>
            </a:r>
            <a:r>
              <a:rPr lang="en-US" sz="1050" dirty="0">
                <a:latin typeface="Raleway-Regular"/>
              </a:rPr>
              <a:t> </a:t>
            </a:r>
            <a:br>
              <a:rPr lang="en-US" dirty="0">
                <a:latin typeface="Raleway-Regular"/>
              </a:rPr>
            </a:br>
            <a:r>
              <a:rPr lang="en-US" sz="1050" b="0" i="0" u="none" strike="noStrike" baseline="0" dirty="0">
                <a:latin typeface="Raleway-Regular"/>
              </a:rPr>
              <a:t>CGSB44.227</a:t>
            </a:r>
          </a:p>
          <a:p>
            <a:pPr marL="171450" indent="-171450">
              <a:buFont typeface="Arial"/>
              <a:buChar char="•"/>
            </a:pPr>
            <a:r>
              <a:rPr lang="en-US" sz="1050" b="0" i="0" u="none" strike="noStrike" baseline="0" dirty="0">
                <a:latin typeface="Raleway-Regular"/>
              </a:rPr>
              <a:t>Works with peds or storage with 18.5" max. height</a:t>
            </a:r>
          </a:p>
          <a:p>
            <a:pPr marL="171450" indent="-171450" algn="l">
              <a:buFont typeface="Arial"/>
              <a:buChar char="•"/>
            </a:pPr>
            <a:r>
              <a:rPr lang="en-US" sz="1050" b="0" i="0" u="none" strike="noStrike" baseline="0" dirty="0">
                <a:latin typeface="Raleway-Regular"/>
              </a:rPr>
              <a:t>Low standby power consumption</a:t>
            </a:r>
          </a:p>
          <a:p>
            <a:pPr marL="171450" indent="-171450" algn="l">
              <a:buFont typeface="Arial"/>
              <a:buChar char="•"/>
            </a:pPr>
            <a:r>
              <a:rPr lang="en-US" sz="1050" b="0" i="0" u="none" strike="noStrike" baseline="0" dirty="0">
                <a:latin typeface="Raleway-Regular"/>
              </a:rPr>
              <a:t>Steel frame and foot construction</a:t>
            </a:r>
          </a:p>
          <a:p>
            <a:pPr marL="171450" indent="-171450" algn="l">
              <a:buFont typeface="Arial"/>
              <a:buChar char="•"/>
            </a:pPr>
            <a:r>
              <a:rPr lang="en-US" sz="1050" b="0" i="0" u="none" strike="noStrike" baseline="0" dirty="0">
                <a:latin typeface="Raleway-Regular"/>
              </a:rPr>
              <a:t>Digital keypad with three memory settings</a:t>
            </a:r>
          </a:p>
          <a:p>
            <a:pPr marL="171450" indent="-171450">
              <a:buFont typeface="Arial"/>
              <a:buChar char="•"/>
            </a:pPr>
            <a:r>
              <a:rPr lang="en-US" sz="1050" b="0" i="0" u="none" strike="noStrike" baseline="0" dirty="0">
                <a:latin typeface="Raleway-Regular"/>
              </a:rPr>
              <a:t>Keypad can slide under worksurface to store </a:t>
            </a:r>
            <a:br>
              <a:rPr lang="en-US" sz="1050" dirty="0">
                <a:latin typeface="Raleway-Regular"/>
              </a:rPr>
            </a:br>
            <a:r>
              <a:rPr lang="en-US" sz="1050" b="0" i="0" u="none" strike="noStrike" baseline="0" dirty="0">
                <a:latin typeface="Raleway-Regular"/>
              </a:rPr>
              <a:t>out of the way</a:t>
            </a:r>
          </a:p>
          <a:p>
            <a:pPr marL="171450" indent="-171450">
              <a:buFont typeface="Arial"/>
              <a:buChar char="•"/>
            </a:pPr>
            <a:r>
              <a:rPr lang="en-US" sz="1050" b="0" i="0" u="none" strike="noStrike" baseline="0" dirty="0">
                <a:latin typeface="Raleway-Regular"/>
              </a:rPr>
              <a:t>Complete tables available</a:t>
            </a:r>
            <a:r>
              <a:rPr lang="en-US" sz="1050" dirty="0">
                <a:latin typeface="Raleway-Regular"/>
              </a:rPr>
              <a:t> </a:t>
            </a:r>
            <a:r>
              <a:rPr lang="en-US" sz="1050" b="0" i="1" u="none" strike="noStrike" baseline="0" dirty="0">
                <a:latin typeface="Raleway-Regular"/>
              </a:rPr>
              <a:t>(base and top)</a:t>
            </a:r>
          </a:p>
          <a:p>
            <a:pPr marL="171450" indent="-171450">
              <a:buFont typeface="Arial"/>
              <a:buChar char="•"/>
            </a:pPr>
            <a:r>
              <a:rPr lang="en-US" sz="1050" dirty="0">
                <a:latin typeface="Raleway-Regular"/>
              </a:rPr>
              <a:t>Warranty:  Lifetime</a:t>
            </a:r>
            <a:endParaRPr lang="en-US" sz="1050" b="0" u="none" strike="noStrike" baseline="0" dirty="0">
              <a:latin typeface="Raleway-Regular"/>
            </a:endParaRPr>
          </a:p>
        </p:txBody>
      </p:sp>
      <p:sp>
        <p:nvSpPr>
          <p:cNvPr id="4" name="TextBox 3">
            <a:extLst>
              <a:ext uri="{FF2B5EF4-FFF2-40B4-BE49-F238E27FC236}">
                <a16:creationId xmlns:a16="http://schemas.microsoft.com/office/drawing/2014/main" id="{6379F441-4C62-4250-525F-BB0EC49CDC3A}"/>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Victory™ LX 2-Leg</a:t>
            </a:r>
          </a:p>
          <a:p>
            <a:r>
              <a:rPr lang="en-US" sz="1400">
                <a:latin typeface="Raleway-LightItalic"/>
              </a:rPr>
              <a:t>Electric Height Adjustable Table Base</a:t>
            </a:r>
          </a:p>
        </p:txBody>
      </p:sp>
      <p:pic>
        <p:nvPicPr>
          <p:cNvPr id="3" name="Picture 2">
            <a:extLst>
              <a:ext uri="{FF2B5EF4-FFF2-40B4-BE49-F238E27FC236}">
                <a16:creationId xmlns:a16="http://schemas.microsoft.com/office/drawing/2014/main" id="{54EA5DB3-5967-22E5-FAA2-6418C649515A}"/>
              </a:ext>
            </a:extLst>
          </p:cNvPr>
          <p:cNvPicPr>
            <a:picLocks noChangeAspect="1"/>
          </p:cNvPicPr>
          <p:nvPr/>
        </p:nvPicPr>
        <p:blipFill>
          <a:blip r:embed="rId6"/>
          <a:stretch>
            <a:fillRect/>
          </a:stretch>
        </p:blipFill>
        <p:spPr>
          <a:xfrm>
            <a:off x="264290" y="5666264"/>
            <a:ext cx="1413693" cy="995290"/>
          </a:xfrm>
          <a:prstGeom prst="rect">
            <a:avLst/>
          </a:prstGeom>
        </p:spPr>
      </p:pic>
      <p:sp>
        <p:nvSpPr>
          <p:cNvPr id="7" name="TextBox 6">
            <a:extLst>
              <a:ext uri="{FF2B5EF4-FFF2-40B4-BE49-F238E27FC236}">
                <a16:creationId xmlns:a16="http://schemas.microsoft.com/office/drawing/2014/main" id="{75B0AA92-A354-15FA-88A5-B1197A828181}"/>
              </a:ext>
            </a:extLst>
          </p:cNvPr>
          <p:cNvSpPr txBox="1"/>
          <p:nvPr/>
        </p:nvSpPr>
        <p:spPr>
          <a:xfrm>
            <a:off x="6017712" y="1716066"/>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keypad</a:t>
            </a:r>
            <a:endParaRPr lang="en-US"/>
          </a:p>
        </p:txBody>
      </p:sp>
      <p:sp>
        <p:nvSpPr>
          <p:cNvPr id="11" name="TextBox 10">
            <a:extLst>
              <a:ext uri="{FF2B5EF4-FFF2-40B4-BE49-F238E27FC236}">
                <a16:creationId xmlns:a16="http://schemas.microsoft.com/office/drawing/2014/main" id="{BF57AEAA-CE54-4F0F-A24A-619675218972}"/>
              </a:ext>
            </a:extLst>
          </p:cNvPr>
          <p:cNvSpPr txBox="1"/>
          <p:nvPr/>
        </p:nvSpPr>
        <p:spPr>
          <a:xfrm>
            <a:off x="5908108" y="4028161"/>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connect and lock pre-assembly</a:t>
            </a:r>
            <a:endParaRPr lang="en-US"/>
          </a:p>
        </p:txBody>
      </p:sp>
      <p:sp>
        <p:nvSpPr>
          <p:cNvPr id="13" name="TextBox 12">
            <a:extLst>
              <a:ext uri="{FF2B5EF4-FFF2-40B4-BE49-F238E27FC236}">
                <a16:creationId xmlns:a16="http://schemas.microsoft.com/office/drawing/2014/main" id="{DEB05666-0F5D-686B-5C54-06B43DD296A9}"/>
              </a:ext>
            </a:extLst>
          </p:cNvPr>
          <p:cNvSpPr txBox="1"/>
          <p:nvPr/>
        </p:nvSpPr>
        <p:spPr>
          <a:xfrm>
            <a:off x="5819382" y="6131490"/>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connect and lock assembled</a:t>
            </a:r>
          </a:p>
        </p:txBody>
      </p:sp>
    </p:spTree>
    <p:extLst>
      <p:ext uri="{BB962C8B-B14F-4D97-AF65-F5344CB8AC3E}">
        <p14:creationId xmlns:p14="http://schemas.microsoft.com/office/powerpoint/2010/main" val="17420225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B7C867-3DB3-4F39-9391-0655F43C7027}"/>
              </a:ext>
            </a:extLst>
          </p:cNvPr>
          <p:cNvPicPr>
            <a:picLocks noChangeAspect="1"/>
          </p:cNvPicPr>
          <p:nvPr/>
        </p:nvPicPr>
        <p:blipFill>
          <a:blip r:embed="rId2"/>
          <a:stretch>
            <a:fillRect/>
          </a:stretch>
        </p:blipFill>
        <p:spPr>
          <a:xfrm>
            <a:off x="0" y="1042220"/>
            <a:ext cx="6253108" cy="5289831"/>
          </a:xfrm>
          <a:prstGeom prst="rect">
            <a:avLst/>
          </a:prstGeom>
        </p:spPr>
      </p:pic>
      <p:pic>
        <p:nvPicPr>
          <p:cNvPr id="8" name="Picture 7">
            <a:extLst>
              <a:ext uri="{FF2B5EF4-FFF2-40B4-BE49-F238E27FC236}">
                <a16:creationId xmlns:a16="http://schemas.microsoft.com/office/drawing/2014/main" id="{8CC45682-3AF1-4F07-A715-BE15F9AC6FD3}"/>
              </a:ext>
            </a:extLst>
          </p:cNvPr>
          <p:cNvPicPr>
            <a:picLocks noChangeAspect="1"/>
          </p:cNvPicPr>
          <p:nvPr/>
        </p:nvPicPr>
        <p:blipFill rotWithShape="1">
          <a:blip r:embed="rId3"/>
          <a:srcRect r="-616" b="15493"/>
          <a:stretch/>
        </p:blipFill>
        <p:spPr>
          <a:xfrm>
            <a:off x="5456415" y="3393691"/>
            <a:ext cx="2560213" cy="938870"/>
          </a:xfrm>
          <a:prstGeom prst="rect">
            <a:avLst/>
          </a:prstGeom>
        </p:spPr>
      </p:pic>
      <p:pic>
        <p:nvPicPr>
          <p:cNvPr id="6" name="Picture 5">
            <a:extLst>
              <a:ext uri="{FF2B5EF4-FFF2-40B4-BE49-F238E27FC236}">
                <a16:creationId xmlns:a16="http://schemas.microsoft.com/office/drawing/2014/main" id="{8D49B662-1755-4421-9A5D-84E562102744}"/>
              </a:ext>
            </a:extLst>
          </p:cNvPr>
          <p:cNvPicPr>
            <a:picLocks noChangeAspect="1"/>
          </p:cNvPicPr>
          <p:nvPr/>
        </p:nvPicPr>
        <p:blipFill rotWithShape="1">
          <a:blip r:embed="rId4"/>
          <a:srcRect r="-477" b="35950"/>
          <a:stretch/>
        </p:blipFill>
        <p:spPr>
          <a:xfrm>
            <a:off x="5882759" y="2090312"/>
            <a:ext cx="1699920" cy="808675"/>
          </a:xfrm>
          <a:prstGeom prst="rect">
            <a:avLst/>
          </a:prstGeom>
        </p:spPr>
      </p:pic>
      <p:sp>
        <p:nvSpPr>
          <p:cNvPr id="15" name="TextBox 14">
            <a:extLst>
              <a:ext uri="{FF2B5EF4-FFF2-40B4-BE49-F238E27FC236}">
                <a16:creationId xmlns:a16="http://schemas.microsoft.com/office/drawing/2014/main" id="{1A720747-91FD-E8FC-2FCE-DCF66627EA14}"/>
              </a:ext>
            </a:extLst>
          </p:cNvPr>
          <p:cNvSpPr txBox="1"/>
          <p:nvPr/>
        </p:nvSpPr>
        <p:spPr>
          <a:xfrm>
            <a:off x="8303664" y="1154983"/>
            <a:ext cx="3982694" cy="4547399"/>
          </a:xfrm>
          <a:prstGeom prst="rect">
            <a:avLst/>
          </a:prstGeom>
          <a:noFill/>
        </p:spPr>
        <p:txBody>
          <a:bodyPr wrap="square" lIns="91440" tIns="45720" rIns="91440" bIns="45720" anchor="ctr">
            <a:spAutoFit/>
          </a:bodyPr>
          <a:lstStyle/>
          <a:p>
            <a:pPr algn="l"/>
            <a:r>
              <a:rPr lang="en-US" sz="1600" b="0" i="0" u="none" strike="noStrike" baseline="0" dirty="0">
                <a:latin typeface="Raleway-Regular"/>
              </a:rPr>
              <a:t>Product Specifications</a:t>
            </a:r>
          </a:p>
          <a:p>
            <a:pPr algn="l"/>
            <a:endParaRPr lang="en-US" sz="1100" b="0" i="0" u="none" strike="noStrike" baseline="0" dirty="0">
              <a:latin typeface="Raleway-Regular"/>
            </a:endParaRPr>
          </a:p>
          <a:p>
            <a:pPr marL="171450" indent="-171450" algn="l">
              <a:buFont typeface="Arial"/>
              <a:buChar char="•"/>
            </a:pPr>
            <a:r>
              <a:rPr lang="en-US" sz="1050" b="0" i="0" u="none" strike="noStrike" baseline="0" dirty="0">
                <a:latin typeface="Raleway-Regular"/>
              </a:rPr>
              <a:t>Electric height adjustment</a:t>
            </a:r>
          </a:p>
          <a:p>
            <a:pPr marL="171450" indent="-171450" algn="l">
              <a:buFont typeface="Arial"/>
              <a:buChar char="•"/>
            </a:pPr>
            <a:r>
              <a:rPr lang="en-US" sz="1050" b="0" i="0" u="none" strike="noStrike" baseline="0" dirty="0">
                <a:latin typeface="Raleway-Regular"/>
              </a:rPr>
              <a:t>265 lb. base lifting capacity</a:t>
            </a:r>
          </a:p>
          <a:p>
            <a:pPr marL="171450" indent="-171450" algn="l">
              <a:buFont typeface="Arial"/>
              <a:buChar char="•"/>
            </a:pPr>
            <a:r>
              <a:rPr lang="en-US" sz="1050" b="0" i="0" u="none" strike="noStrike" baseline="0" dirty="0">
                <a:latin typeface="Raleway-Regular"/>
              </a:rPr>
              <a:t>1.5"/sec adjustment speed</a:t>
            </a:r>
          </a:p>
          <a:p>
            <a:pPr marL="171450" indent="-171450">
              <a:buFont typeface="Arial"/>
              <a:buChar char="•"/>
            </a:pPr>
            <a:r>
              <a:rPr lang="en-US" sz="1050" b="0" i="0" u="none" strike="noStrike" baseline="0" dirty="0">
                <a:latin typeface="Raleway-Regular"/>
              </a:rPr>
              <a:t>25.5" height adjustment </a:t>
            </a:r>
            <a:r>
              <a:rPr lang="en-US" sz="1050" dirty="0">
                <a:latin typeface="Raleway-Regular"/>
              </a:rPr>
              <a:t>range</a:t>
            </a:r>
            <a:br>
              <a:rPr lang="en-US" sz="1050" dirty="0">
                <a:latin typeface="Raleway-Regular"/>
              </a:rPr>
            </a:br>
            <a:r>
              <a:rPr lang="en-US" sz="1050" dirty="0">
                <a:latin typeface="Raleway-Regular"/>
              </a:rPr>
              <a:t>-</a:t>
            </a:r>
            <a:r>
              <a:rPr lang="en-US" sz="1050" b="0" i="0" u="none" strike="noStrike" baseline="0" dirty="0">
                <a:latin typeface="Raleway-Regular"/>
              </a:rPr>
              <a:t> 24.5"–50.0" (low/high</a:t>
            </a:r>
            <a:r>
              <a:rPr lang="en-US" sz="1050" dirty="0">
                <a:latin typeface="Raleway-Regular"/>
              </a:rPr>
              <a:t>) </a:t>
            </a:r>
            <a:r>
              <a:rPr lang="en-US" sz="1050" i="1" dirty="0">
                <a:latin typeface="Raleway-Regular"/>
              </a:rPr>
              <a:t>(</a:t>
            </a:r>
            <a:r>
              <a:rPr lang="en-US" sz="1050" b="0" i="1" u="none" strike="noStrike" baseline="0" dirty="0">
                <a:latin typeface="Raleway-Regular"/>
              </a:rPr>
              <a:t>excluding worksurface)</a:t>
            </a:r>
          </a:p>
          <a:p>
            <a:pPr marL="171450" indent="-171450" algn="l">
              <a:buFont typeface="Arial"/>
              <a:buChar char="•"/>
            </a:pPr>
            <a:r>
              <a:rPr lang="en-US" sz="1050" b="0" i="0" u="none" strike="noStrike" baseline="0" dirty="0">
                <a:latin typeface="Raleway-Regular"/>
              </a:rPr>
              <a:t>Anti-collision</a:t>
            </a:r>
          </a:p>
          <a:p>
            <a:pPr marL="171450" indent="-171450" algn="l">
              <a:buFont typeface="Arial"/>
              <a:buChar char="•"/>
            </a:pPr>
            <a:r>
              <a:rPr lang="en-US" sz="1050" b="0" i="0" u="none" strike="noStrike" baseline="0" dirty="0">
                <a:latin typeface="Raleway-Regular"/>
              </a:rPr>
              <a:t>Three stage adjustable legs</a:t>
            </a:r>
          </a:p>
          <a:p>
            <a:pPr marL="171450" indent="-171450" algn="l">
              <a:buFont typeface="Arial"/>
              <a:buChar char="•"/>
            </a:pPr>
            <a:r>
              <a:rPr lang="en-US" sz="1050" b="0" i="0" u="none" strike="noStrike" baseline="0" dirty="0">
                <a:latin typeface="Raleway-Regular"/>
              </a:rPr>
              <a:t>C-leg</a:t>
            </a:r>
          </a:p>
          <a:p>
            <a:pPr marL="171450" indent="-171450" algn="l">
              <a:buFont typeface="Arial"/>
              <a:buChar char="•"/>
            </a:pPr>
            <a:r>
              <a:rPr lang="en-US" sz="1050" b="0" i="0" u="none" strike="noStrike" baseline="0" dirty="0">
                <a:latin typeface="Raleway-Regular"/>
              </a:rPr>
              <a:t>Adjustable width frame accommodates</a:t>
            </a:r>
          </a:p>
          <a:p>
            <a:pPr marL="171450" indent="-171450" algn="l">
              <a:buFont typeface="Arial"/>
              <a:buChar char="•"/>
            </a:pPr>
            <a:r>
              <a:rPr lang="en-US" sz="1050" b="0" i="0" u="none" strike="noStrike" baseline="0" dirty="0">
                <a:latin typeface="Raleway-Regular"/>
              </a:rPr>
              <a:t>worksurfaces 48.0"–72.0"</a:t>
            </a:r>
          </a:p>
          <a:p>
            <a:pPr marL="171450" indent="-171450" algn="l">
              <a:buFont typeface="Arial"/>
              <a:buChar char="•"/>
            </a:pPr>
            <a:r>
              <a:rPr lang="en-US" sz="1050" b="0" i="0" u="none" strike="noStrike" baseline="0" dirty="0">
                <a:latin typeface="Raleway-Regular"/>
              </a:rPr>
              <a:t>Soft start and stop</a:t>
            </a:r>
          </a:p>
          <a:p>
            <a:pPr marL="171450" indent="-171450" algn="l">
              <a:buFont typeface="Arial"/>
              <a:buChar char="•"/>
            </a:pPr>
            <a:r>
              <a:rPr lang="en-US" sz="1050" b="0" i="0" u="none" strike="noStrike" baseline="0" dirty="0">
                <a:latin typeface="Raleway-Regular"/>
              </a:rPr>
              <a:t>Locking casters available</a:t>
            </a:r>
          </a:p>
          <a:p>
            <a:pPr marL="171450" indent="-171450" algn="l">
              <a:buFont typeface="Arial"/>
              <a:buChar char="•"/>
            </a:pPr>
            <a:r>
              <a:rPr lang="en-US" sz="1050" b="0" i="0" u="none" strike="noStrike" baseline="0" dirty="0">
                <a:latin typeface="Raleway-Regular"/>
              </a:rPr>
              <a:t>Two motors</a:t>
            </a:r>
          </a:p>
          <a:p>
            <a:pPr marL="171450" indent="-171450" algn="l">
              <a:buFont typeface="Arial"/>
              <a:buChar char="•"/>
            </a:pPr>
            <a:r>
              <a:rPr lang="en-US" sz="1050" b="0" i="0" u="none" strike="noStrike" baseline="0" dirty="0">
                <a:latin typeface="Raleway-Regular"/>
              </a:rPr>
              <a:t>ADA compliant</a:t>
            </a:r>
          </a:p>
          <a:p>
            <a:pPr marL="171450" indent="-171450" algn="l">
              <a:buFont typeface="Arial"/>
              <a:buChar char="•"/>
            </a:pPr>
            <a:r>
              <a:rPr lang="en-US" sz="1050" b="0" i="0" u="none" strike="noStrike" baseline="0" dirty="0">
                <a:latin typeface="Raleway-Regular"/>
              </a:rPr>
              <a:t>9' power cord</a:t>
            </a:r>
          </a:p>
          <a:p>
            <a:pPr marL="171450" indent="-171450" algn="l">
              <a:buFont typeface="Arial"/>
              <a:buChar char="•"/>
            </a:pPr>
            <a:r>
              <a:rPr lang="en-US" sz="1050" b="0" i="0" u="none" strike="noStrike" baseline="0" dirty="0">
                <a:latin typeface="Raleway-Regular"/>
              </a:rPr>
              <a:t>Table base is UL962 listed</a:t>
            </a:r>
          </a:p>
          <a:p>
            <a:pPr marL="171450" indent="-171450">
              <a:buFont typeface="Arial"/>
              <a:buChar char="•"/>
            </a:pPr>
            <a:r>
              <a:rPr lang="en-US" sz="1050" b="0" i="0" u="none" strike="noStrike" baseline="0" dirty="0">
                <a:latin typeface="Raleway-Regular"/>
              </a:rPr>
              <a:t>Meets or exceeds BIFMA x5.5, and CSA </a:t>
            </a:r>
            <a:br>
              <a:rPr lang="en-US" dirty="0">
                <a:latin typeface="Raleway-Regular"/>
              </a:rPr>
            </a:br>
            <a:r>
              <a:rPr lang="en-US" sz="1050" b="0" i="0" u="none" strike="noStrike" baseline="0" dirty="0">
                <a:latin typeface="Raleway-Regular"/>
              </a:rPr>
              <a:t>C22.2 #</a:t>
            </a:r>
            <a:r>
              <a:rPr lang="en-US" sz="1050" dirty="0">
                <a:latin typeface="Raleway-Regular"/>
              </a:rPr>
              <a:t>68 guidelines</a:t>
            </a:r>
            <a:endParaRPr lang="en-US" sz="1050" b="0" i="0" u="none" strike="noStrike" baseline="0" dirty="0">
              <a:latin typeface="Raleway-Regular"/>
            </a:endParaRPr>
          </a:p>
          <a:p>
            <a:pPr marL="171450" indent="-171450" algn="l">
              <a:buFont typeface="Arial"/>
              <a:buChar char="•"/>
            </a:pPr>
            <a:r>
              <a:rPr lang="en-US" sz="1050" b="0" i="0" u="none" strike="noStrike" baseline="0" dirty="0">
                <a:latin typeface="Raleway-Regular"/>
              </a:rPr>
              <a:t>Works with peds or storage with 22.0" max. height</a:t>
            </a:r>
          </a:p>
          <a:p>
            <a:pPr marL="171450" indent="-171450" algn="l">
              <a:buFont typeface="Arial"/>
              <a:buChar char="•"/>
            </a:pPr>
            <a:r>
              <a:rPr lang="en-US" sz="1050" b="0" i="0" u="none" strike="noStrike" baseline="0" dirty="0">
                <a:latin typeface="Raleway-Regular"/>
              </a:rPr>
              <a:t>Low standby power consumption</a:t>
            </a:r>
          </a:p>
          <a:p>
            <a:pPr marL="171450" indent="-171450" algn="l">
              <a:buFont typeface="Arial"/>
              <a:buChar char="•"/>
            </a:pPr>
            <a:r>
              <a:rPr lang="en-US" sz="1050" b="0" i="0" u="none" strike="noStrike" baseline="0" dirty="0">
                <a:latin typeface="Raleway-Regular"/>
              </a:rPr>
              <a:t>Steel frame and foot construction</a:t>
            </a:r>
          </a:p>
          <a:p>
            <a:pPr marL="171450" indent="-171450">
              <a:buFont typeface="Arial"/>
              <a:buChar char="•"/>
            </a:pPr>
            <a:r>
              <a:rPr lang="en-US" sz="1050" b="0" i="0" u="none" strike="noStrike" baseline="0" dirty="0">
                <a:latin typeface="Raleway-Regular"/>
              </a:rPr>
              <a:t>Standard keypad with up and down buttons </a:t>
            </a:r>
            <a:br>
              <a:rPr lang="en-US" sz="1050" dirty="0">
                <a:latin typeface="Raleway-Regular"/>
              </a:rPr>
            </a:br>
            <a:r>
              <a:rPr lang="en-US" sz="1050" b="0" i="0" u="none" strike="noStrike" baseline="0" dirty="0">
                <a:latin typeface="Raleway-Regular"/>
              </a:rPr>
              <a:t>or </a:t>
            </a:r>
            <a:r>
              <a:rPr lang="en-US" sz="1050" dirty="0">
                <a:latin typeface="Raleway-Regular"/>
              </a:rPr>
              <a:t>digital 4-memory</a:t>
            </a:r>
            <a:r>
              <a:rPr lang="en-US" sz="1050" b="0" i="0" u="none" strike="noStrike" baseline="0" dirty="0">
                <a:latin typeface="Raleway-Regular"/>
              </a:rPr>
              <a:t> keypad available</a:t>
            </a:r>
          </a:p>
          <a:p>
            <a:pPr marL="171450" indent="-171450">
              <a:buFont typeface="Arial"/>
              <a:buChar char="•"/>
            </a:pPr>
            <a:r>
              <a:rPr lang="en-US" sz="1050" b="0" i="0" u="none" strike="noStrike" baseline="0" dirty="0">
                <a:latin typeface="Raleway-Regular"/>
              </a:rPr>
              <a:t>Complete tables available</a:t>
            </a:r>
            <a:r>
              <a:rPr lang="en-US" sz="1050" dirty="0">
                <a:latin typeface="Raleway-Regular"/>
              </a:rPr>
              <a:t> </a:t>
            </a:r>
            <a:r>
              <a:rPr lang="en-US" sz="1050" b="0" i="1" u="none" strike="noStrike" baseline="0" dirty="0">
                <a:latin typeface="Raleway-Regular"/>
              </a:rPr>
              <a:t>(base and top)</a:t>
            </a:r>
          </a:p>
          <a:p>
            <a:pPr marL="171450" indent="-171450">
              <a:buFont typeface="Arial"/>
              <a:buChar char="•"/>
            </a:pPr>
            <a:r>
              <a:rPr lang="en-US" sz="1050" dirty="0">
                <a:latin typeface="Raleway-Regular"/>
              </a:rPr>
              <a:t>Warranty:  Lifetime</a:t>
            </a:r>
          </a:p>
        </p:txBody>
      </p:sp>
      <p:pic>
        <p:nvPicPr>
          <p:cNvPr id="3" name="Picture 2">
            <a:extLst>
              <a:ext uri="{FF2B5EF4-FFF2-40B4-BE49-F238E27FC236}">
                <a16:creationId xmlns:a16="http://schemas.microsoft.com/office/drawing/2014/main" id="{475D02A9-7DCC-C32A-BBD9-8A1D0F64776D}"/>
              </a:ext>
            </a:extLst>
          </p:cNvPr>
          <p:cNvPicPr>
            <a:picLocks noChangeAspect="1"/>
          </p:cNvPicPr>
          <p:nvPr/>
        </p:nvPicPr>
        <p:blipFill>
          <a:blip r:embed="rId5"/>
          <a:stretch>
            <a:fillRect/>
          </a:stretch>
        </p:blipFill>
        <p:spPr>
          <a:xfrm>
            <a:off x="10688361" y="6136836"/>
            <a:ext cx="1357382" cy="644181"/>
          </a:xfrm>
          <a:prstGeom prst="rect">
            <a:avLst/>
          </a:prstGeom>
        </p:spPr>
      </p:pic>
      <p:sp>
        <p:nvSpPr>
          <p:cNvPr id="7" name="TextBox 6">
            <a:extLst>
              <a:ext uri="{FF2B5EF4-FFF2-40B4-BE49-F238E27FC236}">
                <a16:creationId xmlns:a16="http://schemas.microsoft.com/office/drawing/2014/main" id="{8C19AAFB-AF7B-985D-C1E8-352D4656C1D2}"/>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Trada™</a:t>
            </a:r>
          </a:p>
          <a:p>
            <a:r>
              <a:rPr lang="en-US" sz="1400">
                <a:latin typeface="Raleway-LightItalic"/>
              </a:rPr>
              <a:t>Electric Height Adjustable Table Base</a:t>
            </a:r>
          </a:p>
        </p:txBody>
      </p:sp>
      <p:pic>
        <p:nvPicPr>
          <p:cNvPr id="5" name="Picture 4">
            <a:extLst>
              <a:ext uri="{FF2B5EF4-FFF2-40B4-BE49-F238E27FC236}">
                <a16:creationId xmlns:a16="http://schemas.microsoft.com/office/drawing/2014/main" id="{EE57D5F2-5622-7DF6-BF99-B6E52CCE8AA5}"/>
              </a:ext>
            </a:extLst>
          </p:cNvPr>
          <p:cNvPicPr>
            <a:picLocks noChangeAspect="1"/>
          </p:cNvPicPr>
          <p:nvPr/>
        </p:nvPicPr>
        <p:blipFill>
          <a:blip r:embed="rId6"/>
          <a:stretch>
            <a:fillRect/>
          </a:stretch>
        </p:blipFill>
        <p:spPr>
          <a:xfrm>
            <a:off x="264290" y="5666264"/>
            <a:ext cx="1413693" cy="995290"/>
          </a:xfrm>
          <a:prstGeom prst="rect">
            <a:avLst/>
          </a:prstGeom>
        </p:spPr>
      </p:pic>
      <p:sp>
        <p:nvSpPr>
          <p:cNvPr id="10" name="TextBox 9">
            <a:extLst>
              <a:ext uri="{FF2B5EF4-FFF2-40B4-BE49-F238E27FC236}">
                <a16:creationId xmlns:a16="http://schemas.microsoft.com/office/drawing/2014/main" id="{D603374B-A674-65C4-6093-64550808C02C}"/>
              </a:ext>
            </a:extLst>
          </p:cNvPr>
          <p:cNvSpPr txBox="1"/>
          <p:nvPr/>
        </p:nvSpPr>
        <p:spPr>
          <a:xfrm>
            <a:off x="5923767" y="2817312"/>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standard keypad with up </a:t>
            </a:r>
            <a:br>
              <a:rPr lang="en-US" sz="800">
                <a:latin typeface="Raleway-MediumItalic"/>
              </a:rPr>
            </a:br>
            <a:r>
              <a:rPr lang="en-US" sz="800">
                <a:latin typeface="Raleway-MediumItalic"/>
              </a:rPr>
              <a:t>and down buttons</a:t>
            </a:r>
            <a:endParaRPr lang="en-US"/>
          </a:p>
        </p:txBody>
      </p:sp>
      <p:sp>
        <p:nvSpPr>
          <p:cNvPr id="11" name="TextBox 10">
            <a:extLst>
              <a:ext uri="{FF2B5EF4-FFF2-40B4-BE49-F238E27FC236}">
                <a16:creationId xmlns:a16="http://schemas.microsoft.com/office/drawing/2014/main" id="{2A73F5C9-4DCC-9342-6C49-735C423DCA24}"/>
              </a:ext>
            </a:extLst>
          </p:cNvPr>
          <p:cNvSpPr txBox="1"/>
          <p:nvPr/>
        </p:nvSpPr>
        <p:spPr>
          <a:xfrm>
            <a:off x="5673246" y="4226490"/>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4 memory keypad</a:t>
            </a:r>
          </a:p>
        </p:txBody>
      </p:sp>
    </p:spTree>
    <p:extLst>
      <p:ext uri="{BB962C8B-B14F-4D97-AF65-F5344CB8AC3E}">
        <p14:creationId xmlns:p14="http://schemas.microsoft.com/office/powerpoint/2010/main" val="4653705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67D28B-1A24-40D6-B692-0385C1243916}"/>
              </a:ext>
            </a:extLst>
          </p:cNvPr>
          <p:cNvPicPr>
            <a:picLocks noChangeAspect="1"/>
          </p:cNvPicPr>
          <p:nvPr/>
        </p:nvPicPr>
        <p:blipFill>
          <a:blip r:embed="rId2"/>
          <a:stretch>
            <a:fillRect/>
          </a:stretch>
        </p:blipFill>
        <p:spPr>
          <a:xfrm>
            <a:off x="286566" y="1202553"/>
            <a:ext cx="4674987" cy="4580017"/>
          </a:xfrm>
          <a:prstGeom prst="rect">
            <a:avLst/>
          </a:prstGeom>
        </p:spPr>
      </p:pic>
      <p:pic>
        <p:nvPicPr>
          <p:cNvPr id="13" name="Picture 12">
            <a:extLst>
              <a:ext uri="{FF2B5EF4-FFF2-40B4-BE49-F238E27FC236}">
                <a16:creationId xmlns:a16="http://schemas.microsoft.com/office/drawing/2014/main" id="{D9723BC1-0EF9-4559-B673-F3492D821A5B}"/>
              </a:ext>
            </a:extLst>
          </p:cNvPr>
          <p:cNvPicPr>
            <a:picLocks noChangeAspect="1"/>
          </p:cNvPicPr>
          <p:nvPr/>
        </p:nvPicPr>
        <p:blipFill rotWithShape="1">
          <a:blip r:embed="rId3"/>
          <a:srcRect t="-441" r="-562" b="19215"/>
          <a:stretch/>
        </p:blipFill>
        <p:spPr>
          <a:xfrm>
            <a:off x="3806042" y="5581337"/>
            <a:ext cx="2423804" cy="677297"/>
          </a:xfrm>
          <a:prstGeom prst="rect">
            <a:avLst/>
          </a:prstGeom>
        </p:spPr>
      </p:pic>
      <p:sp>
        <p:nvSpPr>
          <p:cNvPr id="9" name="TextBox 8">
            <a:extLst>
              <a:ext uri="{FF2B5EF4-FFF2-40B4-BE49-F238E27FC236}">
                <a16:creationId xmlns:a16="http://schemas.microsoft.com/office/drawing/2014/main" id="{15C5D49A-FD2A-D264-2A49-C62395F0DEE5}"/>
              </a:ext>
            </a:extLst>
          </p:cNvPr>
          <p:cNvSpPr txBox="1"/>
          <p:nvPr/>
        </p:nvSpPr>
        <p:spPr>
          <a:xfrm>
            <a:off x="6600879" y="834695"/>
            <a:ext cx="3705878" cy="5193729"/>
          </a:xfrm>
          <a:prstGeom prst="rect">
            <a:avLst/>
          </a:prstGeom>
          <a:noFill/>
        </p:spPr>
        <p:txBody>
          <a:bodyPr wrap="square" lIns="91440" tIns="45720" rIns="91440" bIns="45720" anchor="ctr">
            <a:spAutoFit/>
          </a:bodyPr>
          <a:lstStyle/>
          <a:p>
            <a:pPr algn="l"/>
            <a:r>
              <a:rPr lang="en-US" sz="1600" b="0" i="0" u="none" strike="noStrike" baseline="0">
                <a:latin typeface="Raleway"/>
              </a:rPr>
              <a:t>Product Specification</a:t>
            </a:r>
          </a:p>
          <a:p>
            <a:pPr algn="l"/>
            <a:endParaRPr lang="en-US" sz="1100" b="0" i="0" u="none" strike="noStrike" baseline="0">
              <a:latin typeface="Raleway-Light"/>
            </a:endParaRPr>
          </a:p>
          <a:p>
            <a:pPr marL="171450" indent="-171450" algn="l">
              <a:buFont typeface="Arial"/>
              <a:buChar char="•"/>
            </a:pPr>
            <a:r>
              <a:rPr lang="en-US" sz="1050" b="0" i="0" u="none" strike="noStrike" baseline="0">
                <a:latin typeface="Raleway-Regular"/>
              </a:rPr>
              <a:t>Electric height adjustment</a:t>
            </a:r>
          </a:p>
          <a:p>
            <a:pPr marL="171450" indent="-171450" algn="l">
              <a:buFont typeface="Arial"/>
              <a:buChar char="•"/>
            </a:pPr>
            <a:r>
              <a:rPr lang="en-US" sz="1050" b="0" i="0" u="none" strike="noStrike" baseline="0">
                <a:latin typeface="Raleway-Regular"/>
              </a:rPr>
              <a:t>265 lb. base lifting capacity</a:t>
            </a:r>
          </a:p>
          <a:p>
            <a:pPr marL="171450" indent="-171450" algn="l">
              <a:buFont typeface="Arial"/>
              <a:buChar char="•"/>
            </a:pPr>
            <a:r>
              <a:rPr lang="en-US" sz="1050" b="0" i="0" u="none" strike="noStrike" baseline="0">
                <a:latin typeface="Raleway-Regular"/>
              </a:rPr>
              <a:t>1.5"/sec adjustment speed</a:t>
            </a:r>
          </a:p>
          <a:p>
            <a:pPr marL="171450" indent="-171450" algn="l">
              <a:buFont typeface="Arial"/>
              <a:buChar char="•"/>
            </a:pPr>
            <a:r>
              <a:rPr lang="en-US" sz="1050" b="0" i="0" u="none" strike="noStrike" baseline="0">
                <a:latin typeface="Raleway-Regular"/>
              </a:rPr>
              <a:t>One part number for all 2-leg sizes</a:t>
            </a:r>
          </a:p>
          <a:p>
            <a:pPr marL="171450" indent="-171450">
              <a:buFont typeface="Arial"/>
              <a:buChar char="•"/>
            </a:pPr>
            <a:r>
              <a:rPr lang="en-US" sz="1050" b="0" i="0" u="none" strike="noStrike" baseline="0">
                <a:latin typeface="Raleway-Regular"/>
              </a:rPr>
              <a:t>26.0" height adjustment </a:t>
            </a:r>
            <a:r>
              <a:rPr lang="en-US" sz="1050">
                <a:latin typeface="Raleway-Regular"/>
              </a:rPr>
              <a:t>range</a:t>
            </a:r>
            <a:br>
              <a:rPr lang="en-US" sz="1050">
                <a:latin typeface="Raleway-Regular"/>
              </a:rPr>
            </a:br>
            <a:r>
              <a:rPr lang="en-US" sz="1050">
                <a:latin typeface="Raleway-Regular"/>
              </a:rPr>
              <a:t>- 23.3</a:t>
            </a:r>
            <a:r>
              <a:rPr lang="en-US" sz="1050" b="0" i="0" u="none" strike="noStrike" baseline="0">
                <a:latin typeface="Raleway-Regular"/>
              </a:rPr>
              <a:t>"–49.3" (low/high</a:t>
            </a:r>
            <a:r>
              <a:rPr lang="en-US" sz="1050">
                <a:latin typeface="Raleway-Regular"/>
              </a:rPr>
              <a:t>) </a:t>
            </a:r>
            <a:br>
              <a:rPr lang="en-US" sz="1050">
                <a:latin typeface="Raleway-Regular"/>
              </a:rPr>
            </a:br>
            <a:r>
              <a:rPr lang="en-US" sz="1050" i="1">
                <a:latin typeface="Raleway-Regular"/>
              </a:rPr>
              <a:t>   (</a:t>
            </a:r>
            <a:r>
              <a:rPr lang="en-US" sz="1050" b="0" i="1" u="none" strike="noStrike" baseline="0">
                <a:latin typeface="Raleway-Regular"/>
              </a:rPr>
              <a:t>excluding worksurface)</a:t>
            </a:r>
            <a:endParaRPr lang="en-US" b="0" u="none" strike="noStrike" baseline="0">
              <a:latin typeface="Raleway-Regular"/>
            </a:endParaRPr>
          </a:p>
          <a:p>
            <a:pPr marL="171450" indent="-171450" algn="l">
              <a:buFont typeface="Arial"/>
              <a:buChar char="•"/>
            </a:pPr>
            <a:r>
              <a:rPr lang="en-US" sz="1050" b="0" i="0" u="none" strike="noStrike" baseline="0">
                <a:latin typeface="Raleway-Regular"/>
              </a:rPr>
              <a:t>Three stage adjustable legs</a:t>
            </a:r>
          </a:p>
          <a:p>
            <a:pPr marL="171450" indent="-171450">
              <a:buFont typeface="Arial"/>
              <a:buChar char="•"/>
            </a:pPr>
            <a:r>
              <a:rPr lang="en-US" sz="1050" b="0" i="0" u="none" strike="noStrike" baseline="0">
                <a:latin typeface="Raleway-Regular"/>
              </a:rPr>
              <a:t>Provides adjustable cross channels,</a:t>
            </a:r>
            <a:br>
              <a:rPr lang="en-US" sz="1050">
                <a:latin typeface="Raleway-Regular"/>
              </a:rPr>
            </a:br>
            <a:r>
              <a:rPr lang="en-US" sz="1050" b="0" i="0" u="none" strike="noStrike" baseline="0">
                <a:latin typeface="Raleway-Regular"/>
              </a:rPr>
              <a:t>top supports, and feet making it</a:t>
            </a:r>
            <a:br>
              <a:rPr lang="en-US" sz="1050">
                <a:latin typeface="Raleway-Regular"/>
              </a:rPr>
            </a:br>
            <a:r>
              <a:rPr lang="en-US" sz="1050" b="0" i="0" u="none" strike="noStrike" baseline="0">
                <a:latin typeface="Raleway-Regular"/>
              </a:rPr>
              <a:t>one of the most adjustable table</a:t>
            </a:r>
            <a:br>
              <a:rPr lang="en-US" sz="1050">
                <a:latin typeface="Raleway-Regular"/>
              </a:rPr>
            </a:br>
            <a:r>
              <a:rPr lang="en-US" sz="1050" b="0" i="0" u="none" strike="noStrike" baseline="0">
                <a:latin typeface="Raleway-Regular"/>
              </a:rPr>
              <a:t>bases on the market</a:t>
            </a:r>
          </a:p>
          <a:p>
            <a:pPr marL="171450" indent="-171450" algn="l">
              <a:buFont typeface="Arial"/>
              <a:buChar char="•"/>
            </a:pPr>
            <a:r>
              <a:rPr lang="en-US" sz="1050" b="0" i="0" u="none" strike="noStrike" baseline="0">
                <a:latin typeface="Raleway-Regular"/>
              </a:rPr>
              <a:t>C-leg</a:t>
            </a:r>
          </a:p>
          <a:p>
            <a:pPr marL="171450" indent="-171450">
              <a:buFont typeface="Arial"/>
              <a:buChar char="•"/>
            </a:pPr>
            <a:r>
              <a:rPr lang="en-US" sz="1050" b="0" i="0" u="none" strike="noStrike" baseline="0">
                <a:latin typeface="Raleway-Regular"/>
              </a:rPr>
              <a:t>Foot is adjustable to 22.0" or 28.0</a:t>
            </a:r>
            <a:r>
              <a:rPr lang="en-US" sz="1050">
                <a:latin typeface="Raleway-Regular"/>
              </a:rPr>
              <a:t>"</a:t>
            </a:r>
            <a:br>
              <a:rPr lang="en-US" sz="1050">
                <a:latin typeface="Raleway-Regular"/>
              </a:rPr>
            </a:br>
            <a:r>
              <a:rPr lang="en-US" sz="1050" i="1">
                <a:latin typeface="Raleway-Regular"/>
              </a:rPr>
              <a:t>(</a:t>
            </a:r>
            <a:r>
              <a:rPr lang="en-US" sz="1050" b="0" i="1" u="none" strike="noStrike" baseline="0">
                <a:latin typeface="Raleway-Regular"/>
              </a:rPr>
              <a:t>patented design)</a:t>
            </a:r>
          </a:p>
          <a:p>
            <a:pPr marL="171450" indent="-171450">
              <a:buFont typeface="Arial"/>
              <a:buChar char="•"/>
            </a:pPr>
            <a:r>
              <a:rPr lang="en-US" sz="1050" b="0" i="0" u="none" strike="noStrike" baseline="0">
                <a:latin typeface="Raleway-Regular"/>
              </a:rPr>
              <a:t>Leg columns fold out for </a:t>
            </a:r>
            <a:r>
              <a:rPr lang="en-US" sz="1050">
                <a:latin typeface="Raleway-Regular"/>
              </a:rPr>
              <a:t>easy</a:t>
            </a:r>
            <a:br>
              <a:rPr lang="en-US" sz="1050">
                <a:latin typeface="Raleway-Regular"/>
              </a:rPr>
            </a:br>
            <a:r>
              <a:rPr lang="en-US" sz="1050">
                <a:latin typeface="Raleway-Regular"/>
              </a:rPr>
              <a:t>assembly</a:t>
            </a:r>
            <a:endParaRPr lang="en-US" sz="1050" b="0" i="0" u="none" strike="noStrike" baseline="0">
              <a:latin typeface="Raleway-Regular"/>
            </a:endParaRPr>
          </a:p>
          <a:p>
            <a:pPr marL="171450" indent="-171450">
              <a:buFont typeface="Arial"/>
              <a:buChar char="•"/>
            </a:pPr>
            <a:r>
              <a:rPr lang="en-US" sz="1050" b="0" i="0" u="none" strike="noStrike" baseline="0">
                <a:latin typeface="Raleway-Regular"/>
              </a:rPr>
              <a:t>Adjustable width </a:t>
            </a:r>
            <a:r>
              <a:rPr lang="en-US" sz="1050">
                <a:latin typeface="Raleway-Regular"/>
              </a:rPr>
              <a:t>frame</a:t>
            </a:r>
            <a:br>
              <a:rPr lang="en-US" sz="1050">
                <a:latin typeface="Raleway-Regular"/>
              </a:rPr>
            </a:br>
            <a:r>
              <a:rPr lang="en-US" sz="1050">
                <a:latin typeface="Raleway-Regular"/>
              </a:rPr>
              <a:t>accommodates</a:t>
            </a:r>
            <a:r>
              <a:rPr lang="en-US" sz="1050" b="0" i="0" u="none" strike="noStrike" baseline="0">
                <a:latin typeface="Raleway-Regular"/>
              </a:rPr>
              <a:t> </a:t>
            </a:r>
            <a:r>
              <a:rPr lang="en-US" sz="1050">
                <a:latin typeface="Raleway-Regular"/>
              </a:rPr>
              <a:t>worksurfaces</a:t>
            </a:r>
            <a:br>
              <a:rPr lang="en-US" sz="1050">
                <a:latin typeface="Raleway-Regular"/>
              </a:rPr>
            </a:br>
            <a:r>
              <a:rPr lang="en-US" sz="1050">
                <a:latin typeface="Raleway-Regular"/>
              </a:rPr>
              <a:t>36.0</a:t>
            </a:r>
            <a:r>
              <a:rPr lang="en-US" sz="1050" b="0" i="0" u="none" strike="noStrike" baseline="0">
                <a:latin typeface="Raleway-Regular"/>
              </a:rPr>
              <a:t>"–72.0"</a:t>
            </a:r>
          </a:p>
          <a:p>
            <a:pPr marL="171450" indent="-171450">
              <a:buFont typeface="Arial"/>
              <a:buChar char="•"/>
            </a:pPr>
            <a:r>
              <a:rPr lang="en-US" sz="1050" b="0" i="0" u="none" strike="noStrike" baseline="0">
                <a:latin typeface="Raleway-Regular"/>
              </a:rPr>
              <a:t>Adjustable depth top </a:t>
            </a:r>
            <a:r>
              <a:rPr lang="en-US" sz="1050">
                <a:latin typeface="Raleway-Regular"/>
              </a:rPr>
              <a:t>support</a:t>
            </a:r>
            <a:br>
              <a:rPr lang="en-US" sz="1050">
                <a:latin typeface="Raleway-Regular"/>
              </a:rPr>
            </a:br>
            <a:r>
              <a:rPr lang="en-US" sz="1050">
                <a:latin typeface="Raleway-Regular"/>
              </a:rPr>
              <a:t>expands</a:t>
            </a:r>
            <a:r>
              <a:rPr lang="en-US" sz="1050" b="0" i="0" u="none" strike="noStrike" baseline="0">
                <a:latin typeface="Raleway-Regular"/>
              </a:rPr>
              <a:t> to </a:t>
            </a:r>
            <a:r>
              <a:rPr lang="en-US" sz="1050">
                <a:latin typeface="Raleway-Regular"/>
              </a:rPr>
              <a:t>accommodate</a:t>
            </a:r>
            <a:br>
              <a:rPr lang="en-US" sz="1050">
                <a:latin typeface="Raleway-Regular"/>
              </a:rPr>
            </a:br>
            <a:r>
              <a:rPr lang="en-US" sz="1050">
                <a:latin typeface="Raleway-Regular"/>
              </a:rPr>
              <a:t>worksurfaces</a:t>
            </a:r>
            <a:r>
              <a:rPr lang="en-US" sz="1050" b="0" i="0" u="none" strike="noStrike" baseline="0">
                <a:latin typeface="Raleway-Regular"/>
              </a:rPr>
              <a:t> 24.0"–36.0" deep</a:t>
            </a:r>
          </a:p>
          <a:p>
            <a:pPr marL="171450" indent="-171450">
              <a:buFont typeface="Arial"/>
              <a:buChar char="•"/>
            </a:pPr>
            <a:r>
              <a:rPr lang="en-US" sz="1050" b="0" i="0" u="none" strike="noStrike" baseline="0">
                <a:latin typeface="Raleway-Regular"/>
              </a:rPr>
              <a:t>Notched cross channel </a:t>
            </a:r>
            <a:r>
              <a:rPr lang="en-US" sz="1050">
                <a:latin typeface="Raleway-Regular"/>
              </a:rPr>
              <a:t>offers</a:t>
            </a:r>
            <a:br>
              <a:rPr lang="en-US" sz="1050">
                <a:latin typeface="Raleway-Regular"/>
              </a:rPr>
            </a:br>
            <a:r>
              <a:rPr lang="en-US" sz="1050">
                <a:latin typeface="Raleway-Regular"/>
              </a:rPr>
              <a:t>ample</a:t>
            </a:r>
            <a:r>
              <a:rPr lang="en-US" sz="1050" b="0" i="0" u="none" strike="noStrike" baseline="0">
                <a:latin typeface="Raleway-Regular"/>
              </a:rPr>
              <a:t> space for keyboard tray</a:t>
            </a:r>
            <a:br>
              <a:rPr lang="en-US" sz="1050">
                <a:latin typeface="Raleway-Regular"/>
              </a:rPr>
            </a:br>
            <a:r>
              <a:rPr lang="en-US" sz="1050" b="0" i="0" u="none" strike="noStrike" baseline="0">
                <a:latin typeface="Raleway-Regular"/>
              </a:rPr>
              <a:t>glide tracks</a:t>
            </a:r>
          </a:p>
          <a:p>
            <a:pPr marL="171450" indent="-171450" algn="l">
              <a:buFont typeface="Arial"/>
              <a:buChar char="•"/>
            </a:pPr>
            <a:r>
              <a:rPr lang="en-US" sz="1050" b="0" i="0" u="none" strike="noStrike" baseline="0">
                <a:latin typeface="Raleway-Regular"/>
              </a:rPr>
              <a:t>7'2" power cord</a:t>
            </a:r>
          </a:p>
          <a:p>
            <a:pPr marL="171450" indent="-171450">
              <a:buFont typeface="Arial"/>
              <a:buChar char="•"/>
            </a:pPr>
            <a:r>
              <a:rPr lang="en-US" sz="1050" b="0" i="0" u="none" strike="noStrike" baseline="0">
                <a:latin typeface="Raleway-Regular"/>
              </a:rPr>
              <a:t>Digital keypad with four </a:t>
            </a:r>
            <a:r>
              <a:rPr lang="en-US" sz="1050">
                <a:latin typeface="Raleway-Regular"/>
              </a:rPr>
              <a:t>memory</a:t>
            </a:r>
            <a:br>
              <a:rPr lang="en-US" sz="1050">
                <a:latin typeface="Raleway-Regular"/>
              </a:rPr>
            </a:br>
            <a:r>
              <a:rPr lang="en-US" sz="1050">
                <a:latin typeface="Raleway-Regular"/>
              </a:rPr>
              <a:t>settings</a:t>
            </a:r>
            <a:endParaRPr lang="en-US" sz="1050" b="0" i="0" u="none" strike="noStrike" baseline="0">
              <a:latin typeface="Raleway-Regular"/>
            </a:endParaRPr>
          </a:p>
        </p:txBody>
      </p:sp>
      <p:sp>
        <p:nvSpPr>
          <p:cNvPr id="12" name="TextBox 11">
            <a:extLst>
              <a:ext uri="{FF2B5EF4-FFF2-40B4-BE49-F238E27FC236}">
                <a16:creationId xmlns:a16="http://schemas.microsoft.com/office/drawing/2014/main" id="{ABF2DBA4-8B7A-0D30-9B18-68495EBD04BB}"/>
              </a:ext>
            </a:extLst>
          </p:cNvPr>
          <p:cNvSpPr txBox="1"/>
          <p:nvPr/>
        </p:nvSpPr>
        <p:spPr>
          <a:xfrm>
            <a:off x="9347953" y="1200712"/>
            <a:ext cx="2564699" cy="2839239"/>
          </a:xfrm>
          <a:prstGeom prst="rect">
            <a:avLst/>
          </a:prstGeom>
          <a:noFill/>
        </p:spPr>
        <p:txBody>
          <a:bodyPr wrap="square" lIns="91440" tIns="45720" rIns="91440" bIns="45720" anchor="t">
            <a:spAutoFit/>
          </a:bodyPr>
          <a:lstStyle/>
          <a:p>
            <a:pPr marL="171450" indent="-171450" algn="l">
              <a:buFont typeface="Arial"/>
              <a:buChar char="•"/>
            </a:pPr>
            <a:r>
              <a:rPr lang="en-US" sz="1050" b="0" i="0" u="none" strike="noStrike" baseline="0">
                <a:latin typeface="Raleway-Regular"/>
              </a:rPr>
              <a:t>Anti-collision safety feature</a:t>
            </a:r>
            <a:endParaRPr lang="en-US">
              <a:latin typeface="Raleway-Regular"/>
            </a:endParaRPr>
          </a:p>
          <a:p>
            <a:pPr marL="171450" indent="-171450" algn="l">
              <a:buFont typeface="Arial"/>
              <a:buChar char="•"/>
            </a:pPr>
            <a:r>
              <a:rPr lang="en-US" sz="1050" b="0" i="0" u="none" strike="noStrike" baseline="0">
                <a:latin typeface="Raleway-Regular"/>
              </a:rPr>
              <a:t>Soft start and stop</a:t>
            </a:r>
          </a:p>
          <a:p>
            <a:pPr marL="171450" indent="-171450">
              <a:buFont typeface="Arial"/>
              <a:buChar char="•"/>
            </a:pPr>
            <a:r>
              <a:rPr lang="en-US" sz="1050" b="0" i="0" u="none" strike="noStrike" baseline="0">
                <a:latin typeface="Raleway-Regular"/>
              </a:rPr>
              <a:t>Crossbar includes guide markings</a:t>
            </a:r>
            <a:br>
              <a:rPr lang="en-US" sz="1050">
                <a:latin typeface="Raleway-Regular"/>
              </a:rPr>
            </a:br>
            <a:r>
              <a:rPr lang="en-US" sz="1050" b="0" i="0" u="none" strike="noStrike" baseline="0">
                <a:latin typeface="Raleway-Regular"/>
              </a:rPr>
              <a:t>to assist in setting width</a:t>
            </a:r>
          </a:p>
          <a:p>
            <a:pPr marL="171450" indent="-171450" algn="l">
              <a:buFont typeface="Arial"/>
              <a:buChar char="•"/>
            </a:pPr>
            <a:r>
              <a:rPr lang="en-US" sz="1050" b="0" i="0" u="none" strike="noStrike" baseline="0">
                <a:latin typeface="Raleway-Regular"/>
              </a:rPr>
              <a:t>Integrated control unit shelf</a:t>
            </a:r>
          </a:p>
          <a:p>
            <a:pPr marL="171450" indent="-171450">
              <a:buFont typeface="Arial"/>
              <a:buChar char="•"/>
            </a:pPr>
            <a:r>
              <a:rPr lang="en-US" sz="1050" b="0" i="0" u="none" strike="noStrike" baseline="0">
                <a:latin typeface="Raleway-Regular"/>
              </a:rPr>
              <a:t>Integrated storage for </a:t>
            </a:r>
            <a:r>
              <a:rPr lang="en-US" sz="1050">
                <a:latin typeface="Raleway-Regular"/>
              </a:rPr>
              <a:t>foot</a:t>
            </a:r>
            <a:br>
              <a:rPr lang="en-US" sz="1050">
                <a:latin typeface="Raleway-Regular"/>
              </a:rPr>
            </a:br>
            <a:r>
              <a:rPr lang="en-US" sz="1050">
                <a:latin typeface="Raleway-Regular"/>
              </a:rPr>
              <a:t>extension</a:t>
            </a:r>
            <a:r>
              <a:rPr lang="en-US" sz="1050" b="0" i="0" u="none" strike="noStrike" baseline="0">
                <a:latin typeface="Raleway-Regular"/>
              </a:rPr>
              <a:t> plate when not in use</a:t>
            </a:r>
          </a:p>
          <a:p>
            <a:pPr marL="171450" indent="-171450" algn="l">
              <a:buFont typeface="Arial"/>
              <a:buChar char="•"/>
            </a:pPr>
            <a:r>
              <a:rPr lang="en-US" sz="1050" b="0" i="0" u="none" strike="noStrike" baseline="0">
                <a:latin typeface="Raleway-Regular"/>
              </a:rPr>
              <a:t>Integrated cable management</a:t>
            </a:r>
          </a:p>
          <a:p>
            <a:pPr marL="171450" indent="-171450" algn="l">
              <a:buFont typeface="Arial"/>
              <a:buChar char="•"/>
            </a:pPr>
            <a:r>
              <a:rPr lang="en-US" sz="1050" b="0" i="0" u="none" strike="noStrike" baseline="0">
                <a:latin typeface="Raleway-Regular"/>
              </a:rPr>
              <a:t>Steel construction</a:t>
            </a:r>
          </a:p>
          <a:p>
            <a:pPr marL="171450" indent="-171450" algn="l">
              <a:buFont typeface="Arial"/>
              <a:buChar char="•"/>
            </a:pPr>
            <a:r>
              <a:rPr lang="en-US" sz="1050" b="0" i="0" u="none" strike="noStrike" baseline="0">
                <a:latin typeface="Raleway-Regular"/>
              </a:rPr>
              <a:t>Low standby power consumption</a:t>
            </a:r>
          </a:p>
          <a:p>
            <a:pPr marL="171450" indent="-171450" algn="l">
              <a:buFont typeface="Arial"/>
              <a:buChar char="•"/>
            </a:pPr>
            <a:r>
              <a:rPr lang="en-US" sz="1050" b="0" i="0" u="none" strike="noStrike" baseline="0">
                <a:latin typeface="Raleway-Regular"/>
              </a:rPr>
              <a:t>Table base is UL962 listed</a:t>
            </a:r>
          </a:p>
          <a:p>
            <a:pPr marL="171450" indent="-171450" algn="l">
              <a:buFont typeface="Arial"/>
              <a:buChar char="•"/>
            </a:pPr>
            <a:r>
              <a:rPr lang="en-US" sz="1050" b="0" i="0" u="none" strike="noStrike" baseline="0">
                <a:latin typeface="Raleway-Regular"/>
              </a:rPr>
              <a:t>Two motors</a:t>
            </a:r>
          </a:p>
          <a:p>
            <a:pPr marL="171450" indent="-171450" algn="l">
              <a:buFont typeface="Arial"/>
              <a:buChar char="•"/>
            </a:pPr>
            <a:r>
              <a:rPr lang="en-US" sz="1050" b="0" i="0" u="none" strike="noStrike" baseline="0">
                <a:latin typeface="Raleway-Regular"/>
              </a:rPr>
              <a:t>ADA compliant</a:t>
            </a:r>
          </a:p>
          <a:p>
            <a:pPr marL="171450" indent="-171450" algn="l">
              <a:buFont typeface="Arial"/>
              <a:buChar char="•"/>
            </a:pPr>
            <a:r>
              <a:rPr lang="en-US" sz="1050" b="0" i="0" u="none" strike="noStrike" baseline="0">
                <a:latin typeface="Raleway-Regular"/>
              </a:rPr>
              <a:t>Locking casters are available</a:t>
            </a:r>
          </a:p>
          <a:p>
            <a:pPr marL="171450" indent="-171450">
              <a:buFont typeface="Arial"/>
              <a:buChar char="•"/>
            </a:pPr>
            <a:r>
              <a:rPr lang="en-US" sz="1050" b="0" i="0" u="none" strike="noStrike" baseline="0">
                <a:latin typeface="Raleway-Regular"/>
              </a:rPr>
              <a:t>Complete tables available</a:t>
            </a:r>
            <a:br>
              <a:rPr lang="en-US" sz="1050">
                <a:latin typeface="Raleway-Regular"/>
              </a:rPr>
            </a:br>
            <a:r>
              <a:rPr lang="en-US" sz="1050" b="0" i="1" u="none" strike="noStrike" baseline="0">
                <a:latin typeface="Raleway-Regular"/>
              </a:rPr>
              <a:t>(base and top)</a:t>
            </a:r>
          </a:p>
          <a:p>
            <a:pPr marL="171450" indent="-171450">
              <a:buFont typeface="Arial"/>
              <a:buChar char="•"/>
            </a:pPr>
            <a:r>
              <a:rPr lang="en-US" sz="1100">
                <a:latin typeface="Raleway-Regular"/>
              </a:rPr>
              <a:t>Warranty: Lifetime</a:t>
            </a:r>
            <a:endParaRPr lang="en-US">
              <a:latin typeface="Raleway-Regular"/>
            </a:endParaRPr>
          </a:p>
        </p:txBody>
      </p:sp>
      <p:pic>
        <p:nvPicPr>
          <p:cNvPr id="6" name="Picture 5">
            <a:extLst>
              <a:ext uri="{FF2B5EF4-FFF2-40B4-BE49-F238E27FC236}">
                <a16:creationId xmlns:a16="http://schemas.microsoft.com/office/drawing/2014/main" id="{2DC1E1B1-2BC0-42DB-9ADF-1AA9666D655F}"/>
              </a:ext>
            </a:extLst>
          </p:cNvPr>
          <p:cNvPicPr>
            <a:picLocks noChangeAspect="1"/>
          </p:cNvPicPr>
          <p:nvPr/>
        </p:nvPicPr>
        <p:blipFill>
          <a:blip r:embed="rId4"/>
          <a:stretch>
            <a:fillRect/>
          </a:stretch>
        </p:blipFill>
        <p:spPr>
          <a:xfrm>
            <a:off x="10688361" y="6136836"/>
            <a:ext cx="1357382" cy="644181"/>
          </a:xfrm>
          <a:prstGeom prst="rect">
            <a:avLst/>
          </a:prstGeom>
        </p:spPr>
      </p:pic>
      <p:sp>
        <p:nvSpPr>
          <p:cNvPr id="5" name="TextBox 4">
            <a:extLst>
              <a:ext uri="{FF2B5EF4-FFF2-40B4-BE49-F238E27FC236}">
                <a16:creationId xmlns:a16="http://schemas.microsoft.com/office/drawing/2014/main" id="{A2D2FB67-6E88-A13D-6DE3-DF8CC9E13424}"/>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All-Flex</a:t>
            </a:r>
            <a:r>
              <a:rPr lang="en-US" sz="2000" baseline="30000">
                <a:latin typeface="Raleway-MediumItalic"/>
              </a:rPr>
              <a:t>®</a:t>
            </a:r>
            <a:r>
              <a:rPr lang="en-US" sz="2000">
                <a:latin typeface="Raleway-MediumItalic"/>
              </a:rPr>
              <a:t> 2-Leg</a:t>
            </a:r>
          </a:p>
          <a:p>
            <a:r>
              <a:rPr lang="en-US" sz="1400">
                <a:latin typeface="Raleway-LightItalic"/>
              </a:rPr>
              <a:t>Electric Height Adjustable Table Base</a:t>
            </a:r>
          </a:p>
        </p:txBody>
      </p:sp>
      <p:pic>
        <p:nvPicPr>
          <p:cNvPr id="7" name="Picture 6">
            <a:extLst>
              <a:ext uri="{FF2B5EF4-FFF2-40B4-BE49-F238E27FC236}">
                <a16:creationId xmlns:a16="http://schemas.microsoft.com/office/drawing/2014/main" id="{3EBD4768-99FF-874A-4C3D-4D6B0122D0E3}"/>
              </a:ext>
            </a:extLst>
          </p:cNvPr>
          <p:cNvPicPr>
            <a:picLocks noChangeAspect="1"/>
          </p:cNvPicPr>
          <p:nvPr/>
        </p:nvPicPr>
        <p:blipFill>
          <a:blip r:embed="rId5"/>
          <a:stretch>
            <a:fillRect/>
          </a:stretch>
        </p:blipFill>
        <p:spPr>
          <a:xfrm>
            <a:off x="264290" y="5666264"/>
            <a:ext cx="1413693" cy="995290"/>
          </a:xfrm>
          <a:prstGeom prst="rect">
            <a:avLst/>
          </a:prstGeom>
        </p:spPr>
      </p:pic>
      <p:sp>
        <p:nvSpPr>
          <p:cNvPr id="10" name="TextBox 9">
            <a:extLst>
              <a:ext uri="{FF2B5EF4-FFF2-40B4-BE49-F238E27FC236}">
                <a16:creationId xmlns:a16="http://schemas.microsoft.com/office/drawing/2014/main" id="{8C5840FF-1AB0-97E2-72AE-79DEE7BE418E}"/>
              </a:ext>
            </a:extLst>
          </p:cNvPr>
          <p:cNvSpPr txBox="1"/>
          <p:nvPr/>
        </p:nvSpPr>
        <p:spPr>
          <a:xfrm>
            <a:off x="4170123" y="6261970"/>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keypad</a:t>
            </a:r>
            <a:endParaRPr lang="en-US"/>
          </a:p>
        </p:txBody>
      </p:sp>
    </p:spTree>
    <p:extLst>
      <p:ext uri="{BB962C8B-B14F-4D97-AF65-F5344CB8AC3E}">
        <p14:creationId xmlns:p14="http://schemas.microsoft.com/office/powerpoint/2010/main" val="4247289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algn="ctr">
              <a:defRPr/>
            </a:pPr>
            <a:r>
              <a:rPr lang="en-US">
                <a:solidFill>
                  <a:srgbClr val="FFFFFF"/>
                </a:solidFill>
                <a:latin typeface="Raleway" pitchFamily="2" charset="0"/>
              </a:rPr>
              <a:t>FLOORPLAN</a:t>
            </a:r>
            <a:endParaRPr lang="en-US" b="0" i="0" u="none" strike="noStrike" kern="1200" cap="none" spc="0" normalizeH="0" baseline="0" noProof="0">
              <a:ln>
                <a:noFill/>
              </a:ln>
              <a:solidFill>
                <a:srgbClr val="FFFFFF"/>
              </a:solidFill>
              <a:effectLst/>
              <a:uLnTx/>
              <a:uFillTx/>
              <a:latin typeface="Raleway" pitchFamily="2" charset="0"/>
            </a:endParaRPr>
          </a:p>
        </p:txBody>
      </p:sp>
      <p:sp>
        <p:nvSpPr>
          <p:cNvPr id="4" name="Content Placeholder 9">
            <a:extLst>
              <a:ext uri="{FF2B5EF4-FFF2-40B4-BE49-F238E27FC236}">
                <a16:creationId xmlns:a16="http://schemas.microsoft.com/office/drawing/2014/main" id="{1222BB48-AFA8-5F01-E383-C45850D0A3F1}"/>
              </a:ext>
            </a:extLst>
          </p:cNvPr>
          <p:cNvSpPr>
            <a:spLocks noGrp="1"/>
          </p:cNvSpPr>
          <p:nvPr>
            <p:ph idx="1"/>
          </p:nvPr>
        </p:nvSpPr>
        <p:spPr>
          <a:xfrm>
            <a:off x="0" y="0"/>
            <a:ext cx="12178394" cy="5111987"/>
          </a:xfrm>
        </p:spPr>
        <p:txBody>
          <a:bodyPr/>
          <a:lstStyle/>
          <a:p>
            <a:pPr marL="0" indent="0">
              <a:buNone/>
            </a:pPr>
            <a:endParaRPr lang="en-US"/>
          </a:p>
        </p:txBody>
      </p:sp>
      <p:sp>
        <p:nvSpPr>
          <p:cNvPr id="7" name="Rectangle 6">
            <a:extLst>
              <a:ext uri="{FF2B5EF4-FFF2-40B4-BE49-F238E27FC236}">
                <a16:creationId xmlns:a16="http://schemas.microsoft.com/office/drawing/2014/main" id="{6C402C39-16BD-74F8-608B-25163E161FEF}"/>
              </a:ext>
            </a:extLst>
          </p:cNvPr>
          <p:cNvSpPr/>
          <p:nvPr/>
        </p:nvSpPr>
        <p:spPr>
          <a:xfrm>
            <a:off x="10813472" y="548429"/>
            <a:ext cx="1012271" cy="776108"/>
          </a:xfrm>
          <a:prstGeom prst="rect">
            <a:avLst/>
          </a:prstGeom>
          <a:solidFill>
            <a:srgbClr val="FFFF00">
              <a:alpha val="40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27">
              <a:solidFill>
                <a:schemeClr val="tx1">
                  <a:lumMod val="65000"/>
                  <a:lumOff val="35000"/>
                </a:schemeClr>
              </a:solidFill>
              <a:latin typeface="Quicksand"/>
            </a:endParaRPr>
          </a:p>
        </p:txBody>
      </p:sp>
      <p:sp>
        <p:nvSpPr>
          <p:cNvPr id="8" name="TextBox 7">
            <a:extLst>
              <a:ext uri="{FF2B5EF4-FFF2-40B4-BE49-F238E27FC236}">
                <a16:creationId xmlns:a16="http://schemas.microsoft.com/office/drawing/2014/main" id="{EB0C7175-2211-BEDB-0534-FBCA781082C4}"/>
              </a:ext>
            </a:extLst>
          </p:cNvPr>
          <p:cNvSpPr txBox="1"/>
          <p:nvPr/>
        </p:nvSpPr>
        <p:spPr>
          <a:xfrm>
            <a:off x="10626394" y="148319"/>
            <a:ext cx="1386425" cy="400110"/>
          </a:xfrm>
          <a:prstGeom prst="rect">
            <a:avLst/>
          </a:prstGeom>
          <a:noFill/>
        </p:spPr>
        <p:txBody>
          <a:bodyPr wrap="square" rtlCol="0">
            <a:spAutoFit/>
          </a:bodyPr>
          <a:lstStyle/>
          <a:p>
            <a:pPr algn="ctr"/>
            <a:r>
              <a:rPr lang="en-US" sz="1000" b="1">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rPr>
              <a:t>TYPICAL LEGEND</a:t>
            </a:r>
          </a:p>
          <a:p>
            <a:pPr algn="ctr"/>
            <a:r>
              <a:rPr lang="en-US" sz="1000" b="1">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rPr>
              <a:t> (AREA OF WORK)</a:t>
            </a:r>
            <a:endPar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endParaRPr>
          </a:p>
        </p:txBody>
      </p:sp>
      <p:sp>
        <p:nvSpPr>
          <p:cNvPr id="9" name="Rectangle 8">
            <a:extLst>
              <a:ext uri="{FF2B5EF4-FFF2-40B4-BE49-F238E27FC236}">
                <a16:creationId xmlns:a16="http://schemas.microsoft.com/office/drawing/2014/main" id="{D18EC365-6327-6429-0050-4FDA7D0BA6AC}"/>
              </a:ext>
            </a:extLst>
          </p:cNvPr>
          <p:cNvSpPr/>
          <p:nvPr/>
        </p:nvSpPr>
        <p:spPr>
          <a:xfrm>
            <a:off x="10808934" y="1465115"/>
            <a:ext cx="1012271" cy="776108"/>
          </a:xfrm>
          <a:prstGeom prst="rect">
            <a:avLst/>
          </a:prstGeom>
          <a:solidFill>
            <a:srgbClr val="66FF33">
              <a:alpha val="40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27">
              <a:solidFill>
                <a:schemeClr val="tx1">
                  <a:lumMod val="65000"/>
                  <a:lumOff val="35000"/>
                </a:schemeClr>
              </a:solidFill>
              <a:latin typeface="Quicksand"/>
            </a:endParaRPr>
          </a:p>
        </p:txBody>
      </p:sp>
      <p:sp>
        <p:nvSpPr>
          <p:cNvPr id="10" name="TextBox 9">
            <a:extLst>
              <a:ext uri="{FF2B5EF4-FFF2-40B4-BE49-F238E27FC236}">
                <a16:creationId xmlns:a16="http://schemas.microsoft.com/office/drawing/2014/main" id="{8F0DB761-7E85-2444-6CEE-B39C6A4DCE37}"/>
              </a:ext>
            </a:extLst>
          </p:cNvPr>
          <p:cNvSpPr txBox="1"/>
          <p:nvPr/>
        </p:nvSpPr>
        <p:spPr>
          <a:xfrm>
            <a:off x="7931085" y="4812945"/>
            <a:ext cx="4260915" cy="246221"/>
          </a:xfrm>
          <a:prstGeom prst="rect">
            <a:avLst/>
          </a:prstGeom>
          <a:noFill/>
        </p:spPr>
        <p:txBody>
          <a:bodyPr wrap="square" rtlCol="0">
            <a:spAutoFit/>
          </a:bodyPr>
          <a:lstStyle/>
          <a:p>
            <a:r>
              <a:rPr lang="en-US" sz="1000" i="1">
                <a:solidFill>
                  <a:srgbClr val="FF0000"/>
                </a:solidFill>
                <a:latin typeface="Raleway Light" pitchFamily="2" charset="0"/>
                <a:ea typeface="Droid Sans" panose="020B0606030804020204" pitchFamily="34" charset="0"/>
                <a:cs typeface="Droid Sans" panose="020B0606030804020204" pitchFamily="34" charset="0"/>
              </a:rPr>
              <a:t>*GENERIC FURNITURE PLAN FOR REFERENCE ONLY; NOT TO SCALE </a:t>
            </a:r>
          </a:p>
        </p:txBody>
      </p:sp>
    </p:spTree>
    <p:extLst>
      <p:ext uri="{BB962C8B-B14F-4D97-AF65-F5344CB8AC3E}">
        <p14:creationId xmlns:p14="http://schemas.microsoft.com/office/powerpoint/2010/main" val="285516915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BB740A9-AFB5-4E3D-9045-7B6701C27A91}"/>
              </a:ext>
            </a:extLst>
          </p:cNvPr>
          <p:cNvPicPr>
            <a:picLocks noChangeAspect="1"/>
          </p:cNvPicPr>
          <p:nvPr/>
        </p:nvPicPr>
        <p:blipFill>
          <a:blip r:embed="rId2"/>
          <a:stretch>
            <a:fillRect/>
          </a:stretch>
        </p:blipFill>
        <p:spPr>
          <a:xfrm>
            <a:off x="334957" y="1055393"/>
            <a:ext cx="6694435" cy="3777853"/>
          </a:xfrm>
          <a:prstGeom prst="rect">
            <a:avLst/>
          </a:prstGeom>
        </p:spPr>
      </p:pic>
      <p:pic>
        <p:nvPicPr>
          <p:cNvPr id="8" name="Picture 7">
            <a:extLst>
              <a:ext uri="{FF2B5EF4-FFF2-40B4-BE49-F238E27FC236}">
                <a16:creationId xmlns:a16="http://schemas.microsoft.com/office/drawing/2014/main" id="{BF34E14C-E243-43B8-9408-DE496E80FEA6}"/>
              </a:ext>
            </a:extLst>
          </p:cNvPr>
          <p:cNvPicPr>
            <a:picLocks noChangeAspect="1"/>
          </p:cNvPicPr>
          <p:nvPr/>
        </p:nvPicPr>
        <p:blipFill rotWithShape="1">
          <a:blip r:embed="rId3"/>
          <a:srcRect r="-450" b="10366"/>
          <a:stretch/>
        </p:blipFill>
        <p:spPr>
          <a:xfrm>
            <a:off x="2107321" y="4344581"/>
            <a:ext cx="2332166" cy="2107848"/>
          </a:xfrm>
          <a:prstGeom prst="rect">
            <a:avLst/>
          </a:prstGeom>
        </p:spPr>
      </p:pic>
      <p:pic>
        <p:nvPicPr>
          <p:cNvPr id="10" name="Picture 9">
            <a:extLst>
              <a:ext uri="{FF2B5EF4-FFF2-40B4-BE49-F238E27FC236}">
                <a16:creationId xmlns:a16="http://schemas.microsoft.com/office/drawing/2014/main" id="{33A8387B-CAEB-424B-AB25-E0E7925A9D33}"/>
              </a:ext>
            </a:extLst>
          </p:cNvPr>
          <p:cNvPicPr>
            <a:picLocks noChangeAspect="1"/>
          </p:cNvPicPr>
          <p:nvPr/>
        </p:nvPicPr>
        <p:blipFill rotWithShape="1">
          <a:blip r:embed="rId4"/>
          <a:srcRect r="-196" b="30394"/>
          <a:stretch/>
        </p:blipFill>
        <p:spPr>
          <a:xfrm>
            <a:off x="4763599" y="5765355"/>
            <a:ext cx="2668504" cy="688070"/>
          </a:xfrm>
          <a:prstGeom prst="rect">
            <a:avLst/>
          </a:prstGeom>
        </p:spPr>
      </p:pic>
      <p:sp>
        <p:nvSpPr>
          <p:cNvPr id="12" name="TextBox 11">
            <a:extLst>
              <a:ext uri="{FF2B5EF4-FFF2-40B4-BE49-F238E27FC236}">
                <a16:creationId xmlns:a16="http://schemas.microsoft.com/office/drawing/2014/main" id="{8ED20E1F-86E5-7997-9BA1-B90CEE142127}"/>
              </a:ext>
            </a:extLst>
          </p:cNvPr>
          <p:cNvSpPr txBox="1"/>
          <p:nvPr/>
        </p:nvSpPr>
        <p:spPr>
          <a:xfrm>
            <a:off x="7945780" y="996403"/>
            <a:ext cx="4175661" cy="4870564"/>
          </a:xfrm>
          <a:prstGeom prst="rect">
            <a:avLst/>
          </a:prstGeom>
          <a:noFill/>
        </p:spPr>
        <p:txBody>
          <a:bodyPr wrap="square" lIns="91440" tIns="45720" rIns="91440" bIns="45720" anchor="t">
            <a:spAutoFit/>
          </a:bodyPr>
          <a:lstStyle/>
          <a:p>
            <a:pPr algn="l"/>
            <a:r>
              <a:rPr lang="en-US" sz="1600" b="0" i="0" u="none" strike="noStrike" baseline="0">
                <a:latin typeface="Raleway-Regular"/>
              </a:rPr>
              <a:t>Product Specifications</a:t>
            </a:r>
          </a:p>
          <a:p>
            <a:pPr marL="171450" indent="-171450" algn="l">
              <a:buFont typeface="Arial"/>
              <a:buChar char="•"/>
            </a:pPr>
            <a:endParaRPr lang="en-US" sz="1100" b="0" i="0" u="none" strike="noStrike" baseline="0">
              <a:latin typeface="Raleway-Regular"/>
            </a:endParaRPr>
          </a:p>
          <a:p>
            <a:pPr marL="171450" indent="-171450" algn="l">
              <a:buFont typeface="Arial"/>
              <a:buChar char="•"/>
            </a:pPr>
            <a:r>
              <a:rPr lang="en-US" sz="1050" b="0" i="0" u="none" strike="noStrike" baseline="0">
                <a:latin typeface="Raleway-Regular"/>
              </a:rPr>
              <a:t>Electric height adjustment</a:t>
            </a:r>
          </a:p>
          <a:p>
            <a:pPr marL="171450" indent="-171450" algn="l">
              <a:buFont typeface="Arial"/>
              <a:buChar char="•"/>
            </a:pPr>
            <a:r>
              <a:rPr lang="en-US" sz="1050" b="0" i="0" u="none" strike="noStrike" baseline="0">
                <a:latin typeface="Raleway-Regular"/>
              </a:rPr>
              <a:t>360 lb. base lifting capacity</a:t>
            </a:r>
          </a:p>
          <a:p>
            <a:pPr marL="171450" indent="-171450" algn="l">
              <a:buFont typeface="Arial"/>
              <a:buChar char="•"/>
            </a:pPr>
            <a:r>
              <a:rPr lang="en-US" sz="1050" b="0" i="0" u="none" strike="noStrike" baseline="0">
                <a:latin typeface="Raleway-Regular"/>
              </a:rPr>
              <a:t>1.4"/sec adjustment speed</a:t>
            </a:r>
          </a:p>
          <a:p>
            <a:pPr marL="171450" indent="-171450">
              <a:buFont typeface="Arial"/>
              <a:buChar char="•"/>
            </a:pPr>
            <a:r>
              <a:rPr lang="en-US" sz="1050" b="0" i="0" u="none" strike="noStrike" baseline="0">
                <a:latin typeface="Raleway-Regular"/>
              </a:rPr>
              <a:t>26.0"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21.5"–47.5" (low/high</a:t>
            </a:r>
            <a:r>
              <a:rPr lang="en-US" sz="1050">
                <a:latin typeface="Raleway-Regular"/>
              </a:rPr>
              <a:t>) </a:t>
            </a:r>
            <a:r>
              <a:rPr lang="en-US" sz="1050" i="1">
                <a:latin typeface="Raleway-Regular"/>
              </a:rPr>
              <a:t>(</a:t>
            </a:r>
            <a:r>
              <a:rPr lang="en-US" sz="1050" b="0" i="1" u="none" strike="noStrike" baseline="0">
                <a:latin typeface="Raleway-Regular"/>
              </a:rPr>
              <a:t>excluding worksurface)</a:t>
            </a:r>
          </a:p>
          <a:p>
            <a:pPr marL="171450" indent="-171450" algn="l">
              <a:buFont typeface="Arial"/>
              <a:buChar char="•"/>
            </a:pPr>
            <a:r>
              <a:rPr lang="en-US" sz="1050" b="0" i="0" u="none" strike="noStrike" baseline="0">
                <a:latin typeface="Raleway-Regular"/>
              </a:rPr>
              <a:t>Three stage adjustable legs</a:t>
            </a:r>
          </a:p>
          <a:p>
            <a:pPr marL="171450" indent="-171450" algn="l">
              <a:buFont typeface="Arial"/>
              <a:buChar char="•"/>
            </a:pPr>
            <a:r>
              <a:rPr lang="en-US" sz="1050" b="0" i="0" u="none" strike="noStrike" baseline="0">
                <a:latin typeface="Raleway-Regular"/>
              </a:rPr>
              <a:t>C-leg</a:t>
            </a:r>
          </a:p>
          <a:p>
            <a:pPr marL="171450" indent="-171450">
              <a:buFont typeface="Arial"/>
              <a:buChar char="•"/>
            </a:pPr>
            <a:r>
              <a:rPr lang="en-US" sz="1050" b="0" i="0" u="none" strike="noStrike" baseline="0">
                <a:latin typeface="Raleway-Regular"/>
              </a:rPr>
              <a:t>Adjustable width frame accommodates</a:t>
            </a:r>
            <a:br>
              <a:rPr lang="en-US" sz="1050">
                <a:latin typeface="Raleway-Regular"/>
              </a:rPr>
            </a:br>
            <a:r>
              <a:rPr lang="en-US" sz="1050" b="0" i="0" u="none" strike="noStrike" baseline="0">
                <a:latin typeface="Raleway-Regular"/>
              </a:rPr>
              <a:t>worksurfaces 48.0"–84.0"</a:t>
            </a:r>
          </a:p>
          <a:p>
            <a:pPr marL="171450" indent="-171450" algn="l">
              <a:buFont typeface="Arial"/>
              <a:buChar char="•"/>
            </a:pPr>
            <a:r>
              <a:rPr lang="en-US" sz="1050" b="0" i="0" u="none" strike="noStrike" baseline="0">
                <a:latin typeface="Raleway-Regular"/>
              </a:rPr>
              <a:t>Three motors</a:t>
            </a:r>
          </a:p>
          <a:p>
            <a:pPr marL="171450" indent="-171450" algn="l">
              <a:buFont typeface="Arial"/>
              <a:buChar char="•"/>
            </a:pPr>
            <a:r>
              <a:rPr lang="en-US" sz="1050" b="0" i="0" u="none" strike="noStrike" baseline="0">
                <a:latin typeface="Raleway-Regular"/>
              </a:rPr>
              <a:t>Soft start and stop</a:t>
            </a:r>
          </a:p>
          <a:p>
            <a:pPr marL="171450" indent="-171450" algn="l">
              <a:buFont typeface="Arial"/>
              <a:buChar char="•"/>
            </a:pPr>
            <a:r>
              <a:rPr lang="en-US" sz="1050" b="0" i="0" u="none" strike="noStrike" baseline="0">
                <a:latin typeface="Raleway-Regular"/>
              </a:rPr>
              <a:t>Anti-collision safety feature</a:t>
            </a:r>
          </a:p>
          <a:p>
            <a:pPr marL="171450" indent="-171450" algn="l">
              <a:buFont typeface="Arial"/>
              <a:buChar char="•"/>
            </a:pPr>
            <a:r>
              <a:rPr lang="en-US" sz="1050" b="0" i="0" u="none" strike="noStrike" baseline="0">
                <a:latin typeface="Raleway-Regular"/>
              </a:rPr>
              <a:t>Locking casters available</a:t>
            </a:r>
          </a:p>
          <a:p>
            <a:pPr marL="171450" indent="-171450" algn="l">
              <a:buFont typeface="Arial"/>
              <a:buChar char="•"/>
            </a:pPr>
            <a:r>
              <a:rPr lang="en-US" sz="1050" b="0" i="0" u="none" strike="noStrike" baseline="0">
                <a:latin typeface="Raleway-Regular"/>
              </a:rPr>
              <a:t>Low standby power consumption</a:t>
            </a:r>
          </a:p>
          <a:p>
            <a:pPr marL="171450" indent="-171450" algn="l">
              <a:buFont typeface="Arial"/>
              <a:buChar char="•"/>
            </a:pPr>
            <a:r>
              <a:rPr lang="en-US" sz="1050" b="0" i="0" u="none" strike="noStrike" baseline="0">
                <a:latin typeface="Raleway-Regular"/>
              </a:rPr>
              <a:t>ADA compliant</a:t>
            </a:r>
          </a:p>
          <a:p>
            <a:pPr marL="171450" indent="-171450">
              <a:buFont typeface="Arial"/>
              <a:buChar char="•"/>
            </a:pPr>
            <a:r>
              <a:rPr lang="en-US" sz="1050" b="0" i="0" u="none" strike="noStrike" baseline="0">
                <a:latin typeface="Raleway-Regular"/>
              </a:rPr>
              <a:t>8’9" power cord</a:t>
            </a:r>
            <a:endParaRPr lang="en-US" sz="1050">
              <a:latin typeface="Raleway-Regular"/>
            </a:endParaRPr>
          </a:p>
          <a:p>
            <a:pPr marL="171450" indent="-171450">
              <a:buFont typeface="Arial"/>
              <a:buChar char="•"/>
            </a:pPr>
            <a:r>
              <a:rPr lang="en-US" sz="1050" b="0" i="0" u="none" strike="noStrike" baseline="0">
                <a:latin typeface="Raleway-Regular"/>
              </a:rPr>
              <a:t>Table base is UL962 listed</a:t>
            </a:r>
            <a:endParaRPr lang="en-US">
              <a:latin typeface="Raleway-Regular"/>
            </a:endParaRPr>
          </a:p>
          <a:p>
            <a:pPr marL="171450" indent="-171450">
              <a:buFont typeface="Arial"/>
              <a:buChar char="•"/>
            </a:pPr>
            <a:r>
              <a:rPr lang="en-US" sz="1050" b="0" i="0" u="none" strike="noStrike" baseline="0">
                <a:latin typeface="Raleway-Regular"/>
              </a:rPr>
              <a:t>Meets or exceeds BIFMA x5.5, GI and </a:t>
            </a:r>
            <a:br>
              <a:rPr lang="en-US" sz="1050">
                <a:latin typeface="Raleway-Regular"/>
              </a:rPr>
            </a:br>
            <a:r>
              <a:rPr lang="en-US" sz="1050" b="0" i="0" u="none" strike="noStrike" baseline="0">
                <a:latin typeface="Raleway-Regular"/>
              </a:rPr>
              <a:t>CSA CAN/</a:t>
            </a:r>
            <a:r>
              <a:rPr lang="en-US" sz="1050">
                <a:latin typeface="Raleway-Regular"/>
              </a:rPr>
              <a:t> </a:t>
            </a:r>
            <a:r>
              <a:rPr lang="en-US" sz="1050" b="0" i="0" u="none" strike="noStrike" baseline="0">
                <a:latin typeface="Raleway-Regular"/>
              </a:rPr>
              <a:t>CGSB44.227</a:t>
            </a:r>
          </a:p>
          <a:p>
            <a:pPr marL="171450" indent="-171450" algn="l">
              <a:buFont typeface="Arial"/>
              <a:buChar char="•"/>
            </a:pPr>
            <a:r>
              <a:rPr lang="en-US" sz="1050" b="0" i="0" u="none" strike="noStrike" baseline="0">
                <a:latin typeface="Raleway-Regular"/>
              </a:rPr>
              <a:t>Works with peds or storage with 20.0" max. height</a:t>
            </a:r>
          </a:p>
          <a:p>
            <a:pPr marL="171450" indent="-171450" algn="l">
              <a:buFont typeface="Arial"/>
              <a:buChar char="•"/>
            </a:pPr>
            <a:r>
              <a:rPr lang="en-US" sz="1050" b="0" i="0" u="none" strike="noStrike" baseline="0">
                <a:latin typeface="Raleway-Regular"/>
              </a:rPr>
              <a:t>Steel frame and foot construction</a:t>
            </a:r>
          </a:p>
          <a:p>
            <a:pPr marL="171450" indent="-171450" algn="l">
              <a:buFont typeface="Arial"/>
              <a:buChar char="•"/>
            </a:pPr>
            <a:r>
              <a:rPr lang="en-US" sz="1050" b="0" i="0" u="none" strike="noStrike" baseline="0">
                <a:latin typeface="Raleway-Regular"/>
              </a:rPr>
              <a:t>Digital keypad with three memory settings</a:t>
            </a:r>
          </a:p>
          <a:p>
            <a:pPr marL="171450" indent="-171450">
              <a:buFont typeface="Arial"/>
              <a:buChar char="•"/>
            </a:pPr>
            <a:r>
              <a:rPr lang="en-US" sz="1050" b="0" i="0" u="none" strike="noStrike" baseline="0">
                <a:latin typeface="Raleway-Regular"/>
              </a:rPr>
              <a:t>Keypad can slide under worksurface to store </a:t>
            </a:r>
            <a:br>
              <a:rPr lang="en-US" sz="1050">
                <a:latin typeface="Raleway-Regular"/>
              </a:rPr>
            </a:br>
            <a:r>
              <a:rPr lang="en-US" sz="1050" b="0" i="0" u="none" strike="noStrike" baseline="0">
                <a:latin typeface="Raleway-Regular"/>
              </a:rPr>
              <a:t>out of </a:t>
            </a:r>
            <a:r>
              <a:rPr lang="en-US" sz="1050">
                <a:latin typeface="Raleway-Regular"/>
              </a:rPr>
              <a:t>the way</a:t>
            </a:r>
            <a:endParaRPr lang="en-US" sz="1050" b="0" i="0" u="none" strike="noStrike" baseline="0">
              <a:latin typeface="Raleway-Regular"/>
            </a:endParaRPr>
          </a:p>
          <a:p>
            <a:pPr marL="171450" indent="-171450">
              <a:buFont typeface="Arial"/>
              <a:buChar char="•"/>
            </a:pPr>
            <a:r>
              <a:rPr lang="en-US" sz="1050" b="0" i="0" u="none" strike="noStrike" baseline="0">
                <a:latin typeface="Raleway-Regular"/>
              </a:rPr>
              <a:t>Complete tables available</a:t>
            </a:r>
            <a:r>
              <a:rPr lang="en-US" sz="1050">
                <a:latin typeface="Raleway-Regular"/>
              </a:rPr>
              <a:t> </a:t>
            </a:r>
            <a:r>
              <a:rPr lang="en-US" sz="1050" b="0" i="1" u="none" strike="noStrike" baseline="0">
                <a:latin typeface="Raleway-Regular"/>
              </a:rPr>
              <a:t>(base and top)</a:t>
            </a:r>
          </a:p>
          <a:p>
            <a:pPr marL="171450" indent="-171450">
              <a:buFont typeface="Arial"/>
              <a:buChar char="•"/>
            </a:pPr>
            <a:r>
              <a:rPr lang="en-US" sz="1050">
                <a:latin typeface="Raleway-Regular"/>
              </a:rPr>
              <a:t>Warranty: Lifetime</a:t>
            </a:r>
          </a:p>
        </p:txBody>
      </p:sp>
      <p:sp>
        <p:nvSpPr>
          <p:cNvPr id="4" name="TextBox 3">
            <a:extLst>
              <a:ext uri="{FF2B5EF4-FFF2-40B4-BE49-F238E27FC236}">
                <a16:creationId xmlns:a16="http://schemas.microsoft.com/office/drawing/2014/main" id="{B50920AC-184D-A9ED-7464-A1F35D792DB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Victory™ LX 3-Leg</a:t>
            </a:r>
          </a:p>
          <a:p>
            <a:r>
              <a:rPr lang="en-US" sz="1400">
                <a:latin typeface="Raleway-LightItalic"/>
              </a:rPr>
              <a:t>Electric Height Adjustable Table Base</a:t>
            </a:r>
          </a:p>
        </p:txBody>
      </p:sp>
      <p:pic>
        <p:nvPicPr>
          <p:cNvPr id="3" name="Picture 2">
            <a:extLst>
              <a:ext uri="{FF2B5EF4-FFF2-40B4-BE49-F238E27FC236}">
                <a16:creationId xmlns:a16="http://schemas.microsoft.com/office/drawing/2014/main" id="{817F3C58-8352-F03E-EB80-B4E54BE95C14}"/>
              </a:ext>
            </a:extLst>
          </p:cNvPr>
          <p:cNvPicPr>
            <a:picLocks noChangeAspect="1"/>
          </p:cNvPicPr>
          <p:nvPr/>
        </p:nvPicPr>
        <p:blipFill>
          <a:blip r:embed="rId5"/>
          <a:stretch>
            <a:fillRect/>
          </a:stretch>
        </p:blipFill>
        <p:spPr>
          <a:xfrm>
            <a:off x="264290" y="5666264"/>
            <a:ext cx="1413693" cy="995290"/>
          </a:xfrm>
          <a:prstGeom prst="rect">
            <a:avLst/>
          </a:prstGeom>
        </p:spPr>
      </p:pic>
      <p:sp>
        <p:nvSpPr>
          <p:cNvPr id="7" name="TextBox 6">
            <a:extLst>
              <a:ext uri="{FF2B5EF4-FFF2-40B4-BE49-F238E27FC236}">
                <a16:creationId xmlns:a16="http://schemas.microsoft.com/office/drawing/2014/main" id="{4F0672A1-DF95-8C9A-71E4-5DDA56AC51F6}"/>
              </a:ext>
            </a:extLst>
          </p:cNvPr>
          <p:cNvSpPr txBox="1"/>
          <p:nvPr/>
        </p:nvSpPr>
        <p:spPr>
          <a:xfrm>
            <a:off x="5250493" y="6444641"/>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keypad</a:t>
            </a:r>
            <a:endParaRPr lang="en-US"/>
          </a:p>
        </p:txBody>
      </p:sp>
      <p:sp>
        <p:nvSpPr>
          <p:cNvPr id="9" name="TextBox 8">
            <a:extLst>
              <a:ext uri="{FF2B5EF4-FFF2-40B4-BE49-F238E27FC236}">
                <a16:creationId xmlns:a16="http://schemas.microsoft.com/office/drawing/2014/main" id="{E6773E9B-9555-2431-EDAD-F5612A4079E3}"/>
              </a:ext>
            </a:extLst>
          </p:cNvPr>
          <p:cNvSpPr txBox="1"/>
          <p:nvPr/>
        </p:nvSpPr>
        <p:spPr>
          <a:xfrm>
            <a:off x="2421698" y="6439421"/>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drawers easily slide over feet</a:t>
            </a:r>
            <a:endParaRPr lang="en-US"/>
          </a:p>
        </p:txBody>
      </p:sp>
    </p:spTree>
    <p:extLst>
      <p:ext uri="{BB962C8B-B14F-4D97-AF65-F5344CB8AC3E}">
        <p14:creationId xmlns:p14="http://schemas.microsoft.com/office/powerpoint/2010/main" val="24703143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861372-A40A-4B2B-98BC-DB2CEF30F696}"/>
              </a:ext>
            </a:extLst>
          </p:cNvPr>
          <p:cNvPicPr>
            <a:picLocks noChangeAspect="1"/>
          </p:cNvPicPr>
          <p:nvPr/>
        </p:nvPicPr>
        <p:blipFill>
          <a:blip r:embed="rId2"/>
          <a:stretch>
            <a:fillRect/>
          </a:stretch>
        </p:blipFill>
        <p:spPr>
          <a:xfrm>
            <a:off x="1656106" y="888739"/>
            <a:ext cx="4516225" cy="4373913"/>
          </a:xfrm>
          <a:prstGeom prst="rect">
            <a:avLst/>
          </a:prstGeom>
        </p:spPr>
      </p:pic>
      <p:pic>
        <p:nvPicPr>
          <p:cNvPr id="20" name="Picture 19">
            <a:extLst>
              <a:ext uri="{FF2B5EF4-FFF2-40B4-BE49-F238E27FC236}">
                <a16:creationId xmlns:a16="http://schemas.microsoft.com/office/drawing/2014/main" id="{0AD2726E-EA42-4FD6-A5C8-0D84B097FFD8}"/>
              </a:ext>
            </a:extLst>
          </p:cNvPr>
          <p:cNvPicPr>
            <a:picLocks noChangeAspect="1"/>
          </p:cNvPicPr>
          <p:nvPr/>
        </p:nvPicPr>
        <p:blipFill rotWithShape="1">
          <a:blip r:embed="rId3"/>
          <a:srcRect t="15178" r="22741"/>
          <a:stretch/>
        </p:blipFill>
        <p:spPr>
          <a:xfrm>
            <a:off x="2651343" y="5405156"/>
            <a:ext cx="2767014" cy="1296398"/>
          </a:xfrm>
          <a:prstGeom prst="rect">
            <a:avLst/>
          </a:prstGeom>
        </p:spPr>
      </p:pic>
      <p:sp>
        <p:nvSpPr>
          <p:cNvPr id="13" name="TextBox 12">
            <a:extLst>
              <a:ext uri="{FF2B5EF4-FFF2-40B4-BE49-F238E27FC236}">
                <a16:creationId xmlns:a16="http://schemas.microsoft.com/office/drawing/2014/main" id="{FDAB8DD6-7944-BFF3-BDEC-321120AACA3A}"/>
              </a:ext>
            </a:extLst>
          </p:cNvPr>
          <p:cNvSpPr txBox="1"/>
          <p:nvPr/>
        </p:nvSpPr>
        <p:spPr>
          <a:xfrm>
            <a:off x="7791493" y="1556554"/>
            <a:ext cx="4276329" cy="3739485"/>
          </a:xfrm>
          <a:prstGeom prst="rect">
            <a:avLst/>
          </a:prstGeom>
          <a:noFill/>
        </p:spPr>
        <p:txBody>
          <a:bodyPr wrap="square" lIns="91440" tIns="45720" rIns="91440" bIns="45720" anchor="ctr">
            <a:spAutoFit/>
          </a:bodyPr>
          <a:lstStyle/>
          <a:p>
            <a:pPr algn="l"/>
            <a:r>
              <a:rPr lang="en-US" sz="1600" b="0" i="0" u="none" strike="noStrike" baseline="0">
                <a:latin typeface="Raleway-Regular"/>
              </a:rPr>
              <a:t>Product Specifications</a:t>
            </a:r>
          </a:p>
          <a:p>
            <a:pPr algn="l"/>
            <a:endParaRPr lang="en-US" sz="1100" b="0" i="0" u="none" strike="noStrike" baseline="0">
              <a:latin typeface="Raleway-Regular"/>
            </a:endParaRPr>
          </a:p>
          <a:p>
            <a:pPr marL="171450" indent="-171450" algn="l">
              <a:buFont typeface="Arial"/>
              <a:buChar char="•"/>
            </a:pPr>
            <a:r>
              <a:rPr lang="en-US" sz="1050" b="0" i="0" u="none" strike="noStrike" baseline="0">
                <a:latin typeface="Raleway-Regular"/>
              </a:rPr>
              <a:t>Pneumatic height adjustment</a:t>
            </a:r>
          </a:p>
          <a:p>
            <a:pPr marL="171450" indent="-171450">
              <a:buFont typeface="Arial"/>
              <a:buChar char="•"/>
            </a:pPr>
            <a:r>
              <a:rPr lang="en-US" sz="1050" b="0" i="0" u="none" strike="noStrike" baseline="0">
                <a:latin typeface="Raleway-Regular"/>
              </a:rPr>
              <a:t>20.0"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26.0"–46.0" (low/high) </a:t>
            </a:r>
            <a:r>
              <a:rPr lang="en-US" sz="1050" b="0" i="1" u="none" strike="noStrike" baseline="0">
                <a:latin typeface="Raleway-Regular"/>
              </a:rPr>
              <a:t>(excluding worksurface)</a:t>
            </a:r>
          </a:p>
          <a:p>
            <a:pPr marL="171450" indent="-171450" algn="l">
              <a:buFont typeface="Arial"/>
              <a:buChar char="•"/>
            </a:pPr>
            <a:r>
              <a:rPr lang="en-US" sz="1050" b="0" i="0" u="none" strike="noStrike" baseline="0">
                <a:latin typeface="Raleway-Regular"/>
              </a:rPr>
              <a:t>44–143 lbs. base lifting capacity(2ESP-WA-C48)</a:t>
            </a:r>
          </a:p>
          <a:p>
            <a:pPr marL="171450" indent="-171450" algn="l">
              <a:buFont typeface="Arial"/>
              <a:buChar char="•"/>
            </a:pPr>
            <a:r>
              <a:rPr lang="en-US" sz="1050" b="0" i="0" u="none" strike="noStrike" baseline="0">
                <a:latin typeface="Raleway-Regular"/>
              </a:rPr>
              <a:t>52–163 lbs. base lifting capacity(2ESP-WA-C60)</a:t>
            </a:r>
          </a:p>
          <a:p>
            <a:pPr marL="171450" indent="-171450" algn="l">
              <a:buFont typeface="Arial"/>
              <a:buChar char="•"/>
            </a:pPr>
            <a:r>
              <a:rPr lang="en-US" sz="1050" b="0" i="0" u="none" strike="noStrike" baseline="0">
                <a:latin typeface="Raleway-Regular"/>
              </a:rPr>
              <a:t>Two-stage adjustable legs</a:t>
            </a:r>
          </a:p>
          <a:p>
            <a:pPr marL="171450" indent="-171450">
              <a:buFont typeface="Arial"/>
              <a:buChar char="•"/>
            </a:pPr>
            <a:r>
              <a:rPr lang="en-US" sz="1050" b="0" i="0" u="none" strike="noStrike" baseline="0">
                <a:latin typeface="Raleway-Regular"/>
              </a:rPr>
              <a:t>Foot is adjustable to 22.0" or 28.0</a:t>
            </a:r>
            <a:r>
              <a:rPr lang="en-US" sz="1050">
                <a:latin typeface="Raleway-Regular"/>
              </a:rPr>
              <a:t>"</a:t>
            </a:r>
            <a:br>
              <a:rPr lang="en-US" sz="1050">
                <a:latin typeface="Raleway-Regular"/>
              </a:rPr>
            </a:br>
            <a:r>
              <a:rPr lang="en-US" sz="1050" i="1">
                <a:latin typeface="Raleway-Regular"/>
              </a:rPr>
              <a:t>(</a:t>
            </a:r>
            <a:r>
              <a:rPr lang="en-US" sz="1050" b="0" i="1" u="none" strike="noStrike" baseline="0">
                <a:latin typeface="Raleway-Regular"/>
              </a:rPr>
              <a:t>patented design)</a:t>
            </a:r>
          </a:p>
          <a:p>
            <a:pPr marL="171450" indent="-171450" algn="l">
              <a:buFont typeface="Arial"/>
              <a:buChar char="•"/>
            </a:pPr>
            <a:r>
              <a:rPr lang="en-US" sz="1050" b="0" i="0" u="none" strike="noStrike" baseline="0">
                <a:latin typeface="Raleway-Regular"/>
              </a:rPr>
              <a:t>Fixed width frame</a:t>
            </a:r>
          </a:p>
          <a:p>
            <a:pPr marL="171450" indent="-171450" algn="l">
              <a:buFont typeface="Arial"/>
              <a:buChar char="•"/>
            </a:pPr>
            <a:r>
              <a:rPr lang="en-US" sz="1050" b="0" i="0" u="none" strike="noStrike" baseline="0">
                <a:latin typeface="Raleway-Regular"/>
              </a:rPr>
              <a:t>Locking casters are available</a:t>
            </a:r>
          </a:p>
          <a:p>
            <a:pPr marL="171450" indent="-171450">
              <a:buFont typeface="Arial"/>
              <a:buChar char="•"/>
            </a:pPr>
            <a:r>
              <a:rPr lang="en-US" sz="1050" b="0" i="0" u="none" strike="noStrike" baseline="0">
                <a:latin typeface="Raleway-Regular"/>
              </a:rPr>
              <a:t>Table bases accommodate </a:t>
            </a:r>
            <a:r>
              <a:rPr lang="en-US" sz="1050">
                <a:latin typeface="Raleway-Regular"/>
              </a:rPr>
              <a:t>worksurfaces</a:t>
            </a:r>
            <a:br>
              <a:rPr lang="en-US" sz="1050">
                <a:latin typeface="Raleway-Regular"/>
              </a:rPr>
            </a:br>
            <a:r>
              <a:rPr lang="en-US" sz="1050">
                <a:latin typeface="Raleway-Regular"/>
              </a:rPr>
              <a:t>measuring</a:t>
            </a:r>
            <a:r>
              <a:rPr lang="en-US" sz="1050" b="0" i="0" u="none" strike="noStrike" baseline="0">
                <a:latin typeface="Raleway-Regular"/>
              </a:rPr>
              <a:t> 48.0" and 60.0" in width</a:t>
            </a:r>
          </a:p>
          <a:p>
            <a:pPr marL="171450" indent="-171450" algn="l">
              <a:buFont typeface="Arial"/>
              <a:buChar char="•"/>
            </a:pPr>
            <a:r>
              <a:rPr lang="en-US" sz="1050" b="0" i="0" u="none" strike="noStrike" baseline="0">
                <a:latin typeface="Raleway-Regular"/>
              </a:rPr>
              <a:t>Base includes weight resistance setting gauge</a:t>
            </a:r>
          </a:p>
          <a:p>
            <a:pPr marL="171450" indent="-171450">
              <a:buFont typeface="Arial"/>
              <a:buChar char="•"/>
            </a:pPr>
            <a:r>
              <a:rPr lang="en-US" sz="1050" b="0" i="0" u="none" strike="noStrike" baseline="0">
                <a:latin typeface="Raleway-Regular"/>
              </a:rPr>
              <a:t>The user has the ability to change the </a:t>
            </a:r>
            <a:r>
              <a:rPr lang="en-US" sz="1050">
                <a:latin typeface="Raleway-Regular"/>
              </a:rPr>
              <a:t>weight</a:t>
            </a:r>
            <a:br>
              <a:rPr lang="en-US" sz="1050">
                <a:latin typeface="Raleway-Regular"/>
              </a:rPr>
            </a:br>
            <a:r>
              <a:rPr lang="en-US" sz="1050">
                <a:latin typeface="Raleway-Regular"/>
              </a:rPr>
              <a:t>resistance</a:t>
            </a:r>
            <a:r>
              <a:rPr lang="en-US" sz="1050" b="0" i="0" u="none" strike="noStrike" baseline="0">
                <a:latin typeface="Raleway-Regular"/>
              </a:rPr>
              <a:t> in the base for easy height adjustment</a:t>
            </a:r>
          </a:p>
          <a:p>
            <a:pPr marL="171450" indent="-171450">
              <a:buFont typeface="Arial"/>
              <a:buChar char="•"/>
            </a:pPr>
            <a:r>
              <a:rPr lang="en-US" sz="1050" b="0" i="0" u="none" strike="noStrike" baseline="0">
                <a:latin typeface="Raleway-Regular"/>
              </a:rPr>
              <a:t>Counter-balanced columns provide smooth,</a:t>
            </a:r>
            <a:br>
              <a:rPr lang="en-US" sz="1050">
                <a:latin typeface="Raleway-Regular"/>
              </a:rPr>
            </a:br>
            <a:r>
              <a:rPr lang="en-US" sz="1050" b="0" i="0" u="none" strike="noStrike" baseline="0">
                <a:latin typeface="Raleway-Regular"/>
              </a:rPr>
              <a:t>synchronized height adjustment</a:t>
            </a:r>
          </a:p>
          <a:p>
            <a:pPr marL="171450" indent="-171450">
              <a:buFont typeface="Arial"/>
              <a:buChar char="•"/>
            </a:pPr>
            <a:r>
              <a:rPr lang="en-US" sz="1050" b="0" i="0" u="none" strike="noStrike" baseline="0">
                <a:latin typeface="Raleway-Regular"/>
              </a:rPr>
              <a:t>The weight adjustment cylinder </a:t>
            </a:r>
            <a:r>
              <a:rPr lang="en-US" sz="1050">
                <a:latin typeface="Raleway-Regular"/>
              </a:rPr>
              <a:t>includes</a:t>
            </a:r>
            <a:br>
              <a:rPr lang="en-US" sz="1050">
                <a:latin typeface="Raleway-Regular"/>
              </a:rPr>
            </a:br>
            <a:r>
              <a:rPr lang="en-US" sz="1050">
                <a:latin typeface="Raleway-Regular"/>
              </a:rPr>
              <a:t>preventative</a:t>
            </a:r>
            <a:r>
              <a:rPr lang="en-US" sz="1050" b="0" i="0" u="none" strike="noStrike" baseline="0">
                <a:latin typeface="Raleway-Regular"/>
              </a:rPr>
              <a:t> hard stop</a:t>
            </a:r>
          </a:p>
          <a:p>
            <a:pPr marL="171450" indent="-171450">
              <a:buFont typeface="Arial"/>
              <a:buChar char="•"/>
            </a:pPr>
            <a:r>
              <a:rPr lang="en-US" sz="1100">
                <a:latin typeface="Raleway-Regular"/>
              </a:rPr>
              <a:t>Warranty: Lifetime</a:t>
            </a:r>
          </a:p>
        </p:txBody>
      </p:sp>
      <p:sp>
        <p:nvSpPr>
          <p:cNvPr id="5" name="TextBox 4">
            <a:extLst>
              <a:ext uri="{FF2B5EF4-FFF2-40B4-BE49-F238E27FC236}">
                <a16:creationId xmlns:a16="http://schemas.microsoft.com/office/drawing/2014/main" id="{40D998A2-D001-C921-D3DC-11573D066469}"/>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Weight Adjustable Espree™</a:t>
            </a:r>
          </a:p>
          <a:p>
            <a:r>
              <a:rPr lang="en-US" sz="1400">
                <a:latin typeface="Raleway-LightItalic"/>
              </a:rPr>
              <a:t>Pneumatic Height Adjustment Table Base</a:t>
            </a:r>
          </a:p>
        </p:txBody>
      </p:sp>
      <p:pic>
        <p:nvPicPr>
          <p:cNvPr id="4" name="Picture 3">
            <a:extLst>
              <a:ext uri="{FF2B5EF4-FFF2-40B4-BE49-F238E27FC236}">
                <a16:creationId xmlns:a16="http://schemas.microsoft.com/office/drawing/2014/main" id="{71418971-EBF2-F27F-D72A-E121F2ADFB9D}"/>
              </a:ext>
            </a:extLst>
          </p:cNvPr>
          <p:cNvPicPr>
            <a:picLocks noChangeAspect="1"/>
          </p:cNvPicPr>
          <p:nvPr/>
        </p:nvPicPr>
        <p:blipFill>
          <a:blip r:embed="rId4"/>
          <a:stretch>
            <a:fillRect/>
          </a:stretch>
        </p:blipFill>
        <p:spPr>
          <a:xfrm>
            <a:off x="264290" y="5666264"/>
            <a:ext cx="1413693" cy="995290"/>
          </a:xfrm>
          <a:prstGeom prst="rect">
            <a:avLst/>
          </a:prstGeom>
        </p:spPr>
      </p:pic>
      <p:sp>
        <p:nvSpPr>
          <p:cNvPr id="7" name="TextBox 6">
            <a:extLst>
              <a:ext uri="{FF2B5EF4-FFF2-40B4-BE49-F238E27FC236}">
                <a16:creationId xmlns:a16="http://schemas.microsoft.com/office/drawing/2014/main" id="{F7B67290-CA36-58F8-B7C9-9862735EC87B}"/>
              </a:ext>
            </a:extLst>
          </p:cNvPr>
          <p:cNvSpPr txBox="1"/>
          <p:nvPr/>
        </p:nvSpPr>
        <p:spPr>
          <a:xfrm>
            <a:off x="3068876" y="5223353"/>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weight resistance gauge</a:t>
            </a:r>
            <a:endParaRPr lang="en-US"/>
          </a:p>
        </p:txBody>
      </p:sp>
      <p:sp>
        <p:nvSpPr>
          <p:cNvPr id="9" name="Rectangle 8">
            <a:extLst>
              <a:ext uri="{FF2B5EF4-FFF2-40B4-BE49-F238E27FC236}">
                <a16:creationId xmlns:a16="http://schemas.microsoft.com/office/drawing/2014/main" id="{D3DA19DF-9106-4E57-E5F6-D94179E2246F}"/>
              </a:ext>
            </a:extLst>
          </p:cNvPr>
          <p:cNvSpPr/>
          <p:nvPr/>
        </p:nvSpPr>
        <p:spPr>
          <a:xfrm>
            <a:off x="5075128" y="5878882"/>
            <a:ext cx="621082" cy="45928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9F6A070-8C05-890F-EBE1-3D43F70ED514}"/>
              </a:ext>
            </a:extLst>
          </p:cNvPr>
          <p:cNvSpPr txBox="1"/>
          <p:nvPr/>
        </p:nvSpPr>
        <p:spPr>
          <a:xfrm>
            <a:off x="4853834" y="5849654"/>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Easily adjusts according to</a:t>
            </a:r>
            <a:br>
              <a:rPr lang="en-US" sz="800">
                <a:latin typeface="Raleway-MediumItalic"/>
              </a:rPr>
            </a:br>
            <a:r>
              <a:rPr lang="en-US" sz="800">
                <a:latin typeface="Raleway-MediumItalic"/>
              </a:rPr>
              <a:t>weight of worksurface</a:t>
            </a:r>
            <a:endParaRPr lang="en-US"/>
          </a:p>
        </p:txBody>
      </p:sp>
    </p:spTree>
    <p:extLst>
      <p:ext uri="{BB962C8B-B14F-4D97-AF65-F5344CB8AC3E}">
        <p14:creationId xmlns:p14="http://schemas.microsoft.com/office/powerpoint/2010/main" val="39709812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CE4BC7B-0F6E-407B-AF16-EF54E2B4F8F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685"/>
          <a:stretch/>
        </p:blipFill>
        <p:spPr>
          <a:xfrm>
            <a:off x="493059" y="1433560"/>
            <a:ext cx="5951564" cy="3441409"/>
          </a:xfrm>
          <a:prstGeom prst="rect">
            <a:avLst/>
          </a:prstGeom>
        </p:spPr>
      </p:pic>
      <p:pic>
        <p:nvPicPr>
          <p:cNvPr id="4" name="Picture 3">
            <a:extLst>
              <a:ext uri="{FF2B5EF4-FFF2-40B4-BE49-F238E27FC236}">
                <a16:creationId xmlns:a16="http://schemas.microsoft.com/office/drawing/2014/main" id="{BAC4A321-92CF-7EC4-3B5F-C4084A77EFC1}"/>
              </a:ext>
            </a:extLst>
          </p:cNvPr>
          <p:cNvPicPr>
            <a:picLocks noChangeAspect="1"/>
          </p:cNvPicPr>
          <p:nvPr/>
        </p:nvPicPr>
        <p:blipFill rotWithShape="1">
          <a:blip r:embed="rId3"/>
          <a:srcRect b="22018"/>
          <a:stretch/>
        </p:blipFill>
        <p:spPr>
          <a:xfrm>
            <a:off x="2741878" y="5210418"/>
            <a:ext cx="3273136" cy="886565"/>
          </a:xfrm>
          <a:prstGeom prst="rect">
            <a:avLst/>
          </a:prstGeom>
        </p:spPr>
      </p:pic>
      <p:sp>
        <p:nvSpPr>
          <p:cNvPr id="12" name="TextBox 11">
            <a:extLst>
              <a:ext uri="{FF2B5EF4-FFF2-40B4-BE49-F238E27FC236}">
                <a16:creationId xmlns:a16="http://schemas.microsoft.com/office/drawing/2014/main" id="{ACCD9AAA-A7F5-F9F7-DDB4-36520CFEB503}"/>
              </a:ext>
            </a:extLst>
          </p:cNvPr>
          <p:cNvSpPr txBox="1"/>
          <p:nvPr/>
        </p:nvSpPr>
        <p:spPr>
          <a:xfrm>
            <a:off x="6688497" y="428625"/>
            <a:ext cx="4033048" cy="5993949"/>
          </a:xfrm>
          <a:prstGeom prst="rect">
            <a:avLst/>
          </a:prstGeom>
          <a:noFill/>
        </p:spPr>
        <p:txBody>
          <a:bodyPr wrap="square" lIns="91440" tIns="45720" rIns="91440" bIns="45720" anchor="ctr">
            <a:spAutoFit/>
          </a:bodyPr>
          <a:lstStyle/>
          <a:p>
            <a:pPr algn="l"/>
            <a:r>
              <a:rPr lang="en-US" sz="1600" b="0" i="0" u="none" strike="noStrike" baseline="0">
                <a:latin typeface="Raleway-Regular"/>
              </a:rPr>
              <a:t>Product Specifications</a:t>
            </a:r>
          </a:p>
          <a:p>
            <a:pPr algn="l"/>
            <a:endParaRPr lang="en-US" sz="1050" b="0" i="0" u="none" strike="noStrike" baseline="0">
              <a:latin typeface="Raleway-Regular"/>
            </a:endParaRPr>
          </a:p>
          <a:p>
            <a:pPr marL="171450" indent="-171450" algn="l">
              <a:buFont typeface="Arial"/>
              <a:buChar char="•"/>
            </a:pPr>
            <a:r>
              <a:rPr lang="en-US" sz="1050" b="0" i="0" u="none" strike="noStrike" baseline="0">
                <a:latin typeface="Raleway-Regular"/>
              </a:rPr>
              <a:t>Electric height adjustment</a:t>
            </a:r>
          </a:p>
          <a:p>
            <a:pPr marL="171450" indent="-171450" algn="l">
              <a:buFont typeface="Arial"/>
              <a:buChar char="•"/>
            </a:pPr>
            <a:r>
              <a:rPr lang="en-US" sz="1050" b="0" i="0" u="none" strike="noStrike" baseline="0">
                <a:latin typeface="Raleway-Regular"/>
              </a:rPr>
              <a:t>330 lb. base lifting capacity</a:t>
            </a:r>
          </a:p>
          <a:p>
            <a:pPr marL="171450" indent="-171450" algn="l">
              <a:buFont typeface="Arial"/>
              <a:buChar char="•"/>
            </a:pPr>
            <a:r>
              <a:rPr lang="en-US" sz="1050" b="0" i="0" u="none" strike="noStrike" baseline="0">
                <a:latin typeface="Raleway-Regular"/>
              </a:rPr>
              <a:t>1.5"/sec adjustment speed</a:t>
            </a:r>
          </a:p>
          <a:p>
            <a:pPr marL="171450" indent="-171450" algn="l">
              <a:buFont typeface="Arial"/>
              <a:buChar char="•"/>
            </a:pPr>
            <a:r>
              <a:rPr lang="en-US" sz="1050" b="0" i="0" u="none" strike="noStrike" baseline="0">
                <a:latin typeface="Raleway-Regular"/>
              </a:rPr>
              <a:t>One part number for all 3-leg sizes</a:t>
            </a:r>
          </a:p>
          <a:p>
            <a:pPr marL="171450" indent="-171450">
              <a:buFont typeface="Arial"/>
              <a:buChar char="•"/>
            </a:pPr>
            <a:r>
              <a:rPr lang="en-US" sz="1050" b="0" i="0" u="none" strike="noStrike" baseline="0">
                <a:latin typeface="Raleway-Regular"/>
              </a:rPr>
              <a:t>26.0" height adjustment </a:t>
            </a:r>
            <a:r>
              <a:rPr lang="en-US" sz="1050">
                <a:latin typeface="Raleway-Regular"/>
              </a:rPr>
              <a:t>range</a:t>
            </a:r>
            <a:br>
              <a:rPr lang="en-US" sz="1050">
                <a:latin typeface="Raleway-Regular"/>
              </a:rPr>
            </a:br>
            <a:r>
              <a:rPr lang="en-US" sz="1050">
                <a:latin typeface="Raleway-Regular"/>
              </a:rPr>
              <a:t>- 23.3</a:t>
            </a:r>
            <a:r>
              <a:rPr lang="en-US" sz="1050" b="0" i="0" u="none" strike="noStrike" baseline="0">
                <a:latin typeface="Raleway-Regular"/>
              </a:rPr>
              <a:t>"–49.3" (low/high</a:t>
            </a:r>
            <a:r>
              <a:rPr lang="en-US" sz="1050">
                <a:latin typeface="Raleway-Regular"/>
              </a:rPr>
              <a:t>) </a:t>
            </a:r>
            <a:br>
              <a:rPr lang="en-US" sz="1050">
                <a:latin typeface="Raleway-Regular"/>
              </a:rPr>
            </a:br>
            <a:r>
              <a:rPr lang="en-US" sz="1050" i="1">
                <a:latin typeface="Raleway-Regular"/>
              </a:rPr>
              <a:t>   (</a:t>
            </a:r>
            <a:r>
              <a:rPr lang="en-US" sz="1050" b="0" i="1" u="none" strike="noStrike" baseline="0">
                <a:latin typeface="Raleway-Regular"/>
              </a:rPr>
              <a:t>excluding worksurface)</a:t>
            </a:r>
          </a:p>
          <a:p>
            <a:pPr marL="171450" indent="-171450" algn="l">
              <a:buFont typeface="Arial"/>
              <a:buChar char="•"/>
            </a:pPr>
            <a:r>
              <a:rPr lang="en-US" sz="1050" b="0" i="0" u="none" strike="noStrike" baseline="0">
                <a:latin typeface="Raleway-Regular"/>
              </a:rPr>
              <a:t>Three-stage adjustable legs</a:t>
            </a:r>
          </a:p>
          <a:p>
            <a:pPr marL="171450" indent="-171450" algn="l">
              <a:buFont typeface="Arial"/>
              <a:buChar char="•"/>
            </a:pPr>
            <a:r>
              <a:rPr lang="en-US" sz="1050" b="0" i="0" u="none" strike="noStrike" baseline="0">
                <a:latin typeface="Raleway-Regular"/>
              </a:rPr>
              <a:t>C-leg</a:t>
            </a:r>
          </a:p>
          <a:p>
            <a:pPr marL="171450" indent="-171450">
              <a:buFont typeface="Arial"/>
              <a:buChar char="•"/>
            </a:pPr>
            <a:r>
              <a:rPr lang="en-US" sz="1050" b="0" i="0" u="none" strike="noStrike" baseline="0">
                <a:latin typeface="Raleway-Regular"/>
              </a:rPr>
              <a:t>Provides adjustable cross channels,</a:t>
            </a:r>
            <a:br>
              <a:rPr lang="en-US" sz="1050">
                <a:latin typeface="Raleway-Regular"/>
              </a:rPr>
            </a:br>
            <a:r>
              <a:rPr lang="en-US" sz="1050" b="0" i="0" u="none" strike="noStrike" baseline="0">
                <a:latin typeface="Raleway-Regular"/>
              </a:rPr>
              <a:t>top support, and feet making it one</a:t>
            </a:r>
            <a:br>
              <a:rPr lang="en-US" sz="1050">
                <a:latin typeface="Raleway-Regular"/>
              </a:rPr>
            </a:br>
            <a:r>
              <a:rPr lang="en-US" sz="1050" b="0" i="0" u="none" strike="noStrike" baseline="0">
                <a:latin typeface="Raleway-Regular"/>
              </a:rPr>
              <a:t>of the most adjustable table </a:t>
            </a:r>
            <a:r>
              <a:rPr lang="en-US" sz="1050">
                <a:latin typeface="Raleway-Regular"/>
              </a:rPr>
              <a:t>bases</a:t>
            </a:r>
            <a:br>
              <a:rPr lang="en-US" sz="1050">
                <a:latin typeface="Raleway-Regular"/>
              </a:rPr>
            </a:br>
            <a:r>
              <a:rPr lang="en-US" sz="1050">
                <a:latin typeface="Raleway-Regular"/>
              </a:rPr>
              <a:t>on</a:t>
            </a:r>
            <a:r>
              <a:rPr lang="en-US" sz="1050" b="0" i="0" u="none" strike="noStrike" baseline="0">
                <a:latin typeface="Raleway-Regular"/>
              </a:rPr>
              <a:t> the market</a:t>
            </a:r>
          </a:p>
          <a:p>
            <a:pPr marL="171450" indent="-171450">
              <a:buFont typeface="Arial"/>
              <a:buChar char="•"/>
            </a:pPr>
            <a:r>
              <a:rPr lang="en-US" sz="1050" b="0" i="0" u="none" strike="noStrike" baseline="0">
                <a:latin typeface="Raleway-Regular"/>
              </a:rPr>
              <a:t>Foot is adjustable to 22.0" or 28.0</a:t>
            </a:r>
            <a:r>
              <a:rPr lang="en-US" sz="1050">
                <a:latin typeface="Raleway-Regular"/>
              </a:rPr>
              <a:t>"</a:t>
            </a:r>
            <a:br>
              <a:rPr lang="en-US" sz="1050">
                <a:latin typeface="Raleway-Regular"/>
              </a:rPr>
            </a:br>
            <a:r>
              <a:rPr lang="en-US" sz="1050" i="1">
                <a:latin typeface="Raleway-Regular"/>
              </a:rPr>
              <a:t>(</a:t>
            </a:r>
            <a:r>
              <a:rPr lang="en-US" sz="1050" b="0" i="1" u="none" strike="noStrike" baseline="0">
                <a:latin typeface="Raleway-Regular"/>
              </a:rPr>
              <a:t>patented design)</a:t>
            </a:r>
          </a:p>
          <a:p>
            <a:pPr marL="171450" indent="-171450">
              <a:buFont typeface="Arial"/>
              <a:buChar char="•"/>
            </a:pPr>
            <a:r>
              <a:rPr lang="en-US" sz="1050" b="0" i="0" u="none" strike="noStrike" baseline="0">
                <a:latin typeface="Raleway-Regular"/>
              </a:rPr>
              <a:t>Adjustable width frame</a:t>
            </a:r>
            <a:br>
              <a:rPr lang="en-US" sz="1050">
                <a:latin typeface="Raleway-Regular"/>
              </a:rPr>
            </a:br>
            <a:r>
              <a:rPr lang="en-US" sz="1050" b="0" i="0" u="none" strike="noStrike" baseline="0">
                <a:latin typeface="Raleway-Regular"/>
              </a:rPr>
              <a:t>accommodates </a:t>
            </a:r>
            <a:r>
              <a:rPr lang="en-US" sz="1050">
                <a:latin typeface="Raleway-Regular"/>
              </a:rPr>
              <a:t>worksurfaces</a:t>
            </a:r>
            <a:br>
              <a:rPr lang="en-US" sz="1050">
                <a:latin typeface="Raleway-Regular"/>
              </a:rPr>
            </a:br>
            <a:r>
              <a:rPr lang="en-US" sz="1050">
                <a:latin typeface="Raleway-Regular"/>
              </a:rPr>
              <a:t>36.0</a:t>
            </a:r>
            <a:r>
              <a:rPr lang="en-US" sz="1050" b="0" i="0" u="none" strike="noStrike" baseline="0">
                <a:latin typeface="Raleway-Regular"/>
              </a:rPr>
              <a:t>"–84.0" wide</a:t>
            </a:r>
          </a:p>
          <a:p>
            <a:pPr marL="171450" indent="-171450">
              <a:buFont typeface="Arial"/>
              <a:buChar char="•"/>
            </a:pPr>
            <a:r>
              <a:rPr lang="en-US" sz="1050" b="0" i="0" u="none" strike="noStrike" baseline="0">
                <a:latin typeface="Raleway-Regular"/>
              </a:rPr>
              <a:t>Adjustable depth top </a:t>
            </a:r>
            <a:r>
              <a:rPr lang="en-US" sz="1050">
                <a:latin typeface="Raleway-Regular"/>
              </a:rPr>
              <a:t>support</a:t>
            </a:r>
            <a:br>
              <a:rPr lang="en-US" sz="1050">
                <a:latin typeface="Raleway-Regular"/>
              </a:rPr>
            </a:br>
            <a:r>
              <a:rPr lang="en-US" sz="1050">
                <a:latin typeface="Raleway-Regular"/>
              </a:rPr>
              <a:t>expands</a:t>
            </a:r>
            <a:r>
              <a:rPr lang="en-US" sz="1050" b="0" i="0" u="none" strike="noStrike" baseline="0">
                <a:latin typeface="Raleway-Regular"/>
              </a:rPr>
              <a:t> to accommodate</a:t>
            </a:r>
            <a:br>
              <a:rPr lang="en-US" sz="1050">
                <a:latin typeface="Raleway-Regular"/>
              </a:rPr>
            </a:br>
            <a:r>
              <a:rPr lang="en-US" sz="1050" b="0" i="0" u="none" strike="noStrike" baseline="0">
                <a:latin typeface="Raleway-Regular"/>
              </a:rPr>
              <a:t>worksurfaces 24.0"–36.0" </a:t>
            </a:r>
            <a:r>
              <a:rPr lang="en-US" sz="1050">
                <a:latin typeface="Raleway-Regular"/>
              </a:rPr>
              <a:t>deep</a:t>
            </a:r>
            <a:endParaRPr lang="en-US">
              <a:latin typeface="Raleway-Regular"/>
            </a:endParaRPr>
          </a:p>
          <a:p>
            <a:pPr marL="171450" indent="-171450">
              <a:buFont typeface="Arial"/>
              <a:buChar char="•"/>
            </a:pPr>
            <a:r>
              <a:rPr lang="en-US" sz="1050">
                <a:latin typeface="Raleway-Regular"/>
              </a:rPr>
              <a:t>Notched</a:t>
            </a:r>
            <a:r>
              <a:rPr lang="en-US" sz="1050" b="0" i="0" u="none" strike="noStrike" baseline="0">
                <a:latin typeface="Raleway-Regular"/>
              </a:rPr>
              <a:t> cross channel </a:t>
            </a:r>
            <a:r>
              <a:rPr lang="en-US" sz="1050">
                <a:latin typeface="Raleway-Regular"/>
              </a:rPr>
              <a:t>offers</a:t>
            </a:r>
            <a:br>
              <a:rPr lang="en-US" sz="1050">
                <a:latin typeface="Raleway-Regular"/>
              </a:rPr>
            </a:br>
            <a:r>
              <a:rPr lang="en-US" sz="1050">
                <a:latin typeface="Raleway-Regular"/>
              </a:rPr>
              <a:t>ample</a:t>
            </a:r>
            <a:r>
              <a:rPr lang="en-US" sz="1050" b="0" i="0" u="none" strike="noStrike" baseline="0">
                <a:latin typeface="Raleway-Regular"/>
              </a:rPr>
              <a:t> space for keyboard tray</a:t>
            </a:r>
            <a:br>
              <a:rPr lang="en-US" sz="1050">
                <a:latin typeface="Raleway-Regular"/>
              </a:rPr>
            </a:br>
            <a:r>
              <a:rPr lang="en-US" sz="1050" b="0" i="0" u="none" strike="noStrike" baseline="0">
                <a:latin typeface="Raleway-Regular"/>
              </a:rPr>
              <a:t>glide tracks</a:t>
            </a:r>
            <a:endParaRPr lang="en-US" b="0" i="0" u="none" strike="noStrike" baseline="0">
              <a:latin typeface="Raleway-Regular"/>
            </a:endParaRPr>
          </a:p>
          <a:p>
            <a:pPr marL="171450" indent="-171450" algn="l">
              <a:buFont typeface="Arial"/>
              <a:buChar char="•"/>
            </a:pPr>
            <a:r>
              <a:rPr lang="en-US" sz="1050" b="0" i="0" u="none" strike="noStrike" baseline="0">
                <a:latin typeface="Raleway-Regular"/>
              </a:rPr>
              <a:t>7’2" power cord</a:t>
            </a:r>
          </a:p>
          <a:p>
            <a:pPr marL="171450" indent="-171450">
              <a:buFont typeface="Arial"/>
              <a:buChar char="•"/>
            </a:pPr>
            <a:r>
              <a:rPr lang="en-US" sz="1050" b="0" i="0" u="none" strike="noStrike" baseline="0">
                <a:latin typeface="Raleway-Regular"/>
              </a:rPr>
              <a:t>Digital keypad with four </a:t>
            </a:r>
            <a:r>
              <a:rPr lang="en-US" sz="1050">
                <a:latin typeface="Raleway-Regular"/>
              </a:rPr>
              <a:t>memory </a:t>
            </a:r>
            <a:br>
              <a:rPr lang="en-US">
                <a:latin typeface="Raleway-Regular"/>
              </a:rPr>
            </a:br>
            <a:r>
              <a:rPr lang="en-US" sz="1050">
                <a:latin typeface="Raleway-Regular"/>
              </a:rPr>
              <a:t>settings</a:t>
            </a:r>
            <a:endParaRPr lang="en-US" sz="1050" b="0" i="0" u="none" strike="noStrike" baseline="0">
              <a:latin typeface="Raleway-Regular"/>
            </a:endParaRPr>
          </a:p>
          <a:p>
            <a:pPr marL="171450" indent="-171450" algn="l">
              <a:buFont typeface="Arial"/>
              <a:buChar char="•"/>
            </a:pPr>
            <a:r>
              <a:rPr lang="en-US" sz="1050" b="0" i="0" u="none" strike="noStrike" baseline="0">
                <a:latin typeface="Raleway-Regular"/>
              </a:rPr>
              <a:t>Anti-collision safety feature</a:t>
            </a:r>
          </a:p>
          <a:p>
            <a:pPr marL="171450" indent="-171450" algn="l">
              <a:buFont typeface="Arial"/>
              <a:buChar char="•"/>
            </a:pPr>
            <a:r>
              <a:rPr lang="en-US" sz="1050" b="0" i="0" u="none" strike="noStrike" baseline="0">
                <a:latin typeface="Raleway-Regular"/>
              </a:rPr>
              <a:t>Soft start and stop</a:t>
            </a:r>
          </a:p>
          <a:p>
            <a:pPr marL="171450" indent="-171450">
              <a:buFont typeface="Arial"/>
              <a:buChar char="•"/>
            </a:pPr>
            <a:r>
              <a:rPr lang="en-US" sz="1050" b="0" i="0" u="none" strike="noStrike" baseline="0">
                <a:latin typeface="Raleway-Regular"/>
              </a:rPr>
              <a:t>Crossbar includes guide </a:t>
            </a:r>
            <a:r>
              <a:rPr lang="en-US" sz="1050">
                <a:latin typeface="Raleway-Regular"/>
              </a:rPr>
              <a:t>markings</a:t>
            </a:r>
            <a:br>
              <a:rPr lang="en-US" sz="1050">
                <a:latin typeface="Raleway-Regular"/>
              </a:rPr>
            </a:br>
            <a:r>
              <a:rPr lang="en-US" sz="1050">
                <a:latin typeface="Raleway-Regular"/>
              </a:rPr>
              <a:t>to</a:t>
            </a:r>
            <a:r>
              <a:rPr lang="en-US" sz="1050" b="0" i="0" u="none" strike="noStrike" baseline="0">
                <a:latin typeface="Raleway-Regular"/>
              </a:rPr>
              <a:t> assist in setting width</a:t>
            </a:r>
          </a:p>
          <a:p>
            <a:pPr marL="171450" indent="-171450">
              <a:buFont typeface="Arial"/>
              <a:buChar char="•"/>
            </a:pPr>
            <a:r>
              <a:rPr lang="en-US" sz="1050" b="0" i="0" u="none" strike="noStrike" baseline="0">
                <a:latin typeface="Raleway-Regular"/>
              </a:rPr>
              <a:t>Leg columns fold out for </a:t>
            </a:r>
            <a:br>
              <a:rPr lang="en-US" sz="1050">
                <a:latin typeface="Raleway-Regular"/>
              </a:rPr>
            </a:br>
            <a:r>
              <a:rPr lang="en-US" sz="1050">
                <a:latin typeface="Raleway-Regular"/>
              </a:rPr>
              <a:t>easy assembly</a:t>
            </a:r>
            <a:endParaRPr lang="en-US" sz="1050" b="0" i="0" u="none" strike="noStrike" baseline="0">
              <a:latin typeface="Raleway-Regular"/>
            </a:endParaRPr>
          </a:p>
        </p:txBody>
      </p:sp>
      <p:sp>
        <p:nvSpPr>
          <p:cNvPr id="14" name="TextBox 13">
            <a:extLst>
              <a:ext uri="{FF2B5EF4-FFF2-40B4-BE49-F238E27FC236}">
                <a16:creationId xmlns:a16="http://schemas.microsoft.com/office/drawing/2014/main" id="{608C431A-FC6D-46FF-AF5A-BEFEB7DE06D5}"/>
              </a:ext>
            </a:extLst>
          </p:cNvPr>
          <p:cNvSpPr txBox="1"/>
          <p:nvPr/>
        </p:nvSpPr>
        <p:spPr>
          <a:xfrm>
            <a:off x="9375993" y="875899"/>
            <a:ext cx="2758574" cy="2516073"/>
          </a:xfrm>
          <a:prstGeom prst="rect">
            <a:avLst/>
          </a:prstGeom>
          <a:noFill/>
        </p:spPr>
        <p:txBody>
          <a:bodyPr wrap="square" lIns="91440" tIns="45720" rIns="91440" bIns="45720" anchor="t">
            <a:spAutoFit/>
          </a:bodyPr>
          <a:lstStyle/>
          <a:p>
            <a:pPr marL="171450" indent="-171450">
              <a:buFont typeface="Arial"/>
              <a:buChar char="•"/>
            </a:pPr>
            <a:r>
              <a:rPr lang="en-US" sz="1050">
                <a:latin typeface="Raleway-Regular"/>
              </a:rPr>
              <a:t>Integrated control unit shelf</a:t>
            </a:r>
          </a:p>
          <a:p>
            <a:pPr marL="171450" indent="-171450">
              <a:buFont typeface="Arial"/>
              <a:buChar char="•"/>
            </a:pPr>
            <a:r>
              <a:rPr lang="en-US" sz="1050">
                <a:latin typeface="Raleway-Regular"/>
              </a:rPr>
              <a:t>Integrated storage for foot </a:t>
            </a:r>
            <a:br>
              <a:rPr lang="en-US" sz="1050">
                <a:latin typeface="Raleway-Regular"/>
              </a:rPr>
            </a:br>
            <a:r>
              <a:rPr lang="en-US" sz="1050">
                <a:latin typeface="Raleway-Regular"/>
              </a:rPr>
              <a:t>extension plate when not in use</a:t>
            </a:r>
          </a:p>
          <a:p>
            <a:pPr marL="171450" indent="-171450">
              <a:buFont typeface="Arial"/>
              <a:buChar char="•"/>
            </a:pPr>
            <a:r>
              <a:rPr lang="en-US" sz="1050" b="0" i="0" u="none" strike="noStrike" baseline="0">
                <a:latin typeface="Raleway-Regular"/>
              </a:rPr>
              <a:t>Integrated cable management</a:t>
            </a:r>
            <a:endParaRPr lang="en-US" sz="1050">
              <a:latin typeface="Raleway-Regular"/>
            </a:endParaRPr>
          </a:p>
          <a:p>
            <a:pPr marL="171450" indent="-171450" algn="l">
              <a:buFont typeface="Arial"/>
              <a:buChar char="•"/>
            </a:pPr>
            <a:r>
              <a:rPr lang="en-US" sz="1050" b="0" i="0" u="none" strike="noStrike" baseline="0">
                <a:latin typeface="Raleway-Regular"/>
              </a:rPr>
              <a:t>Steel construction</a:t>
            </a:r>
          </a:p>
          <a:p>
            <a:pPr marL="171450" indent="-171450" algn="l">
              <a:buFont typeface="Arial"/>
              <a:buChar char="•"/>
            </a:pPr>
            <a:r>
              <a:rPr lang="en-US" sz="1050" b="0" i="0" u="none" strike="noStrike" baseline="0">
                <a:latin typeface="Raleway-Regular"/>
              </a:rPr>
              <a:t>Low standby power consumption</a:t>
            </a:r>
          </a:p>
          <a:p>
            <a:pPr marL="171450" indent="-171450" algn="l">
              <a:buFont typeface="Arial"/>
              <a:buChar char="•"/>
            </a:pPr>
            <a:r>
              <a:rPr lang="en-US" sz="1050" b="0" i="0" u="none" strike="noStrike" baseline="0">
                <a:latin typeface="Raleway-Regular"/>
              </a:rPr>
              <a:t>Table base is UL962 listed</a:t>
            </a:r>
          </a:p>
          <a:p>
            <a:pPr marL="171450" indent="-171450" algn="l">
              <a:buFont typeface="Arial"/>
              <a:buChar char="•"/>
            </a:pPr>
            <a:r>
              <a:rPr lang="en-US" sz="1050" b="0" i="0" u="none" strike="noStrike" baseline="0">
                <a:latin typeface="Raleway-Regular"/>
              </a:rPr>
              <a:t>Three motors</a:t>
            </a:r>
          </a:p>
          <a:p>
            <a:pPr marL="171450" indent="-171450" algn="l">
              <a:buFont typeface="Arial"/>
              <a:buChar char="•"/>
            </a:pPr>
            <a:r>
              <a:rPr lang="en-US" sz="1050" b="0" i="0" u="none" strike="noStrike" baseline="0">
                <a:latin typeface="Raleway-Regular"/>
              </a:rPr>
              <a:t>ADA compliant</a:t>
            </a:r>
          </a:p>
          <a:p>
            <a:pPr marL="171450" indent="-171450" algn="l">
              <a:buFont typeface="Arial"/>
              <a:buChar char="•"/>
            </a:pPr>
            <a:r>
              <a:rPr lang="en-US" sz="1050" b="0" i="0" u="none" strike="noStrike" baseline="0">
                <a:latin typeface="Raleway-Regular"/>
              </a:rPr>
              <a:t>Locking casters are available</a:t>
            </a:r>
          </a:p>
          <a:p>
            <a:pPr marL="171450" indent="-171450">
              <a:buFont typeface="Arial"/>
              <a:buChar char="•"/>
            </a:pPr>
            <a:r>
              <a:rPr lang="en-US" sz="1050" b="0" i="0" u="none" strike="noStrike" baseline="0">
                <a:latin typeface="Raleway-Regular"/>
              </a:rPr>
              <a:t>Meets or exceeds BIFMA x5.5</a:t>
            </a:r>
            <a:br>
              <a:rPr lang="en-US" sz="1050">
                <a:latin typeface="Raleway-Regular"/>
              </a:rPr>
            </a:br>
            <a:r>
              <a:rPr lang="en-US" sz="1050" b="0" i="0" u="none" strike="noStrike" baseline="0">
                <a:latin typeface="Raleway-Regular"/>
              </a:rPr>
              <a:t>guidelines</a:t>
            </a:r>
          </a:p>
          <a:p>
            <a:pPr marL="171450" indent="-171450">
              <a:buFont typeface="Arial"/>
              <a:buChar char="•"/>
            </a:pPr>
            <a:r>
              <a:rPr lang="en-US" sz="1050" b="0" i="0" u="none" strike="noStrike" baseline="0">
                <a:latin typeface="Raleway-Regular"/>
              </a:rPr>
              <a:t>Complete tables available</a:t>
            </a:r>
            <a:r>
              <a:rPr lang="en-US" sz="1050">
                <a:latin typeface="Raleway-Regular"/>
              </a:rPr>
              <a:t> </a:t>
            </a:r>
            <a:br>
              <a:rPr lang="en-US" sz="1050">
                <a:latin typeface="Raleway-Regular"/>
              </a:rPr>
            </a:br>
            <a:r>
              <a:rPr lang="en-US" sz="1050" b="0" i="1" u="none" strike="noStrike" baseline="0">
                <a:latin typeface="Raleway-Regular"/>
              </a:rPr>
              <a:t>(base and top)</a:t>
            </a:r>
            <a:endParaRPr lang="en-US" sz="1050" i="1">
              <a:latin typeface="Raleway-Regular"/>
            </a:endParaRPr>
          </a:p>
          <a:p>
            <a:pPr marL="171450" indent="-171450">
              <a:buFont typeface="Arial"/>
              <a:buChar char="•"/>
            </a:pPr>
            <a:r>
              <a:rPr lang="en-US" sz="1050">
                <a:latin typeface="Raleway-Regular"/>
              </a:rPr>
              <a:t>Warranty: Lifetime</a:t>
            </a:r>
            <a:endParaRPr lang="en-US">
              <a:latin typeface="Raleway-Regular"/>
            </a:endParaRPr>
          </a:p>
        </p:txBody>
      </p:sp>
      <p:pic>
        <p:nvPicPr>
          <p:cNvPr id="2" name="Picture 1">
            <a:extLst>
              <a:ext uri="{FF2B5EF4-FFF2-40B4-BE49-F238E27FC236}">
                <a16:creationId xmlns:a16="http://schemas.microsoft.com/office/drawing/2014/main" id="{EB69C9F7-B891-62D7-868E-841C63D1FA1C}"/>
              </a:ext>
            </a:extLst>
          </p:cNvPr>
          <p:cNvPicPr>
            <a:picLocks noChangeAspect="1"/>
          </p:cNvPicPr>
          <p:nvPr/>
        </p:nvPicPr>
        <p:blipFill>
          <a:blip r:embed="rId4"/>
          <a:stretch>
            <a:fillRect/>
          </a:stretch>
        </p:blipFill>
        <p:spPr>
          <a:xfrm>
            <a:off x="10688361" y="6136836"/>
            <a:ext cx="1357382" cy="644181"/>
          </a:xfrm>
          <a:prstGeom prst="rect">
            <a:avLst/>
          </a:prstGeom>
        </p:spPr>
      </p:pic>
      <p:sp>
        <p:nvSpPr>
          <p:cNvPr id="9" name="TextBox 8">
            <a:extLst>
              <a:ext uri="{FF2B5EF4-FFF2-40B4-BE49-F238E27FC236}">
                <a16:creationId xmlns:a16="http://schemas.microsoft.com/office/drawing/2014/main" id="{89F7F956-DC69-1C13-48AE-7D73CF99C03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All-Flex</a:t>
            </a:r>
            <a:r>
              <a:rPr lang="en-US" sz="2000" baseline="30000">
                <a:latin typeface="Raleway-MediumItalic"/>
              </a:rPr>
              <a:t>®</a:t>
            </a:r>
            <a:r>
              <a:rPr lang="en-US" sz="2000">
                <a:latin typeface="Raleway-MediumItalic"/>
              </a:rPr>
              <a:t> 3-Leg</a:t>
            </a:r>
          </a:p>
          <a:p>
            <a:r>
              <a:rPr lang="en-US" sz="1400">
                <a:latin typeface="Raleway-LightItalic"/>
              </a:rPr>
              <a:t>Electric Height Adjustable Table Base</a:t>
            </a:r>
          </a:p>
        </p:txBody>
      </p:sp>
      <p:pic>
        <p:nvPicPr>
          <p:cNvPr id="5" name="Picture 4">
            <a:extLst>
              <a:ext uri="{FF2B5EF4-FFF2-40B4-BE49-F238E27FC236}">
                <a16:creationId xmlns:a16="http://schemas.microsoft.com/office/drawing/2014/main" id="{7503EE36-8B4E-87EF-DA5D-13B71B269E25}"/>
              </a:ext>
            </a:extLst>
          </p:cNvPr>
          <p:cNvPicPr>
            <a:picLocks noChangeAspect="1"/>
          </p:cNvPicPr>
          <p:nvPr/>
        </p:nvPicPr>
        <p:blipFill>
          <a:blip r:embed="rId5"/>
          <a:stretch>
            <a:fillRect/>
          </a:stretch>
        </p:blipFill>
        <p:spPr>
          <a:xfrm>
            <a:off x="264290" y="5666264"/>
            <a:ext cx="1413693" cy="995290"/>
          </a:xfrm>
          <a:prstGeom prst="rect">
            <a:avLst/>
          </a:prstGeom>
        </p:spPr>
      </p:pic>
      <p:sp>
        <p:nvSpPr>
          <p:cNvPr id="8" name="TextBox 7">
            <a:extLst>
              <a:ext uri="{FF2B5EF4-FFF2-40B4-BE49-F238E27FC236}">
                <a16:creationId xmlns:a16="http://schemas.microsoft.com/office/drawing/2014/main" id="{56FDC8D1-0141-17B5-EC7F-164A33F278BC}"/>
              </a:ext>
            </a:extLst>
          </p:cNvPr>
          <p:cNvSpPr txBox="1"/>
          <p:nvPr/>
        </p:nvSpPr>
        <p:spPr>
          <a:xfrm>
            <a:off x="3528164" y="6094956"/>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keypad</a:t>
            </a:r>
            <a:endParaRPr lang="en-US"/>
          </a:p>
        </p:txBody>
      </p:sp>
    </p:spTree>
    <p:extLst>
      <p:ext uri="{BB962C8B-B14F-4D97-AF65-F5344CB8AC3E}">
        <p14:creationId xmlns:p14="http://schemas.microsoft.com/office/powerpoint/2010/main" val="25155814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445126-C700-4D69-B38B-59E0FFFC65F0}"/>
              </a:ext>
            </a:extLst>
          </p:cNvPr>
          <p:cNvPicPr>
            <a:picLocks noChangeAspect="1"/>
          </p:cNvPicPr>
          <p:nvPr/>
        </p:nvPicPr>
        <p:blipFill>
          <a:blip r:embed="rId2"/>
          <a:stretch>
            <a:fillRect/>
          </a:stretch>
        </p:blipFill>
        <p:spPr>
          <a:xfrm>
            <a:off x="-1" y="789256"/>
            <a:ext cx="8021165" cy="4387856"/>
          </a:xfrm>
          <a:prstGeom prst="rect">
            <a:avLst/>
          </a:prstGeom>
        </p:spPr>
      </p:pic>
      <p:pic>
        <p:nvPicPr>
          <p:cNvPr id="18" name="Picture 17">
            <a:extLst>
              <a:ext uri="{FF2B5EF4-FFF2-40B4-BE49-F238E27FC236}">
                <a16:creationId xmlns:a16="http://schemas.microsoft.com/office/drawing/2014/main" id="{C85367D8-99A7-4333-95BB-6ECDECEDBB07}"/>
              </a:ext>
            </a:extLst>
          </p:cNvPr>
          <p:cNvPicPr>
            <a:picLocks noChangeAspect="1"/>
          </p:cNvPicPr>
          <p:nvPr/>
        </p:nvPicPr>
        <p:blipFill rotWithShape="1">
          <a:blip r:embed="rId3"/>
          <a:srcRect r="-350" b="38935"/>
          <a:stretch/>
        </p:blipFill>
        <p:spPr>
          <a:xfrm>
            <a:off x="5887012" y="5212415"/>
            <a:ext cx="1792192" cy="1054906"/>
          </a:xfrm>
          <a:prstGeom prst="rect">
            <a:avLst/>
          </a:prstGeom>
        </p:spPr>
      </p:pic>
      <p:pic>
        <p:nvPicPr>
          <p:cNvPr id="20" name="Picture 19">
            <a:extLst>
              <a:ext uri="{FF2B5EF4-FFF2-40B4-BE49-F238E27FC236}">
                <a16:creationId xmlns:a16="http://schemas.microsoft.com/office/drawing/2014/main" id="{7366A0B5-FDCA-46F3-AFCC-A8BFFF735617}"/>
              </a:ext>
            </a:extLst>
          </p:cNvPr>
          <p:cNvPicPr>
            <a:picLocks noChangeAspect="1"/>
          </p:cNvPicPr>
          <p:nvPr/>
        </p:nvPicPr>
        <p:blipFill rotWithShape="1">
          <a:blip r:embed="rId4"/>
          <a:srcRect r="-328" b="21376"/>
          <a:stretch/>
        </p:blipFill>
        <p:spPr>
          <a:xfrm>
            <a:off x="2263048" y="5297268"/>
            <a:ext cx="3194625" cy="1059189"/>
          </a:xfrm>
          <a:prstGeom prst="rect">
            <a:avLst/>
          </a:prstGeom>
        </p:spPr>
      </p:pic>
      <p:sp>
        <p:nvSpPr>
          <p:cNvPr id="9" name="TextBox 8">
            <a:extLst>
              <a:ext uri="{FF2B5EF4-FFF2-40B4-BE49-F238E27FC236}">
                <a16:creationId xmlns:a16="http://schemas.microsoft.com/office/drawing/2014/main" id="{284440F9-7421-9188-3528-518A8D407519}"/>
              </a:ext>
            </a:extLst>
          </p:cNvPr>
          <p:cNvSpPr txBox="1"/>
          <p:nvPr/>
        </p:nvSpPr>
        <p:spPr>
          <a:xfrm>
            <a:off x="8252279" y="1078065"/>
            <a:ext cx="4283912" cy="4701287"/>
          </a:xfrm>
          <a:prstGeom prst="rect">
            <a:avLst/>
          </a:prstGeom>
          <a:noFill/>
        </p:spPr>
        <p:txBody>
          <a:bodyPr wrap="square" lIns="91440" tIns="45720" rIns="91440" bIns="45720" anchor="ctr">
            <a:spAutoFit/>
          </a:bodyPr>
          <a:lstStyle/>
          <a:p>
            <a:pPr algn="l"/>
            <a:r>
              <a:rPr lang="en-US" sz="1600" b="0" i="0" u="none" strike="noStrike" baseline="0">
                <a:latin typeface="Raleway-Regular"/>
              </a:rPr>
              <a:t>Product Specifications</a:t>
            </a:r>
          </a:p>
          <a:p>
            <a:pPr algn="l"/>
            <a:endParaRPr lang="en-US" sz="1050" b="0" i="0" u="none" strike="noStrike" baseline="0">
              <a:latin typeface="Raleway-Regular"/>
            </a:endParaRPr>
          </a:p>
          <a:p>
            <a:pPr marL="171450" indent="-171450" algn="l">
              <a:buFont typeface="Arial"/>
              <a:buChar char="•"/>
            </a:pPr>
            <a:r>
              <a:rPr lang="en-US" sz="1050" b="0" i="0" u="none" strike="noStrike" baseline="0">
                <a:latin typeface="Raleway-Regular"/>
              </a:rPr>
              <a:t>Electric height adjustment</a:t>
            </a:r>
          </a:p>
          <a:p>
            <a:pPr marL="171450" indent="-171450" algn="l">
              <a:buFont typeface="Arial"/>
              <a:buChar char="•"/>
            </a:pPr>
            <a:r>
              <a:rPr lang="en-US" sz="1050" b="0" i="0" u="none" strike="noStrike" baseline="0">
                <a:latin typeface="Raleway-Regular"/>
              </a:rPr>
              <a:t>397 lb. base lifting capacity</a:t>
            </a:r>
          </a:p>
          <a:p>
            <a:pPr marL="171450" indent="-171450" algn="l">
              <a:buFont typeface="Arial"/>
              <a:buChar char="•"/>
            </a:pPr>
            <a:r>
              <a:rPr lang="en-US" sz="1050" b="0" i="0" u="none" strike="noStrike" baseline="0">
                <a:latin typeface="Raleway-Regular"/>
              </a:rPr>
              <a:t>1.5"/sec adjustment speed</a:t>
            </a:r>
          </a:p>
          <a:p>
            <a:pPr marL="171450" indent="-171450">
              <a:buFont typeface="Arial"/>
              <a:buChar char="•"/>
            </a:pPr>
            <a:r>
              <a:rPr lang="en-US" sz="1050" b="0" i="0" u="none" strike="noStrike" baseline="0">
                <a:latin typeface="Raleway-Regular"/>
              </a:rPr>
              <a:t>25.5"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24.5"–50.0" (low/high</a:t>
            </a:r>
            <a:r>
              <a:rPr lang="en-US" sz="1050">
                <a:latin typeface="Raleway-Regular"/>
              </a:rPr>
              <a:t>) </a:t>
            </a:r>
            <a:r>
              <a:rPr lang="en-US" sz="1050" i="1">
                <a:latin typeface="Raleway-Regular"/>
              </a:rPr>
              <a:t>(</a:t>
            </a:r>
            <a:r>
              <a:rPr lang="en-US" sz="1050" b="0" i="1" u="none" strike="noStrike" baseline="0">
                <a:latin typeface="Raleway-Regular"/>
              </a:rPr>
              <a:t>excluding worksurface)</a:t>
            </a:r>
          </a:p>
          <a:p>
            <a:pPr marL="171450" indent="-171450" algn="l">
              <a:buFont typeface="Arial"/>
              <a:buChar char="•"/>
            </a:pPr>
            <a:r>
              <a:rPr lang="en-US" sz="1050" b="0" i="0" u="none" strike="noStrike" baseline="0">
                <a:latin typeface="Raleway-Regular"/>
              </a:rPr>
              <a:t>Anti-collision safety feature</a:t>
            </a:r>
          </a:p>
          <a:p>
            <a:pPr marL="171450" indent="-171450" algn="l">
              <a:buFont typeface="Arial"/>
              <a:buChar char="•"/>
            </a:pPr>
            <a:r>
              <a:rPr lang="en-US" sz="1050" b="0" i="0" u="none" strike="noStrike" baseline="0">
                <a:latin typeface="Raleway-Regular"/>
              </a:rPr>
              <a:t>Three stage adjustable legs</a:t>
            </a:r>
          </a:p>
          <a:p>
            <a:pPr marL="171450" indent="-171450" algn="l">
              <a:buFont typeface="Arial"/>
              <a:buChar char="•"/>
            </a:pPr>
            <a:r>
              <a:rPr lang="en-US" sz="1050" b="0" i="0" u="none" strike="noStrike" baseline="0">
                <a:latin typeface="Raleway-Regular"/>
              </a:rPr>
              <a:t>C-leg</a:t>
            </a:r>
          </a:p>
          <a:p>
            <a:pPr marL="171450" indent="-171450">
              <a:buFont typeface="Arial"/>
              <a:buChar char="•"/>
            </a:pPr>
            <a:r>
              <a:rPr lang="en-US" sz="1050" b="0" i="0" u="none" strike="noStrike" baseline="0">
                <a:latin typeface="Raleway-Regular"/>
              </a:rPr>
              <a:t>Adjustable width frame accommodates </a:t>
            </a:r>
            <a:br>
              <a:rPr lang="en-US" sz="1050">
                <a:latin typeface="Raleway-Regular"/>
              </a:rPr>
            </a:br>
            <a:r>
              <a:rPr lang="en-US" sz="1050" b="0" i="0" u="none" strike="noStrike" baseline="0">
                <a:latin typeface="Raleway-Regular"/>
              </a:rPr>
              <a:t>worksurfaces</a:t>
            </a:r>
            <a:r>
              <a:rPr lang="en-US" sz="1050">
                <a:latin typeface="Raleway-Regular"/>
              </a:rPr>
              <a:t> </a:t>
            </a:r>
            <a:r>
              <a:rPr lang="en-US" sz="1050" b="0" i="0" u="none" strike="noStrike" baseline="0">
                <a:latin typeface="Raleway-Regular"/>
              </a:rPr>
              <a:t>48.0"–72.0"</a:t>
            </a:r>
          </a:p>
          <a:p>
            <a:pPr marL="171450" indent="-171450" algn="l">
              <a:buFont typeface="Arial"/>
              <a:buChar char="•"/>
            </a:pPr>
            <a:r>
              <a:rPr lang="en-US" sz="1050" b="0" i="0" u="none" strike="noStrike" baseline="0">
                <a:latin typeface="Raleway-Regular"/>
              </a:rPr>
              <a:t>Soft start and stop</a:t>
            </a:r>
          </a:p>
          <a:p>
            <a:pPr marL="171450" indent="-171450" algn="l">
              <a:buFont typeface="Arial"/>
              <a:buChar char="•"/>
            </a:pPr>
            <a:r>
              <a:rPr lang="en-US" sz="1050" b="0" i="0" u="none" strike="noStrike" baseline="0">
                <a:latin typeface="Raleway-Regular"/>
              </a:rPr>
              <a:t>Locking casters available</a:t>
            </a:r>
          </a:p>
          <a:p>
            <a:pPr marL="171450" indent="-171450" algn="l">
              <a:buFont typeface="Arial"/>
              <a:buChar char="•"/>
            </a:pPr>
            <a:r>
              <a:rPr lang="en-US" sz="1050" b="0" i="0" u="none" strike="noStrike" baseline="0">
                <a:latin typeface="Raleway-Regular"/>
              </a:rPr>
              <a:t>Three motors</a:t>
            </a:r>
          </a:p>
          <a:p>
            <a:pPr marL="171450" indent="-171450" algn="l">
              <a:buFont typeface="Arial"/>
              <a:buChar char="•"/>
            </a:pPr>
            <a:r>
              <a:rPr lang="en-US" sz="1050" b="0" i="0" u="none" strike="noStrike" baseline="0">
                <a:latin typeface="Raleway-Regular"/>
              </a:rPr>
              <a:t>ADA compliant</a:t>
            </a:r>
          </a:p>
          <a:p>
            <a:pPr marL="171450" indent="-171450" algn="l">
              <a:buFont typeface="Arial"/>
              <a:buChar char="•"/>
            </a:pPr>
            <a:r>
              <a:rPr lang="en-US" sz="1050" b="0" i="0" u="none" strike="noStrike" baseline="0">
                <a:latin typeface="Raleway-Regular"/>
              </a:rPr>
              <a:t>9' power cord</a:t>
            </a:r>
          </a:p>
          <a:p>
            <a:pPr marL="171450" indent="-171450" algn="l">
              <a:buFont typeface="Arial"/>
              <a:buChar char="•"/>
            </a:pPr>
            <a:r>
              <a:rPr lang="en-US" sz="1050" b="0" i="0" u="none" strike="noStrike" baseline="0">
                <a:latin typeface="Raleway-Regular"/>
              </a:rPr>
              <a:t>Table base is UL962 listed</a:t>
            </a:r>
          </a:p>
          <a:p>
            <a:pPr marL="171450" indent="-171450">
              <a:buFont typeface="Arial"/>
              <a:buChar char="•"/>
            </a:pPr>
            <a:r>
              <a:rPr lang="en-US" sz="1050" b="0" i="0" u="none" strike="noStrike" baseline="0">
                <a:latin typeface="Raleway-Regular"/>
              </a:rPr>
              <a:t>Meets or exceeds BIFMA x5.5, and CSA </a:t>
            </a:r>
            <a:br>
              <a:rPr lang="en-US" sz="1050">
                <a:latin typeface="Raleway-Regular"/>
              </a:rPr>
            </a:br>
            <a:r>
              <a:rPr lang="en-US" sz="1050" b="0" i="0" u="none" strike="noStrike" baseline="0">
                <a:latin typeface="Raleway-Regular"/>
              </a:rPr>
              <a:t>C22.2 #68 guidelines</a:t>
            </a:r>
          </a:p>
          <a:p>
            <a:pPr marL="171450" indent="-171450">
              <a:buFont typeface="Arial"/>
              <a:buChar char="•"/>
            </a:pPr>
            <a:r>
              <a:rPr lang="en-US" sz="1050" b="0" i="0" u="none" strike="noStrike" baseline="0">
                <a:latin typeface="Raleway-Regular"/>
              </a:rPr>
              <a:t>Works with peds or storage with </a:t>
            </a:r>
            <a:br>
              <a:rPr lang="en-US" sz="1050">
                <a:latin typeface="Raleway-Regular"/>
              </a:rPr>
            </a:br>
            <a:r>
              <a:rPr lang="en-US" sz="1050" b="0" i="0" u="none" strike="noStrike" baseline="0">
                <a:latin typeface="Raleway-Regular"/>
              </a:rPr>
              <a:t>22.0" max. height</a:t>
            </a:r>
          </a:p>
          <a:p>
            <a:pPr marL="171450" indent="-171450" algn="l">
              <a:buFont typeface="Arial"/>
              <a:buChar char="•"/>
            </a:pPr>
            <a:r>
              <a:rPr lang="en-US" sz="1050" b="0" i="0" u="none" strike="noStrike" baseline="0">
                <a:latin typeface="Raleway-Regular"/>
              </a:rPr>
              <a:t>Low standby power consumption</a:t>
            </a:r>
          </a:p>
          <a:p>
            <a:pPr marL="171450" indent="-171450" algn="l">
              <a:buFont typeface="Arial"/>
              <a:buChar char="•"/>
            </a:pPr>
            <a:r>
              <a:rPr lang="en-US" sz="1050" b="0" i="0" u="none" strike="noStrike" baseline="0">
                <a:latin typeface="Raleway-Regular"/>
              </a:rPr>
              <a:t>Steel frame and foot construction</a:t>
            </a:r>
          </a:p>
          <a:p>
            <a:pPr marL="171450" indent="-171450">
              <a:buFont typeface="Arial"/>
              <a:buChar char="•"/>
            </a:pPr>
            <a:r>
              <a:rPr lang="en-US" sz="1050" b="0" i="0" u="none" strike="noStrike" baseline="0">
                <a:latin typeface="Raleway-Regular"/>
              </a:rPr>
              <a:t>Standard keypad with up and down buttons </a:t>
            </a:r>
            <a:br>
              <a:rPr lang="en-US" sz="1050">
                <a:latin typeface="Raleway-Regular"/>
              </a:rPr>
            </a:br>
            <a:r>
              <a:rPr lang="en-US" sz="1050" b="0" i="0" u="none" strike="noStrike" baseline="0">
                <a:latin typeface="Raleway-Regular"/>
              </a:rPr>
              <a:t>or </a:t>
            </a:r>
            <a:r>
              <a:rPr lang="en-US" sz="1050">
                <a:latin typeface="Raleway-Regular"/>
              </a:rPr>
              <a:t>digital 4-memory</a:t>
            </a:r>
            <a:r>
              <a:rPr lang="en-US" sz="1050" b="0" i="0" u="none" strike="noStrike" baseline="0">
                <a:latin typeface="Raleway-Regular"/>
              </a:rPr>
              <a:t> keypad available</a:t>
            </a:r>
          </a:p>
          <a:p>
            <a:pPr marL="171450" indent="-171450" algn="l">
              <a:buFont typeface="Arial"/>
              <a:buChar char="•"/>
            </a:pPr>
            <a:r>
              <a:rPr lang="en-US" sz="1050" b="0" i="0" u="none" strike="noStrike" baseline="0">
                <a:latin typeface="Raleway-Regular"/>
              </a:rPr>
              <a:t>Complete tables available</a:t>
            </a:r>
            <a:r>
              <a:rPr lang="en-US" sz="1050" b="0" i="1" u="none" strike="noStrike" baseline="0">
                <a:latin typeface="Raleway-Regular"/>
              </a:rPr>
              <a:t> (base and top)</a:t>
            </a:r>
          </a:p>
          <a:p>
            <a:pPr marL="171450" indent="-171450">
              <a:buFont typeface="Arial"/>
              <a:buChar char="•"/>
            </a:pPr>
            <a:r>
              <a:rPr lang="en-US" sz="1050">
                <a:latin typeface="Raleway-Regular"/>
              </a:rPr>
              <a:t>Warranty: Lifetime</a:t>
            </a:r>
          </a:p>
        </p:txBody>
      </p:sp>
      <p:sp>
        <p:nvSpPr>
          <p:cNvPr id="7" name="TextBox 6">
            <a:extLst>
              <a:ext uri="{FF2B5EF4-FFF2-40B4-BE49-F238E27FC236}">
                <a16:creationId xmlns:a16="http://schemas.microsoft.com/office/drawing/2014/main" id="{5DCCDDA5-BB21-FB18-2FBE-952004883698}"/>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Trada™ 3-Leg</a:t>
            </a:r>
          </a:p>
          <a:p>
            <a:r>
              <a:rPr lang="en-US" sz="1400">
                <a:latin typeface="Raleway-LightItalic"/>
              </a:rPr>
              <a:t>Electric Height Adjustable Table Base</a:t>
            </a:r>
          </a:p>
        </p:txBody>
      </p:sp>
      <p:pic>
        <p:nvPicPr>
          <p:cNvPr id="3" name="Picture 2">
            <a:extLst>
              <a:ext uri="{FF2B5EF4-FFF2-40B4-BE49-F238E27FC236}">
                <a16:creationId xmlns:a16="http://schemas.microsoft.com/office/drawing/2014/main" id="{B5D21C57-BE30-64A0-1A7C-57E84BDD37BC}"/>
              </a:ext>
            </a:extLst>
          </p:cNvPr>
          <p:cNvPicPr>
            <a:picLocks noChangeAspect="1"/>
          </p:cNvPicPr>
          <p:nvPr/>
        </p:nvPicPr>
        <p:blipFill>
          <a:blip r:embed="rId5"/>
          <a:stretch>
            <a:fillRect/>
          </a:stretch>
        </p:blipFill>
        <p:spPr>
          <a:xfrm>
            <a:off x="264290" y="5666264"/>
            <a:ext cx="1413693" cy="995290"/>
          </a:xfrm>
          <a:prstGeom prst="rect">
            <a:avLst/>
          </a:prstGeom>
        </p:spPr>
      </p:pic>
      <p:sp>
        <p:nvSpPr>
          <p:cNvPr id="8" name="TextBox 7">
            <a:extLst>
              <a:ext uri="{FF2B5EF4-FFF2-40B4-BE49-F238E27FC236}">
                <a16:creationId xmlns:a16="http://schemas.microsoft.com/office/drawing/2014/main" id="{0F15AECC-3C6E-44F1-5DE1-9A2737D444D0}"/>
              </a:ext>
            </a:extLst>
          </p:cNvPr>
          <p:cNvSpPr txBox="1"/>
          <p:nvPr/>
        </p:nvSpPr>
        <p:spPr>
          <a:xfrm>
            <a:off x="2886204" y="6355914"/>
            <a:ext cx="169831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digital 4 memory keypad</a:t>
            </a:r>
          </a:p>
        </p:txBody>
      </p:sp>
      <p:sp>
        <p:nvSpPr>
          <p:cNvPr id="11" name="TextBox 10">
            <a:extLst>
              <a:ext uri="{FF2B5EF4-FFF2-40B4-BE49-F238E27FC236}">
                <a16:creationId xmlns:a16="http://schemas.microsoft.com/office/drawing/2014/main" id="{AF727960-9A74-9995-BEFC-ED61DC511628}"/>
              </a:ext>
            </a:extLst>
          </p:cNvPr>
          <p:cNvSpPr txBox="1"/>
          <p:nvPr/>
        </p:nvSpPr>
        <p:spPr>
          <a:xfrm>
            <a:off x="5981178" y="6303723"/>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Standard keypad with</a:t>
            </a:r>
            <a:br>
              <a:rPr lang="en-US" sz="800">
                <a:latin typeface="Raleway-MediumItalic"/>
              </a:rPr>
            </a:br>
            <a:r>
              <a:rPr lang="en-US" sz="800">
                <a:latin typeface="Raleway-MediumItalic"/>
              </a:rPr>
              <a:t>up and down buttons</a:t>
            </a:r>
          </a:p>
        </p:txBody>
      </p:sp>
    </p:spTree>
    <p:extLst>
      <p:ext uri="{BB962C8B-B14F-4D97-AF65-F5344CB8AC3E}">
        <p14:creationId xmlns:p14="http://schemas.microsoft.com/office/powerpoint/2010/main" val="28444354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056C1D-A365-46BB-B304-03EED5A0854D}"/>
              </a:ext>
            </a:extLst>
          </p:cNvPr>
          <p:cNvPicPr>
            <a:picLocks noChangeAspect="1"/>
          </p:cNvPicPr>
          <p:nvPr/>
        </p:nvPicPr>
        <p:blipFill>
          <a:blip r:embed="rId2"/>
          <a:stretch>
            <a:fillRect/>
          </a:stretch>
        </p:blipFill>
        <p:spPr>
          <a:xfrm>
            <a:off x="631" y="1133836"/>
            <a:ext cx="6505856" cy="3534029"/>
          </a:xfrm>
          <a:prstGeom prst="rect">
            <a:avLst/>
          </a:prstGeom>
        </p:spPr>
      </p:pic>
      <p:pic>
        <p:nvPicPr>
          <p:cNvPr id="6" name="Picture 5">
            <a:extLst>
              <a:ext uri="{FF2B5EF4-FFF2-40B4-BE49-F238E27FC236}">
                <a16:creationId xmlns:a16="http://schemas.microsoft.com/office/drawing/2014/main" id="{C308FDA4-B497-40AF-BAC0-269EC42C674C}"/>
              </a:ext>
            </a:extLst>
          </p:cNvPr>
          <p:cNvPicPr>
            <a:picLocks noChangeAspect="1"/>
          </p:cNvPicPr>
          <p:nvPr/>
        </p:nvPicPr>
        <p:blipFill>
          <a:blip r:embed="rId3"/>
          <a:stretch>
            <a:fillRect/>
          </a:stretch>
        </p:blipFill>
        <p:spPr>
          <a:xfrm>
            <a:off x="572495" y="4857232"/>
            <a:ext cx="1952926" cy="1872701"/>
          </a:xfrm>
          <a:prstGeom prst="rect">
            <a:avLst/>
          </a:prstGeom>
        </p:spPr>
      </p:pic>
      <p:pic>
        <p:nvPicPr>
          <p:cNvPr id="9" name="Picture 8">
            <a:extLst>
              <a:ext uri="{FF2B5EF4-FFF2-40B4-BE49-F238E27FC236}">
                <a16:creationId xmlns:a16="http://schemas.microsoft.com/office/drawing/2014/main" id="{8C21134D-AC36-4A56-A27F-B76C391936E6}"/>
              </a:ext>
            </a:extLst>
          </p:cNvPr>
          <p:cNvPicPr>
            <a:picLocks noChangeAspect="1"/>
          </p:cNvPicPr>
          <p:nvPr/>
        </p:nvPicPr>
        <p:blipFill>
          <a:blip r:embed="rId4"/>
          <a:stretch>
            <a:fillRect/>
          </a:stretch>
        </p:blipFill>
        <p:spPr>
          <a:xfrm>
            <a:off x="2991531" y="4857231"/>
            <a:ext cx="2285042" cy="2013618"/>
          </a:xfrm>
          <a:prstGeom prst="rect">
            <a:avLst/>
          </a:prstGeom>
        </p:spPr>
      </p:pic>
      <p:pic>
        <p:nvPicPr>
          <p:cNvPr id="7" name="Picture 6">
            <a:extLst>
              <a:ext uri="{FF2B5EF4-FFF2-40B4-BE49-F238E27FC236}">
                <a16:creationId xmlns:a16="http://schemas.microsoft.com/office/drawing/2014/main" id="{6A532FEA-A3F5-438A-A617-E515857BEBC9}"/>
              </a:ext>
            </a:extLst>
          </p:cNvPr>
          <p:cNvPicPr>
            <a:picLocks noChangeAspect="1"/>
          </p:cNvPicPr>
          <p:nvPr/>
        </p:nvPicPr>
        <p:blipFill>
          <a:blip r:embed="rId5"/>
          <a:stretch>
            <a:fillRect/>
          </a:stretch>
        </p:blipFill>
        <p:spPr>
          <a:xfrm>
            <a:off x="7049825" y="692409"/>
            <a:ext cx="1057675" cy="1593563"/>
          </a:xfrm>
          <a:prstGeom prst="rect">
            <a:avLst/>
          </a:prstGeom>
        </p:spPr>
      </p:pic>
      <p:cxnSp>
        <p:nvCxnSpPr>
          <p:cNvPr id="15" name="Straight Arrow Connector 14">
            <a:extLst>
              <a:ext uri="{FF2B5EF4-FFF2-40B4-BE49-F238E27FC236}">
                <a16:creationId xmlns:a16="http://schemas.microsoft.com/office/drawing/2014/main" id="{A5F9EE63-CC21-41CB-BD7B-CB4D815B54AC}"/>
              </a:ext>
            </a:extLst>
          </p:cNvPr>
          <p:cNvCxnSpPr>
            <a:cxnSpLocks/>
          </p:cNvCxnSpPr>
          <p:nvPr/>
        </p:nvCxnSpPr>
        <p:spPr>
          <a:xfrm>
            <a:off x="7727750" y="2192191"/>
            <a:ext cx="488654" cy="8015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F05341A-1B61-9E43-40F2-E831853A1BCA}"/>
              </a:ext>
            </a:extLst>
          </p:cNvPr>
          <p:cNvSpPr txBox="1"/>
          <p:nvPr/>
        </p:nvSpPr>
        <p:spPr>
          <a:xfrm>
            <a:off x="8539425" y="511147"/>
            <a:ext cx="3501395" cy="5840060"/>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marL="171450" indent="-171450" algn="l">
              <a:buFont typeface="Arial"/>
              <a:buChar char="•"/>
            </a:pPr>
            <a:endParaRPr lang="en-US" sz="1100" b="0" i="0" u="none" strike="noStrike" baseline="0">
              <a:latin typeface="Raleway-Regular"/>
            </a:endParaRPr>
          </a:p>
          <a:p>
            <a:pPr marL="171450" indent="-171450">
              <a:buFont typeface="Arial"/>
              <a:buChar char="•"/>
            </a:pPr>
            <a:r>
              <a:rPr lang="en-US" sz="1050" b="0" i="0" u="none" strike="noStrike" baseline="0">
                <a:latin typeface="Raleway-Regular"/>
              </a:rPr>
              <a:t>Available lengths: 22.0", 28.0", 34.0", 46.0", </a:t>
            </a:r>
            <a:br>
              <a:rPr lang="en-US" sz="1050">
                <a:latin typeface="Raleway-Regular"/>
              </a:rPr>
            </a:br>
            <a:r>
              <a:rPr lang="en-US" sz="1050" b="0" i="0" u="none" strike="noStrike" baseline="0">
                <a:latin typeface="Raleway-Regular"/>
              </a:rPr>
              <a:t>58.0",</a:t>
            </a:r>
            <a:r>
              <a:rPr lang="en-US" sz="1050">
                <a:latin typeface="Raleway-Regular"/>
              </a:rPr>
              <a:t> </a:t>
            </a:r>
            <a:r>
              <a:rPr lang="en-US" sz="1050" b="0" i="0" u="none" strike="noStrike" baseline="0">
                <a:latin typeface="Raleway-Regular"/>
              </a:rPr>
              <a:t>and 70.0"*</a:t>
            </a:r>
          </a:p>
          <a:p>
            <a:pPr marL="171450" indent="-171450" algn="l">
              <a:buFont typeface="Arial"/>
              <a:buChar char="•"/>
            </a:pPr>
            <a:r>
              <a:rPr lang="en-US" sz="1050" b="0" i="0" u="none" strike="noStrike" baseline="0">
                <a:latin typeface="Raleway-Regular"/>
              </a:rPr>
              <a:t>25.0" height</a:t>
            </a:r>
          </a:p>
          <a:p>
            <a:pPr marL="171450" indent="-171450">
              <a:buFont typeface="Arial"/>
              <a:buChar char="•"/>
            </a:pPr>
            <a:r>
              <a:rPr lang="en-US" sz="1050">
                <a:latin typeface="Raleway-Regular"/>
              </a:rPr>
              <a:t> </a:t>
            </a:r>
            <a:r>
              <a:rPr lang="en-US" sz="1050" b="0" i="0" u="none" strike="noStrike" baseline="0">
                <a:latin typeface="Raleway-Regular"/>
              </a:rPr>
              <a:t> Privacy application - 18.0“ above/6.0" </a:t>
            </a:r>
            <a:r>
              <a:rPr lang="en-US" sz="1050">
                <a:latin typeface="Raleway-Regular"/>
              </a:rPr>
              <a:t>below</a:t>
            </a:r>
            <a:br>
              <a:rPr lang="en-US" sz="1050">
                <a:latin typeface="Raleway-Regular"/>
              </a:rPr>
            </a:br>
            <a:r>
              <a:rPr lang="en-US" sz="1050">
                <a:latin typeface="Raleway-Regular"/>
              </a:rPr>
              <a:t>-</a:t>
            </a:r>
            <a:r>
              <a:rPr lang="en-US" sz="1050" b="0" i="0" u="none" strike="noStrike" baseline="0">
                <a:latin typeface="Raleway-Regular"/>
              </a:rPr>
              <a:t> Modesty application - 6.0“ above/18.0" </a:t>
            </a:r>
            <a:r>
              <a:rPr lang="en-US" sz="1050">
                <a:latin typeface="Raleway-Regular"/>
              </a:rPr>
              <a:t>below</a:t>
            </a:r>
          </a:p>
          <a:p>
            <a:pPr marL="171450" indent="-171450">
              <a:buFont typeface="Arial"/>
              <a:buChar char="•"/>
            </a:pPr>
            <a:r>
              <a:rPr lang="en-US" sz="1050">
                <a:latin typeface="Raleway-Regular"/>
              </a:rPr>
              <a:t>0.8</a:t>
            </a:r>
            <a:r>
              <a:rPr lang="en-US" sz="1050" b="0" i="0" u="none" strike="noStrike" baseline="0">
                <a:latin typeface="Raleway-Regular"/>
              </a:rPr>
              <a:t>" screen thickness</a:t>
            </a:r>
            <a:endParaRPr lang="en-US">
              <a:latin typeface="Raleway-Regular"/>
            </a:endParaRPr>
          </a:p>
          <a:p>
            <a:pPr marL="171450" indent="-171450">
              <a:buFont typeface="Arial"/>
              <a:buChar char="•"/>
            </a:pPr>
            <a:r>
              <a:rPr lang="en-US" sz="1050">
                <a:latin typeface="Raleway-Regular"/>
              </a:rPr>
              <a:t>22.0</a:t>
            </a:r>
            <a:r>
              <a:rPr lang="en-US" sz="1050" b="0" i="0" u="none" strike="noStrike" baseline="0">
                <a:latin typeface="Raleway-Regular"/>
              </a:rPr>
              <a:t>", 28.0", 34.0" and 46.0" screens come </a:t>
            </a:r>
            <a:br>
              <a:rPr lang="en-US" sz="1050">
                <a:latin typeface="Raleway-Regular"/>
              </a:rPr>
            </a:br>
            <a:r>
              <a:rPr lang="en-US" sz="1050" b="0" i="0" u="none" strike="noStrike" baseline="0">
                <a:latin typeface="Raleway-Regular"/>
              </a:rPr>
              <a:t>with </a:t>
            </a:r>
            <a:r>
              <a:rPr lang="en-US" sz="1050">
                <a:latin typeface="Raleway-Regular"/>
              </a:rPr>
              <a:t>two worksurface</a:t>
            </a:r>
            <a:r>
              <a:rPr lang="en-US" sz="1050" b="0" i="0" u="none" strike="noStrike" baseline="0">
                <a:latin typeface="Raleway-Regular"/>
              </a:rPr>
              <a:t> mounting brackets, </a:t>
            </a:r>
            <a:br>
              <a:rPr lang="en-US" sz="1050">
                <a:latin typeface="Raleway-Regular"/>
              </a:rPr>
            </a:br>
            <a:r>
              <a:rPr lang="en-US" sz="1050" b="0" i="0" u="none" strike="noStrike" baseline="0">
                <a:latin typeface="Raleway-Regular"/>
              </a:rPr>
              <a:t>58.0" and 70.0“</a:t>
            </a:r>
            <a:r>
              <a:rPr lang="en-US" sz="1050">
                <a:latin typeface="Raleway-Regular"/>
              </a:rPr>
              <a:t> </a:t>
            </a:r>
            <a:r>
              <a:rPr lang="en-US" sz="1050" b="0" i="0" u="none" strike="noStrike" baseline="0">
                <a:latin typeface="Raleway-Regular"/>
              </a:rPr>
              <a:t>screens come with three </a:t>
            </a:r>
            <a:br>
              <a:rPr lang="en-US" sz="1050">
                <a:latin typeface="Raleway-Regular"/>
              </a:rPr>
            </a:br>
            <a:r>
              <a:rPr lang="en-US" sz="1050">
                <a:latin typeface="Raleway-Regular"/>
              </a:rPr>
              <a:t>brackets</a:t>
            </a:r>
            <a:endParaRPr lang="en-US">
              <a:latin typeface="Raleway-Regular"/>
            </a:endParaRPr>
          </a:p>
          <a:p>
            <a:pPr marL="171450" indent="-171450">
              <a:buFont typeface="Arial"/>
              <a:buChar char="•"/>
            </a:pPr>
            <a:r>
              <a:rPr lang="en-US" sz="1050">
                <a:latin typeface="Raleway-Regular"/>
              </a:rPr>
              <a:t>46.0</a:t>
            </a:r>
            <a:r>
              <a:rPr lang="en-US" sz="1050" b="0" i="0" u="none" strike="noStrike" baseline="0">
                <a:latin typeface="Raleway-Regular"/>
              </a:rPr>
              <a:t>" and 58.0" screens in Charcoal and Ash </a:t>
            </a:r>
            <a:r>
              <a:rPr lang="en-US" sz="1050">
                <a:latin typeface="Raleway-Regular"/>
              </a:rPr>
              <a:t>ship</a:t>
            </a:r>
            <a:br>
              <a:rPr lang="en-US" sz="1050">
                <a:latin typeface="Raleway-Regular"/>
              </a:rPr>
            </a:br>
            <a:r>
              <a:rPr lang="en-US" sz="1050">
                <a:latin typeface="Raleway-Regular"/>
              </a:rPr>
              <a:t>in</a:t>
            </a:r>
            <a:r>
              <a:rPr lang="en-US" sz="1050" b="0" i="0" u="none" strike="noStrike" baseline="0">
                <a:latin typeface="Raleway-Regular"/>
              </a:rPr>
              <a:t> 48 hours</a:t>
            </a:r>
            <a:endParaRPr lang="en-US">
              <a:latin typeface="Raleway-Regular"/>
            </a:endParaRPr>
          </a:p>
          <a:p>
            <a:pPr marL="171450" indent="-171450">
              <a:buFont typeface="Arial"/>
              <a:buChar char="•"/>
            </a:pPr>
            <a:r>
              <a:rPr lang="en-US" sz="1050" b="0" i="0" u="none" strike="noStrike" baseline="0">
                <a:latin typeface="Raleway-Regular"/>
              </a:rPr>
              <a:t>Mounting brackets designed to </a:t>
            </a:r>
            <a:r>
              <a:rPr lang="en-US" sz="1050">
                <a:latin typeface="Raleway-Regular"/>
              </a:rPr>
              <a:t>accommodate</a:t>
            </a:r>
            <a:br>
              <a:rPr lang="en-US" sz="1050">
                <a:latin typeface="Raleway-Regular"/>
              </a:rPr>
            </a:br>
            <a:r>
              <a:rPr lang="en-US" sz="1050">
                <a:latin typeface="Raleway-Regular"/>
              </a:rPr>
              <a:t>0.5</a:t>
            </a:r>
            <a:r>
              <a:rPr lang="en-US" sz="1050" b="0" i="0" u="none" strike="noStrike" baseline="0">
                <a:latin typeface="Raleway-Regular"/>
              </a:rPr>
              <a:t>"–1.8" thick worksurfaces</a:t>
            </a:r>
          </a:p>
          <a:p>
            <a:pPr marL="171450" indent="-171450" algn="l">
              <a:buFont typeface="Arial"/>
              <a:buChar char="•"/>
            </a:pPr>
            <a:r>
              <a:rPr lang="en-US" sz="1050" b="0" i="0" u="none" strike="noStrike" baseline="0">
                <a:latin typeface="Raleway-Regular"/>
              </a:rPr>
              <a:t>Lightweight screens</a:t>
            </a:r>
          </a:p>
          <a:p>
            <a:pPr marL="171450" indent="-171450" algn="l">
              <a:buFont typeface="Arial"/>
              <a:buChar char="•"/>
            </a:pPr>
            <a:r>
              <a:rPr lang="en-US" sz="1050" b="0" i="0" u="none" strike="noStrike" baseline="0">
                <a:latin typeface="Raleway-Regular"/>
              </a:rPr>
              <a:t>Sound level absorption up to .9 NRC rating</a:t>
            </a:r>
          </a:p>
          <a:p>
            <a:pPr marL="171450" indent="-171450">
              <a:buFont typeface="Arial"/>
              <a:buChar char="•"/>
            </a:pPr>
            <a:r>
              <a:rPr lang="en-US" sz="1050" b="0" i="0" u="none" strike="noStrike" baseline="0">
                <a:latin typeface="Raleway-Regular"/>
              </a:rPr>
              <a:t>Universal mounting system allows brackets </a:t>
            </a:r>
            <a:br>
              <a:rPr lang="en-US" sz="1050">
                <a:latin typeface="Raleway-Regular"/>
              </a:rPr>
            </a:br>
            <a:r>
              <a:rPr lang="en-US" sz="1050" b="0" i="0" u="none" strike="noStrike" baseline="0">
                <a:latin typeface="Raleway-Regular"/>
              </a:rPr>
              <a:t>to </a:t>
            </a:r>
            <a:r>
              <a:rPr lang="en-US" sz="1050">
                <a:latin typeface="Raleway-Regular"/>
              </a:rPr>
              <a:t>be set</a:t>
            </a:r>
            <a:r>
              <a:rPr lang="en-US" sz="1050" b="0" i="0" u="none" strike="noStrike" baseline="0">
                <a:latin typeface="Raleway-Regular"/>
              </a:rPr>
              <a:t> for privacy or modesty applications</a:t>
            </a:r>
          </a:p>
          <a:p>
            <a:pPr marL="171450" indent="-171450" algn="l">
              <a:buFont typeface="Arial"/>
              <a:buChar char="•"/>
            </a:pPr>
            <a:r>
              <a:rPr lang="en-US" sz="1050" b="0" i="0" u="none" strike="noStrike" baseline="0">
                <a:latin typeface="Raleway-Regular"/>
              </a:rPr>
              <a:t>Convenient </a:t>
            </a:r>
            <a:r>
              <a:rPr lang="en-US" sz="1050" b="0" i="0" u="none" strike="noStrike" baseline="0" err="1">
                <a:latin typeface="Raleway-Regular"/>
              </a:rPr>
              <a:t>tackable</a:t>
            </a:r>
            <a:r>
              <a:rPr lang="en-US" sz="1050" b="0" i="0" u="none" strike="noStrike" baseline="0">
                <a:latin typeface="Raleway-Regular"/>
              </a:rPr>
              <a:t> surface</a:t>
            </a:r>
          </a:p>
          <a:p>
            <a:pPr marL="171450" indent="-171450" algn="l">
              <a:buFont typeface="Arial"/>
              <a:buChar char="•"/>
            </a:pPr>
            <a:r>
              <a:rPr lang="en-US" sz="1050" b="0" i="0" u="none" strike="noStrike" baseline="0">
                <a:latin typeface="Raleway-Regular"/>
              </a:rPr>
              <a:t>100% recyclable</a:t>
            </a:r>
          </a:p>
          <a:p>
            <a:pPr marL="171450" indent="-171450">
              <a:buFont typeface="Arial"/>
              <a:buChar char="•"/>
            </a:pPr>
            <a:r>
              <a:rPr lang="en-US" sz="1050" b="0" i="0" u="none" strike="noStrike" baseline="0">
                <a:latin typeface="Raleway-Regular"/>
              </a:rPr>
              <a:t>Made from 60% post-consumer recycled </a:t>
            </a:r>
            <a:r>
              <a:rPr lang="en-US" sz="1050">
                <a:latin typeface="Raleway-Regular"/>
              </a:rPr>
              <a:t>plastic water</a:t>
            </a:r>
            <a:r>
              <a:rPr lang="en-US" sz="1050" b="0" i="0" u="none" strike="noStrike" baseline="0">
                <a:latin typeface="Raleway-Regular"/>
              </a:rPr>
              <a:t> bottles</a:t>
            </a:r>
          </a:p>
          <a:p>
            <a:pPr marL="171450" indent="-171450" algn="l">
              <a:buFont typeface="Arial"/>
              <a:buChar char="•"/>
            </a:pPr>
            <a:r>
              <a:rPr lang="en-US" sz="1050" b="0" i="0" u="none" strike="noStrike" baseline="0">
                <a:latin typeface="Raleway-Regular"/>
              </a:rPr>
              <a:t>VOC-Free</a:t>
            </a:r>
          </a:p>
          <a:p>
            <a:pPr marL="171450" indent="-171450">
              <a:buFont typeface="Arial"/>
              <a:buChar char="•"/>
            </a:pPr>
            <a:r>
              <a:rPr lang="en-US" sz="1050" b="0" i="0" u="none" strike="noStrike" baseline="0">
                <a:latin typeface="Raleway-Regular"/>
              </a:rPr>
              <a:t>22.0" and 28.0" lengths are recommended for </a:t>
            </a:r>
            <a:br>
              <a:rPr lang="en-US" sz="1050">
                <a:latin typeface="Raleway-Regular"/>
              </a:rPr>
            </a:br>
            <a:r>
              <a:rPr lang="en-US" sz="1050">
                <a:latin typeface="Raleway-Regular"/>
              </a:rPr>
              <a:t>side applications</a:t>
            </a:r>
            <a:r>
              <a:rPr lang="en-US" sz="1050" b="0" i="0" u="none" strike="noStrike" baseline="0">
                <a:latin typeface="Raleway-Regular"/>
              </a:rPr>
              <a:t>. Larger sizes are recommended </a:t>
            </a:r>
            <a:r>
              <a:rPr lang="en-US" sz="1050">
                <a:latin typeface="Raleway-Regular"/>
              </a:rPr>
              <a:t>for the</a:t>
            </a:r>
            <a:r>
              <a:rPr lang="en-US" sz="1050" b="0" i="0" u="none" strike="noStrike" baseline="0">
                <a:latin typeface="Raleway-Regular"/>
              </a:rPr>
              <a:t> rear applications</a:t>
            </a:r>
          </a:p>
          <a:p>
            <a:pPr marL="171450" indent="-171450">
              <a:buFont typeface="Arial"/>
              <a:buChar char="•"/>
            </a:pPr>
            <a:r>
              <a:rPr lang="en-US" sz="1050" b="0" i="0" u="none" strike="noStrike" baseline="0">
                <a:latin typeface="Raleway-Regular"/>
              </a:rPr>
              <a:t>Seven available colors: Cobalt Blue, Pear Green,</a:t>
            </a:r>
            <a:br>
              <a:rPr lang="en-US" sz="1050">
                <a:latin typeface="Raleway-Regular"/>
              </a:rPr>
            </a:br>
            <a:r>
              <a:rPr lang="en-US" sz="1050" b="0" i="0" u="none" strike="noStrike" baseline="0">
                <a:latin typeface="Raleway-Regular"/>
              </a:rPr>
              <a:t>Sandstone, Ash, Charcoal, Slate, Iced Grey</a:t>
            </a:r>
          </a:p>
          <a:p>
            <a:pPr marL="171450" indent="-171450">
              <a:buFont typeface="Arial"/>
              <a:buChar char="•"/>
            </a:pPr>
            <a:r>
              <a:rPr lang="en-US" sz="1050" b="0" i="0" u="none" strike="noStrike" baseline="0">
                <a:latin typeface="Raleway-Regular"/>
              </a:rPr>
              <a:t>Custom options are available: Contact </a:t>
            </a:r>
            <a:r>
              <a:rPr lang="en-US" sz="1050">
                <a:latin typeface="Raleway-Regular"/>
              </a:rPr>
              <a:t>our</a:t>
            </a:r>
            <a:br>
              <a:rPr lang="en-US" sz="1050">
                <a:latin typeface="Raleway-Regular"/>
              </a:rPr>
            </a:br>
            <a:r>
              <a:rPr lang="en-US" sz="1050">
                <a:latin typeface="Raleway-Regular"/>
              </a:rPr>
              <a:t>Customer</a:t>
            </a:r>
            <a:r>
              <a:rPr lang="en-US" sz="1050" b="0" i="0" u="none" strike="noStrike" baseline="0">
                <a:latin typeface="Raleway-Regular"/>
              </a:rPr>
              <a:t> Service Department for a </a:t>
            </a:r>
            <a:r>
              <a:rPr lang="en-US" sz="1050">
                <a:latin typeface="Raleway-Regular"/>
              </a:rPr>
              <a:t>customized</a:t>
            </a:r>
            <a:br>
              <a:rPr lang="en-US" sz="1050">
                <a:latin typeface="Raleway-Regular"/>
              </a:rPr>
            </a:br>
            <a:r>
              <a:rPr lang="en-US" sz="1050">
                <a:latin typeface="Raleway-Regular"/>
              </a:rPr>
              <a:t>Centro</a:t>
            </a:r>
            <a:r>
              <a:rPr lang="en-US" sz="1050" b="0" i="0" u="none" strike="noStrike" baseline="0">
                <a:latin typeface="Raleway-Regular"/>
              </a:rPr>
              <a:t> quote. Minimum quantity </a:t>
            </a:r>
            <a:r>
              <a:rPr lang="en-US" sz="1050">
                <a:latin typeface="Raleway-Regular"/>
              </a:rPr>
              <a:t>of four</a:t>
            </a:r>
            <a:r>
              <a:rPr lang="en-US" sz="1050" b="0" i="0" u="none" strike="noStrike" baseline="0">
                <a:latin typeface="Raleway-Regular"/>
              </a:rPr>
              <a:t> required. Additional costs </a:t>
            </a:r>
            <a:r>
              <a:rPr lang="en-US" sz="1050">
                <a:latin typeface="Raleway-Regular"/>
              </a:rPr>
              <a:t>and lead</a:t>
            </a:r>
            <a:r>
              <a:rPr lang="en-US" sz="1050" b="0" i="0" u="none" strike="noStrike" baseline="0">
                <a:latin typeface="Raleway-Regular"/>
              </a:rPr>
              <a:t> time may apply</a:t>
            </a:r>
          </a:p>
          <a:p>
            <a:pPr marL="171450" indent="-171450">
              <a:buFont typeface="Arial"/>
              <a:buChar char="•"/>
            </a:pPr>
            <a:r>
              <a:rPr lang="en-US" sz="1050">
                <a:latin typeface="Raleway-Regular"/>
              </a:rPr>
              <a:t>Warranty:  5 Years</a:t>
            </a:r>
          </a:p>
        </p:txBody>
      </p:sp>
      <p:pic>
        <p:nvPicPr>
          <p:cNvPr id="18" name="Picture 17">
            <a:extLst>
              <a:ext uri="{FF2B5EF4-FFF2-40B4-BE49-F238E27FC236}">
                <a16:creationId xmlns:a16="http://schemas.microsoft.com/office/drawing/2014/main" id="{873A6E0F-C4F5-4E80-7147-CEF44CBCEFB1}"/>
              </a:ext>
            </a:extLst>
          </p:cNvPr>
          <p:cNvPicPr>
            <a:picLocks noChangeAspect="1"/>
          </p:cNvPicPr>
          <p:nvPr/>
        </p:nvPicPr>
        <p:blipFill>
          <a:blip r:embed="rId6"/>
          <a:stretch>
            <a:fillRect/>
          </a:stretch>
        </p:blipFill>
        <p:spPr>
          <a:xfrm>
            <a:off x="6747514" y="2363341"/>
            <a:ext cx="1657039" cy="2374416"/>
          </a:xfrm>
          <a:prstGeom prst="rect">
            <a:avLst/>
          </a:prstGeom>
        </p:spPr>
      </p:pic>
      <p:pic>
        <p:nvPicPr>
          <p:cNvPr id="20" name="Picture 19">
            <a:extLst>
              <a:ext uri="{FF2B5EF4-FFF2-40B4-BE49-F238E27FC236}">
                <a16:creationId xmlns:a16="http://schemas.microsoft.com/office/drawing/2014/main" id="{487C7CE6-F29E-CE48-B5AC-5E71DC74F082}"/>
              </a:ext>
            </a:extLst>
          </p:cNvPr>
          <p:cNvPicPr>
            <a:picLocks noChangeAspect="1"/>
          </p:cNvPicPr>
          <p:nvPr/>
        </p:nvPicPr>
        <p:blipFill>
          <a:blip r:embed="rId7"/>
          <a:stretch>
            <a:fillRect/>
          </a:stretch>
        </p:blipFill>
        <p:spPr>
          <a:xfrm>
            <a:off x="6805203" y="4643844"/>
            <a:ext cx="1573696" cy="1722158"/>
          </a:xfrm>
          <a:prstGeom prst="rect">
            <a:avLst/>
          </a:prstGeom>
        </p:spPr>
      </p:pic>
      <p:sp>
        <p:nvSpPr>
          <p:cNvPr id="3" name="TextBox 2">
            <a:extLst>
              <a:ext uri="{FF2B5EF4-FFF2-40B4-BE49-F238E27FC236}">
                <a16:creationId xmlns:a16="http://schemas.microsoft.com/office/drawing/2014/main" id="{1EA72973-F5C1-972E-9989-ED6226BF94A5}"/>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Centro™</a:t>
            </a:r>
          </a:p>
          <a:p>
            <a:r>
              <a:rPr lang="en-US" sz="1400">
                <a:latin typeface="Raleway-LightItalic"/>
              </a:rPr>
              <a:t>Privacy/Modesty Screen</a:t>
            </a:r>
            <a:endParaRPr lang="en-US"/>
          </a:p>
        </p:txBody>
      </p:sp>
      <p:sp>
        <p:nvSpPr>
          <p:cNvPr id="12" name="Rectangle: Rounded Corners 11">
            <a:extLst>
              <a:ext uri="{FF2B5EF4-FFF2-40B4-BE49-F238E27FC236}">
                <a16:creationId xmlns:a16="http://schemas.microsoft.com/office/drawing/2014/main" id="{A068A9B5-EF41-2444-31DE-B89EC14D833F}"/>
              </a:ext>
            </a:extLst>
          </p:cNvPr>
          <p:cNvSpPr/>
          <p:nvPr/>
        </p:nvSpPr>
        <p:spPr>
          <a:xfrm>
            <a:off x="620037" y="6465517"/>
            <a:ext cx="929013" cy="391438"/>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181289B-B715-068E-6254-0B0BED9B41DF}"/>
              </a:ext>
            </a:extLst>
          </p:cNvPr>
          <p:cNvSpPr txBox="1"/>
          <p:nvPr/>
        </p:nvSpPr>
        <p:spPr>
          <a:xfrm>
            <a:off x="292273" y="6423763"/>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used as privacy </a:t>
            </a:r>
          </a:p>
          <a:p>
            <a:pPr algn="ctr"/>
            <a:r>
              <a:rPr lang="en-US" sz="800">
                <a:latin typeface="Raleway-MediumItalic"/>
              </a:rPr>
              <a:t>screen application</a:t>
            </a:r>
          </a:p>
        </p:txBody>
      </p:sp>
      <p:sp>
        <p:nvSpPr>
          <p:cNvPr id="11" name="Rectangle: Rounded Corners 10">
            <a:extLst>
              <a:ext uri="{FF2B5EF4-FFF2-40B4-BE49-F238E27FC236}">
                <a16:creationId xmlns:a16="http://schemas.microsoft.com/office/drawing/2014/main" id="{B204E286-50A9-CE93-02F3-B1C30150376B}"/>
              </a:ext>
            </a:extLst>
          </p:cNvPr>
          <p:cNvSpPr/>
          <p:nvPr/>
        </p:nvSpPr>
        <p:spPr>
          <a:xfrm>
            <a:off x="3041737" y="6361134"/>
            <a:ext cx="1174314" cy="511479"/>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BAF5051-EDBE-801A-36BD-E57F47D5D2FC}"/>
              </a:ext>
            </a:extLst>
          </p:cNvPr>
          <p:cNvSpPr txBox="1"/>
          <p:nvPr/>
        </p:nvSpPr>
        <p:spPr>
          <a:xfrm>
            <a:off x="2933177" y="6423763"/>
            <a:ext cx="1698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used as modesty</a:t>
            </a:r>
          </a:p>
          <a:p>
            <a:pPr algn="ctr"/>
            <a:r>
              <a:rPr lang="en-US" sz="800">
                <a:latin typeface="Raleway-MediumItalic"/>
              </a:rPr>
              <a:t>screen application</a:t>
            </a:r>
          </a:p>
        </p:txBody>
      </p:sp>
    </p:spTree>
    <p:extLst>
      <p:ext uri="{BB962C8B-B14F-4D97-AF65-F5344CB8AC3E}">
        <p14:creationId xmlns:p14="http://schemas.microsoft.com/office/powerpoint/2010/main" val="3611989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0DF924A-3E1D-4D30-0CAE-0A2135AEA19C}"/>
              </a:ext>
            </a:extLst>
          </p:cNvPr>
          <p:cNvPicPr>
            <a:picLocks noChangeAspect="1"/>
          </p:cNvPicPr>
          <p:nvPr/>
        </p:nvPicPr>
        <p:blipFill>
          <a:blip r:embed="rId2"/>
          <a:stretch>
            <a:fillRect/>
          </a:stretch>
        </p:blipFill>
        <p:spPr>
          <a:xfrm>
            <a:off x="543974" y="1233604"/>
            <a:ext cx="4276114" cy="5177770"/>
          </a:xfrm>
          <a:prstGeom prst="rect">
            <a:avLst/>
          </a:prstGeom>
        </p:spPr>
      </p:pic>
      <p:pic>
        <p:nvPicPr>
          <p:cNvPr id="13" name="Picture 12">
            <a:extLst>
              <a:ext uri="{FF2B5EF4-FFF2-40B4-BE49-F238E27FC236}">
                <a16:creationId xmlns:a16="http://schemas.microsoft.com/office/drawing/2014/main" id="{25C64363-4E56-3011-A044-4DB7F18507F1}"/>
              </a:ext>
            </a:extLst>
          </p:cNvPr>
          <p:cNvPicPr>
            <a:picLocks noChangeAspect="1"/>
          </p:cNvPicPr>
          <p:nvPr/>
        </p:nvPicPr>
        <p:blipFill rotWithShape="1">
          <a:blip r:embed="rId3"/>
          <a:srcRect r="369" b="25600"/>
          <a:stretch/>
        </p:blipFill>
        <p:spPr>
          <a:xfrm>
            <a:off x="5422274" y="598631"/>
            <a:ext cx="2818316" cy="1942060"/>
          </a:xfrm>
          <a:prstGeom prst="rect">
            <a:avLst/>
          </a:prstGeom>
        </p:spPr>
      </p:pic>
      <p:pic>
        <p:nvPicPr>
          <p:cNvPr id="15" name="Picture 14">
            <a:extLst>
              <a:ext uri="{FF2B5EF4-FFF2-40B4-BE49-F238E27FC236}">
                <a16:creationId xmlns:a16="http://schemas.microsoft.com/office/drawing/2014/main" id="{7F322A7F-FB12-BD47-5B30-FB46508CEEB8}"/>
              </a:ext>
            </a:extLst>
          </p:cNvPr>
          <p:cNvPicPr>
            <a:picLocks noChangeAspect="1"/>
          </p:cNvPicPr>
          <p:nvPr/>
        </p:nvPicPr>
        <p:blipFill rotWithShape="1">
          <a:blip r:embed="rId4"/>
          <a:srcRect b="19409"/>
          <a:stretch/>
        </p:blipFill>
        <p:spPr>
          <a:xfrm>
            <a:off x="5477745" y="3640358"/>
            <a:ext cx="2600767" cy="2276412"/>
          </a:xfrm>
          <a:prstGeom prst="rect">
            <a:avLst/>
          </a:prstGeom>
        </p:spPr>
      </p:pic>
      <p:sp>
        <p:nvSpPr>
          <p:cNvPr id="6" name="TextBox 5">
            <a:extLst>
              <a:ext uri="{FF2B5EF4-FFF2-40B4-BE49-F238E27FC236}">
                <a16:creationId xmlns:a16="http://schemas.microsoft.com/office/drawing/2014/main" id="{C18CC25C-5C2A-834C-36D5-57E150ECEF4A}"/>
              </a:ext>
            </a:extLst>
          </p:cNvPr>
          <p:cNvSpPr txBox="1"/>
          <p:nvPr/>
        </p:nvSpPr>
        <p:spPr>
          <a:xfrm>
            <a:off x="8727642" y="1880986"/>
            <a:ext cx="3598877" cy="3093154"/>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100" b="0" i="0" u="none" strike="noStrike" baseline="0">
              <a:latin typeface="Raleway-Regular"/>
            </a:endParaRPr>
          </a:p>
          <a:p>
            <a:pPr marL="171450" indent="-171450" algn="l">
              <a:buFont typeface="Arial"/>
              <a:buChar char="•"/>
            </a:pPr>
            <a:r>
              <a:rPr lang="en-US" sz="1050" b="0" i="0" u="none" strike="noStrike" baseline="0">
                <a:latin typeface="Raleway-Regular"/>
              </a:rPr>
              <a:t>Finger touch dynamic height adjustment</a:t>
            </a:r>
          </a:p>
          <a:p>
            <a:pPr marL="171450" indent="-171450">
              <a:buFont typeface="Arial"/>
              <a:buChar char="•"/>
            </a:pPr>
            <a:r>
              <a:rPr lang="en-US" sz="1050" b="0" i="0" u="none" strike="noStrike" baseline="0">
                <a:latin typeface="Raleway-Regular"/>
              </a:rPr>
              <a:t>Recommended for worksurfaces 36” </a:t>
            </a:r>
            <a:br>
              <a:rPr lang="en-US" sz="1050">
                <a:latin typeface="Raleway-Regular"/>
              </a:rPr>
            </a:br>
            <a:r>
              <a:rPr lang="en-US" sz="1050" b="0" i="0" u="none" strike="noStrike" baseline="0">
                <a:latin typeface="Raleway-Regular"/>
              </a:rPr>
              <a:t>deep or less</a:t>
            </a:r>
          </a:p>
          <a:p>
            <a:pPr marL="171450" indent="-171450">
              <a:buFont typeface="Arial"/>
              <a:buChar char="•"/>
            </a:pPr>
            <a:r>
              <a:rPr lang="en-US" sz="1050" b="0" i="0" u="none" strike="noStrike" baseline="0">
                <a:latin typeface="Raleway-Regular"/>
              </a:rPr>
              <a:t>11.7”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8.2”–19.9” (low–high)</a:t>
            </a:r>
          </a:p>
          <a:p>
            <a:pPr marL="171450" indent="-171450" algn="l">
              <a:buFont typeface="Arial"/>
              <a:buChar char="•"/>
            </a:pPr>
            <a:r>
              <a:rPr lang="en-US" sz="1050" b="0" i="0" u="none" strike="noStrike" baseline="0">
                <a:latin typeface="Raleway-Regular"/>
              </a:rPr>
              <a:t>22.4” arm extension</a:t>
            </a:r>
          </a:p>
          <a:p>
            <a:pPr marL="171450" indent="-171450" algn="l">
              <a:buFont typeface="Arial"/>
              <a:buChar char="•"/>
            </a:pPr>
            <a:r>
              <a:rPr lang="en-US" sz="1050" b="0" i="0" u="none" strike="noStrike" baseline="0">
                <a:latin typeface="Raleway-Regular"/>
              </a:rPr>
              <a:t>3.5” arm retraction</a:t>
            </a:r>
          </a:p>
          <a:p>
            <a:pPr marL="171450" indent="-171450" algn="l">
              <a:buFont typeface="Arial"/>
              <a:buChar char="•"/>
            </a:pPr>
            <a:r>
              <a:rPr lang="en-US" sz="1050">
                <a:latin typeface="Raleway-Regular"/>
              </a:rPr>
              <a:t>+</a:t>
            </a:r>
            <a:r>
              <a:rPr lang="en-US" sz="1050" b="0" i="0" u="none" strike="noStrike" baseline="0">
                <a:latin typeface="Raleway-Regular"/>
              </a:rPr>
              <a:t>45º/-30º monitor tilt</a:t>
            </a:r>
          </a:p>
          <a:p>
            <a:pPr marL="171450" indent="-171450" algn="l">
              <a:buFont typeface="Arial"/>
              <a:buChar char="•"/>
            </a:pPr>
            <a:r>
              <a:rPr lang="en-US" sz="1050" b="0" i="0" u="none" strike="noStrike" baseline="0">
                <a:latin typeface="Raleway-Regular"/>
              </a:rPr>
              <a:t>+/-90º VESA rotation</a:t>
            </a:r>
          </a:p>
          <a:p>
            <a:pPr marL="171450" indent="-171450" algn="l">
              <a:buFont typeface="Arial"/>
              <a:buChar char="•"/>
            </a:pPr>
            <a:r>
              <a:rPr lang="en-US" sz="1050" b="0" i="0" u="none" strike="noStrike" baseline="0">
                <a:latin typeface="Raleway-Regular"/>
              </a:rPr>
              <a:t>4.5lb.–28.0lb. weight capacity</a:t>
            </a:r>
          </a:p>
          <a:p>
            <a:pPr marL="171450" indent="-171450" algn="l">
              <a:buFont typeface="Arial"/>
              <a:buChar char="•"/>
            </a:pPr>
            <a:r>
              <a:rPr lang="en-US" sz="1050" b="0" i="0" u="none" strike="noStrike" baseline="0">
                <a:latin typeface="Raleway-Regular"/>
              </a:rPr>
              <a:t>VESA 75mm/100mm quick release</a:t>
            </a:r>
          </a:p>
          <a:p>
            <a:pPr marL="171450" indent="-171450">
              <a:buFont typeface="Arial"/>
              <a:buChar char="•"/>
            </a:pPr>
            <a:r>
              <a:rPr lang="en-US" sz="1050" b="0" i="0" u="none" strike="noStrike" baseline="0" err="1">
                <a:latin typeface="Raleway-Regular"/>
              </a:rPr>
              <a:t>RotationStop</a:t>
            </a:r>
            <a:r>
              <a:rPr lang="en-US" sz="1050" b="0" i="0" u="none" strike="noStrike" baseline="0">
                <a:latin typeface="Raleway-Regular"/>
              </a:rPr>
              <a:t> lock-out feature </a:t>
            </a:r>
            <a:br>
              <a:rPr lang="en-US" sz="1050">
                <a:latin typeface="Raleway-Regular"/>
              </a:rPr>
            </a:br>
            <a:r>
              <a:rPr lang="en-US" sz="1050" b="0" i="0" u="none" strike="noStrike" baseline="0">
                <a:latin typeface="Raleway-Regular"/>
              </a:rPr>
              <a:t>(14 distinct locations)</a:t>
            </a:r>
          </a:p>
          <a:p>
            <a:pPr marL="171450" indent="-171450" algn="l">
              <a:buFont typeface="Arial"/>
              <a:buChar char="•"/>
            </a:pPr>
            <a:r>
              <a:rPr lang="en-US" sz="1050" b="0" i="0" u="none" strike="noStrike" baseline="0">
                <a:latin typeface="Raleway-Regular"/>
              </a:rPr>
              <a:t>Desk clamp and grommet mount included</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a:t>
            </a:r>
            <a:r>
              <a:rPr lang="en-US" sz="1050">
                <a:latin typeface="Raleway-Regular"/>
              </a:rPr>
              <a:t>: Lifetime</a:t>
            </a:r>
          </a:p>
        </p:txBody>
      </p:sp>
      <p:sp>
        <p:nvSpPr>
          <p:cNvPr id="4" name="TextBox 3">
            <a:extLst>
              <a:ext uri="{FF2B5EF4-FFF2-40B4-BE49-F238E27FC236}">
                <a16:creationId xmlns:a16="http://schemas.microsoft.com/office/drawing/2014/main" id="{7F83943D-484B-E7A3-8DD1-9AB2C0E224D7}"/>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Rising™</a:t>
            </a:r>
          </a:p>
          <a:p>
            <a:r>
              <a:rPr lang="en-US" sz="1400">
                <a:latin typeface="Raleway-LightItalic"/>
              </a:rPr>
              <a:t>Monitor Arm</a:t>
            </a:r>
          </a:p>
        </p:txBody>
      </p:sp>
      <p:sp>
        <p:nvSpPr>
          <p:cNvPr id="3" name="TextBox 2">
            <a:extLst>
              <a:ext uri="{FF2B5EF4-FFF2-40B4-BE49-F238E27FC236}">
                <a16:creationId xmlns:a16="http://schemas.microsoft.com/office/drawing/2014/main" id="{BED0420F-B525-5464-A250-E78E8C321907}"/>
              </a:ext>
            </a:extLst>
          </p:cNvPr>
          <p:cNvSpPr txBox="1"/>
          <p:nvPr/>
        </p:nvSpPr>
        <p:spPr>
          <a:xfrm>
            <a:off x="5626273" y="2608544"/>
            <a:ext cx="240812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RotationStop</a:t>
            </a:r>
            <a:r>
              <a:rPr lang="en-US" sz="800">
                <a:latin typeface="Raleway-MediumItalic"/>
              </a:rPr>
              <a:t>™ allows 14 distinct stop locations with no special tools or disassembly required</a:t>
            </a:r>
          </a:p>
        </p:txBody>
      </p:sp>
      <p:sp>
        <p:nvSpPr>
          <p:cNvPr id="9" name="TextBox 8">
            <a:extLst>
              <a:ext uri="{FF2B5EF4-FFF2-40B4-BE49-F238E27FC236}">
                <a16:creationId xmlns:a16="http://schemas.microsoft.com/office/drawing/2014/main" id="{2D6D3DCB-6E6C-4761-49E1-260E0F2047F3}"/>
              </a:ext>
            </a:extLst>
          </p:cNvPr>
          <p:cNvSpPr txBox="1"/>
          <p:nvPr/>
        </p:nvSpPr>
        <p:spPr>
          <a:xfrm>
            <a:off x="5574081" y="5995790"/>
            <a:ext cx="240812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SnapKinect</a:t>
            </a:r>
            <a:r>
              <a:rPr lang="en-US" sz="800">
                <a:latin typeface="Raleway-MediumItalic"/>
              </a:rPr>
              <a:t>™ fast and easy assembly</a:t>
            </a:r>
          </a:p>
        </p:txBody>
      </p:sp>
    </p:spTree>
    <p:extLst>
      <p:ext uri="{BB962C8B-B14F-4D97-AF65-F5344CB8AC3E}">
        <p14:creationId xmlns:p14="http://schemas.microsoft.com/office/powerpoint/2010/main" val="42462134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8569AB-64CF-67FB-C6E3-D4D279E800AC}"/>
              </a:ext>
            </a:extLst>
          </p:cNvPr>
          <p:cNvPicPr>
            <a:picLocks noChangeAspect="1"/>
          </p:cNvPicPr>
          <p:nvPr/>
        </p:nvPicPr>
        <p:blipFill>
          <a:blip r:embed="rId2"/>
          <a:stretch>
            <a:fillRect/>
          </a:stretch>
        </p:blipFill>
        <p:spPr>
          <a:xfrm>
            <a:off x="283681" y="1703989"/>
            <a:ext cx="5353721" cy="3867164"/>
          </a:xfrm>
          <a:prstGeom prst="rect">
            <a:avLst/>
          </a:prstGeom>
        </p:spPr>
      </p:pic>
      <p:sp>
        <p:nvSpPr>
          <p:cNvPr id="3" name="TextBox 2">
            <a:extLst>
              <a:ext uri="{FF2B5EF4-FFF2-40B4-BE49-F238E27FC236}">
                <a16:creationId xmlns:a16="http://schemas.microsoft.com/office/drawing/2014/main" id="{94B10876-6EC4-E077-B1B2-4CC66543B8CA}"/>
              </a:ext>
            </a:extLst>
          </p:cNvPr>
          <p:cNvSpPr txBox="1"/>
          <p:nvPr/>
        </p:nvSpPr>
        <p:spPr>
          <a:xfrm>
            <a:off x="8922297" y="1477080"/>
            <a:ext cx="3701743" cy="3901068"/>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100" b="0" i="0" u="none" strike="noStrike" baseline="0">
              <a:latin typeface="Raleway-Regular"/>
            </a:endParaRPr>
          </a:p>
          <a:p>
            <a:pPr marL="171450" indent="-171450">
              <a:buFont typeface="Arial"/>
              <a:buChar char="•"/>
            </a:pPr>
            <a:r>
              <a:rPr lang="en-US" sz="1050" b="0" i="0" u="none" strike="noStrike" baseline="0">
                <a:latin typeface="Raleway-Regular"/>
              </a:rPr>
              <a:t>Finger touch dynamic height </a:t>
            </a:r>
            <a:br>
              <a:rPr lang="en-US" sz="1050">
                <a:latin typeface="Raleway-Regular"/>
              </a:rPr>
            </a:br>
            <a:r>
              <a:rPr lang="en-US" sz="1050" b="0" i="0" u="none" strike="noStrike" baseline="0">
                <a:latin typeface="Raleway-Regular"/>
              </a:rPr>
              <a:t>adjustment</a:t>
            </a:r>
          </a:p>
          <a:p>
            <a:pPr marL="171450" indent="-171450">
              <a:buFont typeface="Arial"/>
              <a:buChar char="•"/>
            </a:pPr>
            <a:r>
              <a:rPr lang="en-US" sz="1050" b="0" i="0" u="none" strike="noStrike" baseline="0">
                <a:latin typeface="Raleway-Regular"/>
              </a:rPr>
              <a:t>Recommended for worksurfaces </a:t>
            </a:r>
            <a:br>
              <a:rPr lang="en-US" sz="1050">
                <a:latin typeface="Raleway-Regular"/>
              </a:rPr>
            </a:br>
            <a:r>
              <a:rPr lang="en-US" sz="1050" b="0" i="0" u="none" strike="noStrike" baseline="0">
                <a:latin typeface="Raleway-Regular"/>
              </a:rPr>
              <a:t>36” deep </a:t>
            </a:r>
            <a:br>
              <a:rPr lang="en-US" sz="1050">
                <a:latin typeface="Raleway-Regular"/>
              </a:rPr>
            </a:br>
            <a:r>
              <a:rPr lang="en-US" sz="1050" b="0" i="0" u="none" strike="noStrike" baseline="0">
                <a:latin typeface="Raleway-Regular"/>
              </a:rPr>
              <a:t>or less</a:t>
            </a:r>
          </a:p>
          <a:p>
            <a:pPr marL="171450" indent="-171450">
              <a:buFont typeface="Arial"/>
              <a:buChar char="•"/>
            </a:pPr>
            <a:r>
              <a:rPr lang="en-US" sz="1050" b="0" i="0" u="none" strike="noStrike" baseline="0">
                <a:latin typeface="Raleway-Regular"/>
              </a:rPr>
              <a:t>19.9”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8.2”–11.7” (low–high)</a:t>
            </a:r>
            <a:endParaRPr lang="en-US" sz="1050">
              <a:latin typeface="Raleway-Regular"/>
            </a:endParaRPr>
          </a:p>
          <a:p>
            <a:pPr marL="171450" indent="-171450">
              <a:buFont typeface="Arial"/>
              <a:buChar char="•"/>
            </a:pPr>
            <a:r>
              <a:rPr lang="en-US" sz="1050" b="0" i="0" u="none" strike="noStrike" baseline="0">
                <a:latin typeface="Raleway-Regular"/>
              </a:rPr>
              <a:t>22.4” arm extension</a:t>
            </a:r>
            <a:endParaRPr lang="en-US">
              <a:latin typeface="Raleway-Regular"/>
            </a:endParaRPr>
          </a:p>
          <a:p>
            <a:pPr marL="171450" indent="-171450" algn="l">
              <a:buFont typeface="Arial"/>
              <a:buChar char="•"/>
            </a:pPr>
            <a:r>
              <a:rPr lang="en-US" sz="1050" b="0" i="0" u="none" strike="noStrike" baseline="0">
                <a:latin typeface="Raleway-Regular"/>
              </a:rPr>
              <a:t>3.5” arm retraction</a:t>
            </a:r>
          </a:p>
          <a:p>
            <a:pPr marL="171450" indent="-171450" algn="l">
              <a:buFont typeface="Arial"/>
              <a:buChar char="•"/>
            </a:pPr>
            <a:r>
              <a:rPr lang="en-US" sz="1050" b="0" i="0" u="none" strike="noStrike" baseline="0">
                <a:latin typeface="Raleway-Regular"/>
              </a:rPr>
              <a:t>+45º/-30º monitor tilt</a:t>
            </a:r>
          </a:p>
          <a:p>
            <a:pPr marL="171450" indent="-171450" algn="l">
              <a:buFont typeface="Arial"/>
              <a:buChar char="•"/>
            </a:pPr>
            <a:r>
              <a:rPr lang="en-US" sz="1050" b="0" i="0" u="none" strike="noStrike" baseline="0">
                <a:latin typeface="Raleway-Regular"/>
              </a:rPr>
              <a:t>+/-90º VESA rotation</a:t>
            </a:r>
          </a:p>
          <a:p>
            <a:pPr marL="171450" indent="-171450" algn="l">
              <a:buFont typeface="Arial"/>
              <a:buChar char="•"/>
            </a:pPr>
            <a:r>
              <a:rPr lang="en-US" sz="1050" b="0" i="0" u="none" strike="noStrike" baseline="0">
                <a:latin typeface="Raleway-Regular"/>
              </a:rPr>
              <a:t>4.5lb.–28.0lb. weight capacity (per arm)</a:t>
            </a:r>
          </a:p>
          <a:p>
            <a:pPr marL="171450" indent="-171450">
              <a:buFont typeface="Arial"/>
              <a:buChar char="•"/>
            </a:pPr>
            <a:r>
              <a:rPr lang="en-US" sz="1050" b="0" i="0" u="none" strike="noStrike" baseline="0">
                <a:latin typeface="Raleway-Regular"/>
              </a:rPr>
              <a:t>Max monitor width (</a:t>
            </a:r>
            <a:r>
              <a:rPr lang="en-US" sz="1050" b="0" i="1" u="none" strike="noStrike" baseline="0">
                <a:latin typeface="Raleway-Regular"/>
              </a:rPr>
              <a:t>bezel measured </a:t>
            </a:r>
            <a:br>
              <a:rPr lang="en-US" sz="1050" i="1">
                <a:latin typeface="Raleway-Regular"/>
              </a:rPr>
            </a:br>
            <a:r>
              <a:rPr lang="en-US" sz="1050" b="0" i="1" u="none" strike="noStrike" baseline="0">
                <a:latin typeface="Raleway-Regular"/>
              </a:rPr>
              <a:t>left to right</a:t>
            </a:r>
            <a:r>
              <a:rPr lang="en-US" sz="1050" b="0" i="0" u="none" strike="noStrike" baseline="0">
                <a:latin typeface="Raleway-Regular"/>
              </a:rPr>
              <a:t>): 42.3”</a:t>
            </a:r>
          </a:p>
          <a:p>
            <a:pPr marL="171450" indent="-171450" algn="l">
              <a:buFont typeface="Arial"/>
              <a:buChar char="•"/>
            </a:pPr>
            <a:r>
              <a:rPr lang="en-US" sz="1050" b="0" i="0" u="none" strike="noStrike" baseline="0">
                <a:latin typeface="Raleway-Regular"/>
              </a:rPr>
              <a:t>VESA 75mm/100mm quick release</a:t>
            </a:r>
          </a:p>
          <a:p>
            <a:pPr marL="171450" indent="-171450">
              <a:buFont typeface="Arial"/>
              <a:buChar char="•"/>
            </a:pPr>
            <a:r>
              <a:rPr lang="en-US" sz="1050" b="0" i="0" u="none" strike="noStrike" baseline="0" err="1">
                <a:latin typeface="Raleway-Regular"/>
              </a:rPr>
              <a:t>RotationStop</a:t>
            </a:r>
            <a:r>
              <a:rPr lang="en-US" sz="1050" b="0" i="0" u="none" strike="noStrike" baseline="0">
                <a:latin typeface="Raleway-Regular"/>
              </a:rPr>
              <a:t> lock-out feature </a:t>
            </a:r>
            <a:br>
              <a:rPr lang="en-US" sz="1050">
                <a:latin typeface="Raleway-Regular"/>
              </a:rPr>
            </a:br>
            <a:r>
              <a:rPr lang="en-US" sz="1050" b="0" i="0" u="none" strike="noStrike" baseline="0">
                <a:latin typeface="Raleway-Regular"/>
              </a:rPr>
              <a:t>(14 distinct locations)</a:t>
            </a:r>
          </a:p>
          <a:p>
            <a:pPr marL="171450" indent="-171450">
              <a:buFont typeface="Arial"/>
              <a:buChar char="•"/>
            </a:pPr>
            <a:r>
              <a:rPr lang="en-US" sz="1050" b="0" i="0" u="none" strike="noStrike" baseline="0">
                <a:latin typeface="Raleway-Regular"/>
              </a:rPr>
              <a:t>Desk clamp and grommet mount </a:t>
            </a:r>
            <a:br>
              <a:rPr lang="en-US" sz="1050">
                <a:latin typeface="Raleway-Regular"/>
              </a:rPr>
            </a:br>
            <a:r>
              <a:rPr lang="en-US" sz="1050" b="0" i="0" u="none" strike="noStrike" baseline="0">
                <a:latin typeface="Raleway-Regular"/>
              </a:rPr>
              <a:t>included</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a:t>
            </a:r>
            <a:r>
              <a:rPr lang="en-US" sz="1050">
                <a:latin typeface="Raleway-Regular"/>
              </a:rPr>
              <a:t>: Lifetime</a:t>
            </a:r>
          </a:p>
        </p:txBody>
      </p:sp>
      <p:sp>
        <p:nvSpPr>
          <p:cNvPr id="5" name="TextBox 4">
            <a:extLst>
              <a:ext uri="{FF2B5EF4-FFF2-40B4-BE49-F238E27FC236}">
                <a16:creationId xmlns:a16="http://schemas.microsoft.com/office/drawing/2014/main" id="{1349BA82-E90E-8566-3EA5-981CE9D04649}"/>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Rising2™</a:t>
            </a:r>
          </a:p>
          <a:p>
            <a:r>
              <a:rPr lang="en-US" sz="1400">
                <a:latin typeface="Raleway-LightItalic"/>
              </a:rPr>
              <a:t>Monitor Arm</a:t>
            </a:r>
          </a:p>
        </p:txBody>
      </p:sp>
      <p:pic>
        <p:nvPicPr>
          <p:cNvPr id="4" name="Picture 3">
            <a:extLst>
              <a:ext uri="{FF2B5EF4-FFF2-40B4-BE49-F238E27FC236}">
                <a16:creationId xmlns:a16="http://schemas.microsoft.com/office/drawing/2014/main" id="{153D5DD5-46A3-86CC-1F96-2794AC2C70DF}"/>
              </a:ext>
            </a:extLst>
          </p:cNvPr>
          <p:cNvPicPr>
            <a:picLocks noChangeAspect="1"/>
          </p:cNvPicPr>
          <p:nvPr/>
        </p:nvPicPr>
        <p:blipFill rotWithShape="1">
          <a:blip r:embed="rId3"/>
          <a:srcRect r="369" b="25600"/>
          <a:stretch/>
        </p:blipFill>
        <p:spPr>
          <a:xfrm>
            <a:off x="6090329" y="598631"/>
            <a:ext cx="2818316" cy="1942060"/>
          </a:xfrm>
          <a:prstGeom prst="rect">
            <a:avLst/>
          </a:prstGeom>
        </p:spPr>
      </p:pic>
      <p:pic>
        <p:nvPicPr>
          <p:cNvPr id="8" name="Picture 7">
            <a:extLst>
              <a:ext uri="{FF2B5EF4-FFF2-40B4-BE49-F238E27FC236}">
                <a16:creationId xmlns:a16="http://schemas.microsoft.com/office/drawing/2014/main" id="{66C63DEB-2649-A3BD-7AF0-31F97DD95F45}"/>
              </a:ext>
            </a:extLst>
          </p:cNvPr>
          <p:cNvPicPr>
            <a:picLocks noChangeAspect="1"/>
          </p:cNvPicPr>
          <p:nvPr/>
        </p:nvPicPr>
        <p:blipFill rotWithShape="1">
          <a:blip r:embed="rId4"/>
          <a:srcRect b="19409"/>
          <a:stretch/>
        </p:blipFill>
        <p:spPr>
          <a:xfrm>
            <a:off x="6145800" y="3640358"/>
            <a:ext cx="2600767" cy="2276412"/>
          </a:xfrm>
          <a:prstGeom prst="rect">
            <a:avLst/>
          </a:prstGeom>
        </p:spPr>
      </p:pic>
      <p:sp>
        <p:nvSpPr>
          <p:cNvPr id="10" name="TextBox 9">
            <a:extLst>
              <a:ext uri="{FF2B5EF4-FFF2-40B4-BE49-F238E27FC236}">
                <a16:creationId xmlns:a16="http://schemas.microsoft.com/office/drawing/2014/main" id="{35FB2AC5-F877-291B-A3A4-267A2AFED450}"/>
              </a:ext>
            </a:extLst>
          </p:cNvPr>
          <p:cNvSpPr txBox="1"/>
          <p:nvPr/>
        </p:nvSpPr>
        <p:spPr>
          <a:xfrm>
            <a:off x="6294328" y="2608544"/>
            <a:ext cx="240812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RotationStop</a:t>
            </a:r>
            <a:r>
              <a:rPr lang="en-US" sz="800">
                <a:latin typeface="Raleway-MediumItalic"/>
              </a:rPr>
              <a:t>™ allows 14 distinct stop locations with no special tools or disassembly required</a:t>
            </a:r>
          </a:p>
        </p:txBody>
      </p:sp>
      <p:sp>
        <p:nvSpPr>
          <p:cNvPr id="12" name="TextBox 11">
            <a:extLst>
              <a:ext uri="{FF2B5EF4-FFF2-40B4-BE49-F238E27FC236}">
                <a16:creationId xmlns:a16="http://schemas.microsoft.com/office/drawing/2014/main" id="{7488420D-903C-BA8F-16E6-1EFE7A9406D5}"/>
              </a:ext>
            </a:extLst>
          </p:cNvPr>
          <p:cNvSpPr txBox="1"/>
          <p:nvPr/>
        </p:nvSpPr>
        <p:spPr>
          <a:xfrm>
            <a:off x="6242136" y="5995790"/>
            <a:ext cx="240812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SnapKinect</a:t>
            </a:r>
            <a:r>
              <a:rPr lang="en-US" sz="800">
                <a:latin typeface="Raleway-MediumItalic"/>
              </a:rPr>
              <a:t>™ fast and easy assembly</a:t>
            </a:r>
          </a:p>
        </p:txBody>
      </p:sp>
    </p:spTree>
    <p:extLst>
      <p:ext uri="{BB962C8B-B14F-4D97-AF65-F5344CB8AC3E}">
        <p14:creationId xmlns:p14="http://schemas.microsoft.com/office/powerpoint/2010/main" val="7468735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E0C36F1-1590-FA9C-5ECC-8A354DAB08BB}"/>
              </a:ext>
            </a:extLst>
          </p:cNvPr>
          <p:cNvPicPr>
            <a:picLocks noChangeAspect="1"/>
          </p:cNvPicPr>
          <p:nvPr/>
        </p:nvPicPr>
        <p:blipFill>
          <a:blip r:embed="rId2"/>
          <a:stretch>
            <a:fillRect/>
          </a:stretch>
        </p:blipFill>
        <p:spPr>
          <a:xfrm>
            <a:off x="297494" y="1691701"/>
            <a:ext cx="5662281" cy="3892859"/>
          </a:xfrm>
          <a:prstGeom prst="rect">
            <a:avLst/>
          </a:prstGeom>
        </p:spPr>
      </p:pic>
      <p:sp>
        <p:nvSpPr>
          <p:cNvPr id="5" name="TextBox 4">
            <a:extLst>
              <a:ext uri="{FF2B5EF4-FFF2-40B4-BE49-F238E27FC236}">
                <a16:creationId xmlns:a16="http://schemas.microsoft.com/office/drawing/2014/main" id="{8EA36C09-35AA-C80F-189B-3210B0E3EB2F}"/>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RisingEX2-MS™</a:t>
            </a:r>
          </a:p>
          <a:p>
            <a:r>
              <a:rPr lang="en-US" sz="1400">
                <a:latin typeface="Raleway-LightItalic"/>
              </a:rPr>
              <a:t>Monitor Arm</a:t>
            </a:r>
          </a:p>
        </p:txBody>
      </p:sp>
      <p:pic>
        <p:nvPicPr>
          <p:cNvPr id="3" name="Picture 2">
            <a:extLst>
              <a:ext uri="{FF2B5EF4-FFF2-40B4-BE49-F238E27FC236}">
                <a16:creationId xmlns:a16="http://schemas.microsoft.com/office/drawing/2014/main" id="{F4D32138-AD42-C5F3-9A30-CA5B634BD696}"/>
              </a:ext>
            </a:extLst>
          </p:cNvPr>
          <p:cNvPicPr>
            <a:picLocks noChangeAspect="1"/>
          </p:cNvPicPr>
          <p:nvPr/>
        </p:nvPicPr>
        <p:blipFill rotWithShape="1">
          <a:blip r:embed="rId3"/>
          <a:srcRect r="369" b="25600"/>
          <a:stretch/>
        </p:blipFill>
        <p:spPr>
          <a:xfrm>
            <a:off x="6236466" y="598631"/>
            <a:ext cx="2818316" cy="1942060"/>
          </a:xfrm>
          <a:prstGeom prst="rect">
            <a:avLst/>
          </a:prstGeom>
        </p:spPr>
      </p:pic>
      <p:pic>
        <p:nvPicPr>
          <p:cNvPr id="8" name="Picture 7">
            <a:extLst>
              <a:ext uri="{FF2B5EF4-FFF2-40B4-BE49-F238E27FC236}">
                <a16:creationId xmlns:a16="http://schemas.microsoft.com/office/drawing/2014/main" id="{474848AC-33FB-3D9A-5FAA-78EF24298A43}"/>
              </a:ext>
            </a:extLst>
          </p:cNvPr>
          <p:cNvPicPr>
            <a:picLocks noChangeAspect="1"/>
          </p:cNvPicPr>
          <p:nvPr/>
        </p:nvPicPr>
        <p:blipFill rotWithShape="1">
          <a:blip r:embed="rId4"/>
          <a:srcRect b="19409"/>
          <a:stretch/>
        </p:blipFill>
        <p:spPr>
          <a:xfrm>
            <a:off x="6291937" y="3640358"/>
            <a:ext cx="2600767" cy="2276412"/>
          </a:xfrm>
          <a:prstGeom prst="rect">
            <a:avLst/>
          </a:prstGeom>
        </p:spPr>
      </p:pic>
      <p:sp>
        <p:nvSpPr>
          <p:cNvPr id="10" name="TextBox 9">
            <a:extLst>
              <a:ext uri="{FF2B5EF4-FFF2-40B4-BE49-F238E27FC236}">
                <a16:creationId xmlns:a16="http://schemas.microsoft.com/office/drawing/2014/main" id="{13C47AE0-041F-7C4A-F1E6-EEA7498B25DE}"/>
              </a:ext>
            </a:extLst>
          </p:cNvPr>
          <p:cNvSpPr txBox="1"/>
          <p:nvPr/>
        </p:nvSpPr>
        <p:spPr>
          <a:xfrm>
            <a:off x="6440465" y="2608544"/>
            <a:ext cx="240812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RotationStop</a:t>
            </a:r>
            <a:r>
              <a:rPr lang="en-US" sz="800">
                <a:latin typeface="Raleway-MediumItalic"/>
              </a:rPr>
              <a:t>™ allows 14 distinct stop locations with no special tools or disassembly required</a:t>
            </a:r>
          </a:p>
        </p:txBody>
      </p:sp>
      <p:sp>
        <p:nvSpPr>
          <p:cNvPr id="12" name="TextBox 11">
            <a:extLst>
              <a:ext uri="{FF2B5EF4-FFF2-40B4-BE49-F238E27FC236}">
                <a16:creationId xmlns:a16="http://schemas.microsoft.com/office/drawing/2014/main" id="{F5639302-B30F-8C15-4D33-1012738ACDC8}"/>
              </a:ext>
            </a:extLst>
          </p:cNvPr>
          <p:cNvSpPr txBox="1"/>
          <p:nvPr/>
        </p:nvSpPr>
        <p:spPr>
          <a:xfrm>
            <a:off x="6388273" y="5995790"/>
            <a:ext cx="240812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err="1">
                <a:latin typeface="Raleway-MediumItalic"/>
              </a:rPr>
              <a:t>SnapKinect</a:t>
            </a:r>
            <a:r>
              <a:rPr lang="en-US" sz="800">
                <a:latin typeface="Raleway-MediumItalic"/>
              </a:rPr>
              <a:t>™ fast and easy assembly</a:t>
            </a:r>
          </a:p>
        </p:txBody>
      </p:sp>
      <p:sp>
        <p:nvSpPr>
          <p:cNvPr id="4" name="TextBox 3">
            <a:extLst>
              <a:ext uri="{FF2B5EF4-FFF2-40B4-BE49-F238E27FC236}">
                <a16:creationId xmlns:a16="http://schemas.microsoft.com/office/drawing/2014/main" id="{5EB5CE05-2509-4490-281B-AC004D51EB30}"/>
              </a:ext>
            </a:extLst>
          </p:cNvPr>
          <p:cNvSpPr txBox="1"/>
          <p:nvPr/>
        </p:nvSpPr>
        <p:spPr>
          <a:xfrm>
            <a:off x="8908888" y="1446612"/>
            <a:ext cx="3512890" cy="3901068"/>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100" b="0" i="0" u="none" strike="noStrike" baseline="0">
              <a:latin typeface="Raleway-Regular"/>
            </a:endParaRPr>
          </a:p>
          <a:p>
            <a:pPr marL="171450" indent="-171450">
              <a:buFont typeface="Arial"/>
              <a:buChar char="•"/>
            </a:pPr>
            <a:r>
              <a:rPr lang="en-US" sz="1050" b="0" i="0" u="none" strike="noStrike" baseline="0">
                <a:latin typeface="Raleway-Regular"/>
              </a:rPr>
              <a:t>Finger touch dynamic height </a:t>
            </a:r>
            <a:br>
              <a:rPr lang="en-US" sz="1050">
                <a:latin typeface="Raleway-Regular"/>
              </a:rPr>
            </a:br>
            <a:r>
              <a:rPr lang="en-US" sz="1050" b="0" i="0" u="none" strike="noStrike" baseline="0">
                <a:latin typeface="Raleway-Regular"/>
              </a:rPr>
              <a:t>adjustment</a:t>
            </a:r>
          </a:p>
          <a:p>
            <a:pPr marL="171450" indent="-171450">
              <a:buFont typeface="Arial"/>
              <a:buChar char="•"/>
            </a:pPr>
            <a:r>
              <a:rPr lang="en-US" sz="1050" b="0" i="0" u="none" strike="noStrike" baseline="0">
                <a:latin typeface="Raleway-Regular"/>
              </a:rPr>
              <a:t>Recommended for worksurfaces 30” </a:t>
            </a:r>
            <a:br>
              <a:rPr lang="en-US" sz="1050">
                <a:latin typeface="Raleway-Regular"/>
              </a:rPr>
            </a:br>
            <a:r>
              <a:rPr lang="en-US" sz="1050" b="0" i="0" u="none" strike="noStrike" baseline="0">
                <a:latin typeface="Raleway-Regular"/>
              </a:rPr>
              <a:t>deep or less</a:t>
            </a:r>
          </a:p>
          <a:p>
            <a:pPr marL="171450" indent="-171450">
              <a:buFont typeface="Arial"/>
              <a:buChar char="•"/>
            </a:pPr>
            <a:r>
              <a:rPr lang="en-US" sz="1050" b="0" i="0" u="none" strike="noStrike" baseline="0">
                <a:latin typeface="Raleway-Regular"/>
              </a:rPr>
              <a:t>24”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3.6”–27.6” (low–high)</a:t>
            </a:r>
          </a:p>
          <a:p>
            <a:pPr marL="171450" indent="-171450" algn="l">
              <a:buFont typeface="Arial"/>
              <a:buChar char="•"/>
            </a:pPr>
            <a:r>
              <a:rPr lang="en-US" sz="1050" b="0" i="0" u="none" strike="noStrike" baseline="0">
                <a:latin typeface="Raleway-Regular"/>
              </a:rPr>
              <a:t>15.8” arm extension</a:t>
            </a:r>
          </a:p>
          <a:p>
            <a:pPr marL="171450" indent="-171450" algn="l">
              <a:buFont typeface="Arial"/>
              <a:buChar char="•"/>
            </a:pPr>
            <a:r>
              <a:rPr lang="en-US" sz="1050" b="0" i="0" u="none" strike="noStrike" baseline="0">
                <a:latin typeface="Raleway-Regular"/>
              </a:rPr>
              <a:t>5.8” arm retraction</a:t>
            </a:r>
          </a:p>
          <a:p>
            <a:pPr marL="171450" indent="-171450" algn="l">
              <a:buFont typeface="Arial"/>
              <a:buChar char="•"/>
            </a:pPr>
            <a:r>
              <a:rPr lang="en-US" sz="1050" b="0" i="0" u="none" strike="noStrike" baseline="0">
                <a:latin typeface="Raleway-Regular"/>
              </a:rPr>
              <a:t>+45º/-30º monitor tilt</a:t>
            </a:r>
          </a:p>
          <a:p>
            <a:pPr marL="171450" indent="-171450" algn="l">
              <a:buFont typeface="Arial"/>
              <a:buChar char="•"/>
            </a:pPr>
            <a:r>
              <a:rPr lang="en-US" sz="1050" b="0" i="0" u="none" strike="noStrike" baseline="0">
                <a:latin typeface="Raleway-Regular"/>
              </a:rPr>
              <a:t>+/-90º VESA rotation</a:t>
            </a:r>
          </a:p>
          <a:p>
            <a:pPr marL="171450" indent="-171450">
              <a:buFont typeface="Arial"/>
              <a:buChar char="•"/>
            </a:pPr>
            <a:r>
              <a:rPr lang="en-US" sz="1050" b="0" i="0" u="none" strike="noStrike" baseline="0">
                <a:latin typeface="Raleway-Regular"/>
              </a:rPr>
              <a:t>3.5lb.-27.0lb. weight capacity </a:t>
            </a:r>
            <a:r>
              <a:rPr lang="en-US" sz="1050" b="0" i="1" u="none" strike="noStrike" baseline="0">
                <a:latin typeface="Raleway-Regular"/>
              </a:rPr>
              <a:t>(per arm, </a:t>
            </a:r>
            <a:br>
              <a:rPr lang="en-US" sz="1050" i="1">
                <a:latin typeface="Raleway-Regular"/>
              </a:rPr>
            </a:br>
            <a:r>
              <a:rPr lang="en-US" sz="1050" b="0" i="1" u="none" strike="noStrike" baseline="0">
                <a:latin typeface="Raleway-Regular"/>
              </a:rPr>
              <a:t>not </a:t>
            </a:r>
            <a:r>
              <a:rPr lang="en-US" sz="1050" i="1">
                <a:latin typeface="Raleway-Regular"/>
              </a:rPr>
              <a:t>to exceed</a:t>
            </a:r>
            <a:r>
              <a:rPr lang="en-US" sz="1050" b="0" i="1" u="none" strike="noStrike" baseline="0">
                <a:latin typeface="Raleway-Regular"/>
              </a:rPr>
              <a:t> a total of 60lb.)</a:t>
            </a:r>
          </a:p>
          <a:p>
            <a:pPr marL="171450" indent="-171450">
              <a:buFont typeface="Arial"/>
              <a:buChar char="•"/>
            </a:pPr>
            <a:r>
              <a:rPr lang="en-US" sz="1050" b="0" i="0" u="none" strike="noStrike" baseline="0">
                <a:latin typeface="Raleway-Regular"/>
              </a:rPr>
              <a:t>Max monitor width </a:t>
            </a:r>
            <a:r>
              <a:rPr lang="en-US" sz="1050" b="0" i="1" u="none" strike="noStrike" baseline="0">
                <a:latin typeface="Raleway-Regular"/>
              </a:rPr>
              <a:t>(bezel measured </a:t>
            </a:r>
            <a:r>
              <a:rPr lang="en-US" sz="1050" i="1">
                <a:latin typeface="Raleway-Regular"/>
              </a:rPr>
              <a:t>from</a:t>
            </a:r>
            <a:r>
              <a:rPr lang="en-US" sz="1050" b="0" i="1" u="none" strike="noStrike" baseline="0">
                <a:latin typeface="Raleway-Regular"/>
              </a:rPr>
              <a:t> </a:t>
            </a:r>
            <a:br>
              <a:rPr lang="en-US" sz="1050" i="1">
                <a:latin typeface="Raleway-Regular"/>
              </a:rPr>
            </a:br>
            <a:r>
              <a:rPr lang="en-US" sz="1050" b="0" i="1" u="none" strike="noStrike" baseline="0">
                <a:latin typeface="Raleway-Regular"/>
              </a:rPr>
              <a:t>left </a:t>
            </a:r>
            <a:r>
              <a:rPr lang="en-US" sz="1050" i="1">
                <a:latin typeface="Raleway-Regular"/>
              </a:rPr>
              <a:t>to right</a:t>
            </a:r>
            <a:r>
              <a:rPr lang="en-US" sz="1050" b="0" i="1" u="none" strike="noStrike" baseline="0">
                <a:latin typeface="Raleway-Regular"/>
              </a:rPr>
              <a:t>)</a:t>
            </a:r>
            <a:r>
              <a:rPr lang="en-US" sz="1050" b="0" i="0" u="none" strike="noStrike" baseline="0">
                <a:latin typeface="Raleway-Regular"/>
              </a:rPr>
              <a:t>: 36.3”</a:t>
            </a:r>
          </a:p>
          <a:p>
            <a:pPr marL="171450" indent="-171450" algn="l">
              <a:buFont typeface="Arial"/>
              <a:buChar char="•"/>
            </a:pPr>
            <a:r>
              <a:rPr lang="en-US" sz="1050" b="0" i="0" u="none" strike="noStrike" baseline="0">
                <a:latin typeface="Raleway-Regular"/>
              </a:rPr>
              <a:t>16.0” pole height </a:t>
            </a:r>
            <a:r>
              <a:rPr lang="en-US" sz="1050" b="0" i="1" u="none" strike="noStrike" baseline="0">
                <a:latin typeface="Raleway-Regular"/>
              </a:rPr>
              <a:t>(includes base)</a:t>
            </a:r>
          </a:p>
          <a:p>
            <a:pPr marL="171450" indent="-171450" algn="l">
              <a:buFont typeface="Arial"/>
              <a:buChar char="•"/>
            </a:pPr>
            <a:r>
              <a:rPr lang="en-US" sz="1050" b="0" i="0" u="none" strike="noStrike" baseline="0">
                <a:latin typeface="Raleway-Regular"/>
              </a:rPr>
              <a:t>VESA 75mm/100mm quick release</a:t>
            </a:r>
          </a:p>
          <a:p>
            <a:pPr marL="171450" indent="-171450">
              <a:buFont typeface="Arial"/>
              <a:buChar char="•"/>
            </a:pPr>
            <a:r>
              <a:rPr lang="en-US" sz="1050" b="0" i="0" u="none" strike="noStrike" baseline="0" err="1">
                <a:latin typeface="Raleway-Regular"/>
              </a:rPr>
              <a:t>RotationStop</a:t>
            </a:r>
            <a:r>
              <a:rPr lang="en-US" sz="1050" b="0" i="0" u="none" strike="noStrike" baseline="0">
                <a:latin typeface="Raleway-Regular"/>
              </a:rPr>
              <a:t> lock-out feature </a:t>
            </a:r>
            <a:br>
              <a:rPr lang="en-US" sz="1050">
                <a:latin typeface="Raleway-Regular"/>
              </a:rPr>
            </a:br>
            <a:r>
              <a:rPr lang="en-US" sz="1050" b="0" i="0" u="none" strike="noStrike" baseline="0">
                <a:latin typeface="Raleway-Regular"/>
              </a:rPr>
              <a:t>(14 </a:t>
            </a:r>
            <a:r>
              <a:rPr lang="en-US" sz="1050">
                <a:latin typeface="Raleway-Regular"/>
              </a:rPr>
              <a:t>distinct locations</a:t>
            </a:r>
            <a:r>
              <a:rPr lang="en-US" sz="1050" b="0" i="0" u="none" strike="noStrike" baseline="0">
                <a:latin typeface="Raleway-Regular"/>
              </a:rPr>
              <a:t>)</a:t>
            </a:r>
          </a:p>
          <a:p>
            <a:pPr marL="171450" indent="-171450" algn="l">
              <a:buFont typeface="Arial"/>
              <a:buChar char="•"/>
            </a:pPr>
            <a:r>
              <a:rPr lang="en-US" sz="1050" b="0" i="0" u="none" strike="noStrike" baseline="0">
                <a:latin typeface="Raleway-Regular"/>
              </a:rPr>
              <a:t>Desk clamp and grommet mount included</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a:latin typeface="Raleway-Regular"/>
              </a:rPr>
              <a:t>Warranty: Lifetime</a:t>
            </a:r>
          </a:p>
        </p:txBody>
      </p:sp>
    </p:spTree>
    <p:extLst>
      <p:ext uri="{BB962C8B-B14F-4D97-AF65-F5344CB8AC3E}">
        <p14:creationId xmlns:p14="http://schemas.microsoft.com/office/powerpoint/2010/main" val="3914621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622464-E750-0C59-6AE8-85C6220FFF6C}"/>
              </a:ext>
            </a:extLst>
          </p:cNvPr>
          <p:cNvPicPr>
            <a:picLocks noChangeAspect="1"/>
          </p:cNvPicPr>
          <p:nvPr/>
        </p:nvPicPr>
        <p:blipFill>
          <a:blip r:embed="rId2"/>
          <a:stretch>
            <a:fillRect/>
          </a:stretch>
        </p:blipFill>
        <p:spPr>
          <a:xfrm>
            <a:off x="2046706" y="188152"/>
            <a:ext cx="4548664" cy="2896243"/>
          </a:xfrm>
          <a:prstGeom prst="rect">
            <a:avLst/>
          </a:prstGeom>
        </p:spPr>
      </p:pic>
      <p:pic>
        <p:nvPicPr>
          <p:cNvPr id="5" name="Picture 4">
            <a:extLst>
              <a:ext uri="{FF2B5EF4-FFF2-40B4-BE49-F238E27FC236}">
                <a16:creationId xmlns:a16="http://schemas.microsoft.com/office/drawing/2014/main" id="{9E9A656D-01D1-1094-01F9-AAA2BA801833}"/>
              </a:ext>
            </a:extLst>
          </p:cNvPr>
          <p:cNvPicPr>
            <a:picLocks noChangeAspect="1"/>
          </p:cNvPicPr>
          <p:nvPr/>
        </p:nvPicPr>
        <p:blipFill>
          <a:blip r:embed="rId3"/>
          <a:stretch>
            <a:fillRect/>
          </a:stretch>
        </p:blipFill>
        <p:spPr>
          <a:xfrm>
            <a:off x="6698399" y="188152"/>
            <a:ext cx="3928030" cy="2896243"/>
          </a:xfrm>
          <a:prstGeom prst="rect">
            <a:avLst/>
          </a:prstGeom>
        </p:spPr>
      </p:pic>
      <p:pic>
        <p:nvPicPr>
          <p:cNvPr id="7" name="Picture 6">
            <a:extLst>
              <a:ext uri="{FF2B5EF4-FFF2-40B4-BE49-F238E27FC236}">
                <a16:creationId xmlns:a16="http://schemas.microsoft.com/office/drawing/2014/main" id="{8B16D3A9-B39B-9240-C1E6-F3CDEFDD8C36}"/>
              </a:ext>
            </a:extLst>
          </p:cNvPr>
          <p:cNvPicPr>
            <a:picLocks noChangeAspect="1"/>
          </p:cNvPicPr>
          <p:nvPr/>
        </p:nvPicPr>
        <p:blipFill>
          <a:blip r:embed="rId4"/>
          <a:stretch>
            <a:fillRect/>
          </a:stretch>
        </p:blipFill>
        <p:spPr>
          <a:xfrm>
            <a:off x="3673936" y="3182928"/>
            <a:ext cx="6048926" cy="3442127"/>
          </a:xfrm>
          <a:prstGeom prst="rect">
            <a:avLst/>
          </a:prstGeom>
        </p:spPr>
      </p:pic>
      <p:sp>
        <p:nvSpPr>
          <p:cNvPr id="4" name="TextBox 3">
            <a:extLst>
              <a:ext uri="{FF2B5EF4-FFF2-40B4-BE49-F238E27FC236}">
                <a16:creationId xmlns:a16="http://schemas.microsoft.com/office/drawing/2014/main" id="{67CFEA2C-5AB0-4C35-3E28-D0C7DF9DE840}"/>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Rising™</a:t>
            </a:r>
          </a:p>
          <a:p>
            <a:r>
              <a:rPr lang="en-US" sz="1400">
                <a:latin typeface="Raleway-LightItalic"/>
              </a:rPr>
              <a:t>Finishes</a:t>
            </a:r>
          </a:p>
        </p:txBody>
      </p:sp>
      <p:sp>
        <p:nvSpPr>
          <p:cNvPr id="2" name="TextBox 1">
            <a:extLst>
              <a:ext uri="{FF2B5EF4-FFF2-40B4-BE49-F238E27FC236}">
                <a16:creationId xmlns:a16="http://schemas.microsoft.com/office/drawing/2014/main" id="{D432FD19-CF9D-6AB0-CCAD-D9E874033C62}"/>
              </a:ext>
            </a:extLst>
          </p:cNvPr>
          <p:cNvSpPr txBox="1"/>
          <p:nvPr/>
        </p:nvSpPr>
        <p:spPr>
          <a:xfrm>
            <a:off x="7458350" y="3259723"/>
            <a:ext cx="240812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*minimum order quantity: 300</a:t>
            </a:r>
          </a:p>
          <a:p>
            <a:pPr algn="ctr"/>
            <a:r>
              <a:rPr lang="en-US" sz="800">
                <a:latin typeface="Raleway-MediumItalic"/>
              </a:rPr>
              <a:t>*lead time: 10 weeks</a:t>
            </a:r>
          </a:p>
        </p:txBody>
      </p:sp>
    </p:spTree>
    <p:extLst>
      <p:ext uri="{BB962C8B-B14F-4D97-AF65-F5344CB8AC3E}">
        <p14:creationId xmlns:p14="http://schemas.microsoft.com/office/powerpoint/2010/main" val="32419909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70A63B-4E4F-4A31-B35B-56FB3202C9AB}"/>
              </a:ext>
            </a:extLst>
          </p:cNvPr>
          <p:cNvPicPr>
            <a:picLocks noChangeAspect="1"/>
          </p:cNvPicPr>
          <p:nvPr/>
        </p:nvPicPr>
        <p:blipFill>
          <a:blip r:embed="rId2"/>
          <a:stretch>
            <a:fillRect/>
          </a:stretch>
        </p:blipFill>
        <p:spPr>
          <a:xfrm>
            <a:off x="116659" y="826092"/>
            <a:ext cx="5398577" cy="4653059"/>
          </a:xfrm>
          <a:prstGeom prst="rect">
            <a:avLst/>
          </a:prstGeom>
        </p:spPr>
      </p:pic>
      <p:pic>
        <p:nvPicPr>
          <p:cNvPr id="13" name="Picture 12">
            <a:extLst>
              <a:ext uri="{FF2B5EF4-FFF2-40B4-BE49-F238E27FC236}">
                <a16:creationId xmlns:a16="http://schemas.microsoft.com/office/drawing/2014/main" id="{86C8046A-5E5D-452E-BBA1-F8F5D5C7AF17}"/>
              </a:ext>
            </a:extLst>
          </p:cNvPr>
          <p:cNvPicPr>
            <a:picLocks noChangeAspect="1"/>
          </p:cNvPicPr>
          <p:nvPr/>
        </p:nvPicPr>
        <p:blipFill rotWithShape="1">
          <a:blip r:embed="rId3"/>
          <a:srcRect r="4602" b="16322"/>
          <a:stretch/>
        </p:blipFill>
        <p:spPr>
          <a:xfrm>
            <a:off x="2584242" y="5380621"/>
            <a:ext cx="2321495" cy="1131272"/>
          </a:xfrm>
          <a:prstGeom prst="rect">
            <a:avLst/>
          </a:prstGeom>
        </p:spPr>
      </p:pic>
      <p:pic>
        <p:nvPicPr>
          <p:cNvPr id="18" name="Picture 17">
            <a:extLst>
              <a:ext uri="{FF2B5EF4-FFF2-40B4-BE49-F238E27FC236}">
                <a16:creationId xmlns:a16="http://schemas.microsoft.com/office/drawing/2014/main" id="{A3EA27EA-EABE-44B6-9380-EB938C9C704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t="5726" r="1523" b="20079"/>
          <a:stretch/>
        </p:blipFill>
        <p:spPr>
          <a:xfrm>
            <a:off x="6047307" y="2007277"/>
            <a:ext cx="1010477" cy="1965944"/>
          </a:xfrm>
          <a:prstGeom prst="rect">
            <a:avLst/>
          </a:prstGeom>
        </p:spPr>
      </p:pic>
      <p:pic>
        <p:nvPicPr>
          <p:cNvPr id="20" name="Picture 19">
            <a:extLst>
              <a:ext uri="{FF2B5EF4-FFF2-40B4-BE49-F238E27FC236}">
                <a16:creationId xmlns:a16="http://schemas.microsoft.com/office/drawing/2014/main" id="{E4AFA922-CE32-44AA-BABD-E32326E67173}"/>
              </a:ext>
            </a:extLst>
          </p:cNvPr>
          <p:cNvPicPr>
            <a:picLocks noChangeAspect="1"/>
          </p:cNvPicPr>
          <p:nvPr/>
        </p:nvPicPr>
        <p:blipFill rotWithShape="1">
          <a:blip r:embed="rId5"/>
          <a:srcRect t="-87" r="3699" b="9833"/>
          <a:stretch/>
        </p:blipFill>
        <p:spPr>
          <a:xfrm>
            <a:off x="7151122" y="1722823"/>
            <a:ext cx="1006908" cy="2250777"/>
          </a:xfrm>
          <a:prstGeom prst="rect">
            <a:avLst/>
          </a:prstGeom>
        </p:spPr>
      </p:pic>
      <p:pic>
        <p:nvPicPr>
          <p:cNvPr id="22" name="Picture 21">
            <a:extLst>
              <a:ext uri="{FF2B5EF4-FFF2-40B4-BE49-F238E27FC236}">
                <a16:creationId xmlns:a16="http://schemas.microsoft.com/office/drawing/2014/main" id="{37AC3D52-F973-48BF-83B9-D1C95D641D01}"/>
              </a:ext>
            </a:extLst>
          </p:cNvPr>
          <p:cNvPicPr>
            <a:picLocks noChangeAspect="1"/>
          </p:cNvPicPr>
          <p:nvPr/>
        </p:nvPicPr>
        <p:blipFill rotWithShape="1">
          <a:blip r:embed="rId6"/>
          <a:srcRect r="8476" b="11518"/>
          <a:stretch/>
        </p:blipFill>
        <p:spPr>
          <a:xfrm>
            <a:off x="5303830" y="4816731"/>
            <a:ext cx="1063948" cy="1695161"/>
          </a:xfrm>
          <a:prstGeom prst="rect">
            <a:avLst/>
          </a:prstGeom>
        </p:spPr>
      </p:pic>
      <p:pic>
        <p:nvPicPr>
          <p:cNvPr id="24" name="Picture 23">
            <a:extLst>
              <a:ext uri="{FF2B5EF4-FFF2-40B4-BE49-F238E27FC236}">
                <a16:creationId xmlns:a16="http://schemas.microsoft.com/office/drawing/2014/main" id="{227F340E-765A-4D93-A231-1E21AE250F35}"/>
              </a:ext>
            </a:extLst>
          </p:cNvPr>
          <p:cNvPicPr>
            <a:picLocks noChangeAspect="1"/>
          </p:cNvPicPr>
          <p:nvPr/>
        </p:nvPicPr>
        <p:blipFill rotWithShape="1">
          <a:blip r:embed="rId7"/>
          <a:srcRect l="1" r="3576" b="9757"/>
          <a:stretch/>
        </p:blipFill>
        <p:spPr>
          <a:xfrm>
            <a:off x="6694567" y="4383828"/>
            <a:ext cx="1421488" cy="2133283"/>
          </a:xfrm>
          <a:prstGeom prst="rect">
            <a:avLst/>
          </a:prstGeom>
        </p:spPr>
      </p:pic>
      <p:sp>
        <p:nvSpPr>
          <p:cNvPr id="9" name="TextBox 8">
            <a:extLst>
              <a:ext uri="{FF2B5EF4-FFF2-40B4-BE49-F238E27FC236}">
                <a16:creationId xmlns:a16="http://schemas.microsoft.com/office/drawing/2014/main" id="{05E6AC05-9EB9-7673-0287-667C87E4817D}"/>
              </a:ext>
            </a:extLst>
          </p:cNvPr>
          <p:cNvSpPr txBox="1"/>
          <p:nvPr/>
        </p:nvSpPr>
        <p:spPr>
          <a:xfrm>
            <a:off x="8607660" y="669625"/>
            <a:ext cx="4005231" cy="5678478"/>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100" b="0" i="0" u="none" strike="noStrike" baseline="0">
              <a:latin typeface="Raleway-Regular"/>
            </a:endParaRPr>
          </a:p>
          <a:p>
            <a:pPr marL="171450" indent="-171450">
              <a:buFont typeface="Arial"/>
              <a:buChar char="•"/>
            </a:pPr>
            <a:r>
              <a:rPr lang="en-US" sz="1050" b="0" i="0" u="none" strike="noStrike" baseline="0">
                <a:latin typeface="Raleway-Regular"/>
              </a:rPr>
              <a:t>Finger touch dynamic height </a:t>
            </a:r>
            <a:br>
              <a:rPr lang="en-US" sz="1050">
                <a:latin typeface="Raleway-Regular"/>
              </a:rPr>
            </a:br>
            <a:r>
              <a:rPr lang="en-US" sz="1050" b="0" i="0" u="none" strike="noStrike" baseline="0">
                <a:latin typeface="Raleway-Regular"/>
              </a:rPr>
              <a:t>adjustment</a:t>
            </a:r>
          </a:p>
          <a:p>
            <a:pPr marL="171450" indent="-171450">
              <a:buFont typeface="Arial"/>
              <a:buChar char="•"/>
            </a:pPr>
            <a:r>
              <a:rPr lang="en-US" sz="1050" b="0" i="0" u="none" strike="noStrike" baseline="0">
                <a:latin typeface="Raleway-Regular"/>
              </a:rPr>
              <a:t>Recommended for worksurfaces 30.0” </a:t>
            </a:r>
            <a:br>
              <a:rPr lang="en-US" sz="1050">
                <a:latin typeface="Raleway-Regular"/>
              </a:rPr>
            </a:br>
            <a:r>
              <a:rPr lang="en-US" sz="1050" b="0" i="0" u="none" strike="noStrike" baseline="0">
                <a:latin typeface="Raleway-Regular"/>
              </a:rPr>
              <a:t>deep or less</a:t>
            </a:r>
          </a:p>
          <a:p>
            <a:pPr marL="171450" indent="-171450" algn="l">
              <a:buFont typeface="Arial"/>
              <a:buChar char="•"/>
            </a:pPr>
            <a:r>
              <a:rPr lang="en-US" sz="1050" b="0" i="0" u="none" strike="noStrike" baseline="0">
                <a:latin typeface="Raleway-Regular"/>
              </a:rPr>
              <a:t>16.07” arm extension</a:t>
            </a:r>
          </a:p>
          <a:p>
            <a:pPr marL="171450" indent="-171450" algn="l">
              <a:buFont typeface="Arial"/>
              <a:buChar char="•"/>
            </a:pPr>
            <a:r>
              <a:rPr lang="en-US" sz="1050" b="0" i="0" u="none" strike="noStrike" baseline="0">
                <a:latin typeface="Raleway-Regular"/>
              </a:rPr>
              <a:t>5.86” arm retraction</a:t>
            </a:r>
          </a:p>
          <a:p>
            <a:pPr marL="171450" indent="-171450" algn="l">
              <a:buFont typeface="Arial"/>
              <a:buChar char="•"/>
            </a:pPr>
            <a:r>
              <a:rPr lang="en-US" sz="1050">
                <a:latin typeface="Raleway-Regular"/>
              </a:rPr>
              <a:t>+</a:t>
            </a:r>
            <a:r>
              <a:rPr lang="en-US" sz="1050" b="0" i="0" u="none" strike="noStrike" baseline="0">
                <a:latin typeface="Raleway-Regular"/>
              </a:rPr>
              <a:t>90º/-45º monitor tilt</a:t>
            </a:r>
          </a:p>
          <a:p>
            <a:pPr marL="171450" indent="-171450">
              <a:buFont typeface="Arial"/>
              <a:buChar char="•"/>
            </a:pPr>
            <a:r>
              <a:rPr lang="en-US" sz="1050" b="0" i="0" u="none" strike="noStrike" baseline="0">
                <a:latin typeface="Raleway-Regular"/>
              </a:rPr>
              <a:t>±90º VESA rotation</a:t>
            </a:r>
            <a:endParaRPr lang="en-US" sz="1050">
              <a:latin typeface="Raleway-Regular"/>
            </a:endParaRPr>
          </a:p>
          <a:p>
            <a:pPr marL="171450" indent="-171450">
              <a:buFont typeface="Arial"/>
              <a:buChar char="•"/>
            </a:pPr>
            <a:r>
              <a:rPr lang="en-US" sz="1050" b="0" i="0" u="none" strike="noStrike" baseline="0">
                <a:latin typeface="Raleway-Regular"/>
              </a:rPr>
              <a:t>2.5 lb.–18.5 lb. weight capacity</a:t>
            </a:r>
            <a:r>
              <a:rPr lang="en-US" sz="1050">
                <a:latin typeface="Raleway-Regular"/>
              </a:rPr>
              <a:t> </a:t>
            </a:r>
            <a:r>
              <a:rPr lang="en-US" sz="1050" b="0" i="1" u="none" strike="noStrike" baseline="0">
                <a:latin typeface="Raleway-Regular"/>
              </a:rPr>
              <a:t>(per arm)</a:t>
            </a:r>
          </a:p>
          <a:p>
            <a:pPr marL="171450" indent="-171450" algn="l">
              <a:buFont typeface="Arial"/>
              <a:buChar char="•"/>
            </a:pPr>
            <a:r>
              <a:rPr lang="en-US" sz="1050" b="0" i="0" u="none" strike="noStrike" baseline="0">
                <a:latin typeface="Raleway-Regular"/>
              </a:rPr>
              <a:t>15.99” pole height </a:t>
            </a:r>
            <a:r>
              <a:rPr lang="en-US" sz="1050" b="0" i="1" u="none" strike="noStrike" baseline="0">
                <a:latin typeface="Raleway-Regular"/>
              </a:rPr>
              <a:t>(includes base)</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buFont typeface="Arial"/>
              <a:buChar char="•"/>
            </a:pPr>
            <a:r>
              <a:rPr lang="en-US" sz="1050" b="0" i="0" u="none" strike="noStrike" baseline="0">
                <a:latin typeface="Raleway-Regular"/>
              </a:rPr>
              <a:t>Specify a grommet mount or a desk </a:t>
            </a:r>
            <a:br>
              <a:rPr lang="en-US" sz="1050">
                <a:latin typeface="Raleway-Regular"/>
              </a:rPr>
            </a:br>
            <a:r>
              <a:rPr lang="en-US" sz="1050" b="0" i="0" u="none" strike="noStrike" baseline="0">
                <a:latin typeface="Raleway-Regular"/>
              </a:rPr>
              <a:t>clamp mount</a:t>
            </a:r>
          </a:p>
          <a:p>
            <a:pPr marL="171450" indent="-171450">
              <a:buFont typeface="Arial"/>
              <a:buChar char="•"/>
            </a:pPr>
            <a:r>
              <a:rPr lang="en-US" sz="1050" b="0" i="0" u="none" strike="noStrike" baseline="0">
                <a:latin typeface="Raleway-Regular"/>
              </a:rPr>
              <a:t>Slider provide 9.5" of additional horizontal </a:t>
            </a:r>
            <a:br>
              <a:rPr lang="en-US" sz="1050">
                <a:latin typeface="Raleway-Regular"/>
              </a:rPr>
            </a:br>
            <a:r>
              <a:rPr lang="en-US" sz="1050" b="0" i="0" u="none" strike="noStrike" baseline="0">
                <a:latin typeface="Raleway-Regular"/>
              </a:rPr>
              <a:t>adjustability</a:t>
            </a:r>
          </a:p>
          <a:p>
            <a:pPr marL="171450" indent="-171450">
              <a:buFont typeface="Arial"/>
              <a:buChar char="•"/>
            </a:pPr>
            <a:r>
              <a:rPr lang="en-US" sz="1050" b="0" i="0" u="none" strike="noStrike" baseline="0">
                <a:latin typeface="Raleway-Regular"/>
              </a:rPr>
              <a:t>Tension adjustment indicator for precision </a:t>
            </a:r>
            <a:br>
              <a:rPr lang="en-US" sz="1050">
                <a:latin typeface="Raleway-Regular"/>
              </a:rPr>
            </a:br>
            <a:r>
              <a:rPr lang="en-US" sz="1050" b="0" i="0" u="none" strike="noStrike" baseline="0">
                <a:latin typeface="Raleway-Regular"/>
              </a:rPr>
              <a:t>installation</a:t>
            </a:r>
          </a:p>
          <a:p>
            <a:pPr marL="171450" indent="-171450">
              <a:buFont typeface="Arial"/>
              <a:buChar char="•"/>
            </a:pPr>
            <a:r>
              <a:rPr lang="en-US" sz="1050" b="0" i="0" u="none" strike="noStrike" baseline="0">
                <a:latin typeface="Raleway-Regular"/>
              </a:rPr>
              <a:t>Each connection sleeve can accommodate </a:t>
            </a:r>
            <a:br>
              <a:rPr lang="en-US" sz="1050">
                <a:latin typeface="Raleway-Regular"/>
              </a:rPr>
            </a:br>
            <a:r>
              <a:rPr lang="en-US" sz="1050" b="0" i="0" u="none" strike="noStrike" baseline="0">
                <a:latin typeface="Raleway-Regular"/>
              </a:rPr>
              <a:t>up </a:t>
            </a:r>
            <a:r>
              <a:rPr lang="en-US" sz="1050">
                <a:latin typeface="Raleway-Regular"/>
              </a:rPr>
              <a:t>to three</a:t>
            </a:r>
            <a:r>
              <a:rPr lang="en-US" sz="1050" b="0" i="0" u="none" strike="noStrike" baseline="0">
                <a:latin typeface="Raleway-Regular"/>
              </a:rPr>
              <a:t> monitors depending on the </a:t>
            </a:r>
            <a:br>
              <a:rPr lang="en-US" sz="1050">
                <a:latin typeface="Raleway-Regular"/>
              </a:rPr>
            </a:br>
            <a:r>
              <a:rPr lang="en-US" sz="1050" b="0" i="0" u="none" strike="noStrike" baseline="0">
                <a:latin typeface="Raleway-Regular"/>
              </a:rPr>
              <a:t>configuration</a:t>
            </a:r>
          </a:p>
          <a:p>
            <a:pPr marL="171450" indent="-171450" algn="l">
              <a:buFont typeface="Arial"/>
              <a:buChar char="•"/>
            </a:pPr>
            <a:r>
              <a:rPr lang="en-US" sz="1050" b="0" i="0" u="none" strike="noStrike" baseline="0">
                <a:latin typeface="Raleway-Regular"/>
              </a:rPr>
              <a:t>Partially assembled for quick installation</a:t>
            </a:r>
          </a:p>
          <a:p>
            <a:pPr marL="171450" indent="-171450" algn="l">
              <a:buFont typeface="Arial"/>
              <a:buChar char="•"/>
            </a:pPr>
            <a:r>
              <a:rPr lang="en-US" sz="1050">
                <a:latin typeface="Raleway-Regular"/>
              </a:rPr>
              <a:t>Integrated</a:t>
            </a:r>
            <a:r>
              <a:rPr lang="en-US" sz="1050" b="0" i="0" u="none" strike="noStrike" baseline="0">
                <a:latin typeface="Raleway-Regular"/>
              </a:rPr>
              <a:t> cord management</a:t>
            </a:r>
          </a:p>
          <a:p>
            <a:pPr marL="171450" indent="-171450" algn="l">
              <a:buFont typeface="Arial"/>
              <a:buChar char="•"/>
            </a:pPr>
            <a:r>
              <a:rPr lang="en-US" sz="1050" b="0" i="0" u="none" strike="noStrike" baseline="0">
                <a:latin typeface="Raleway-Regular"/>
              </a:rPr>
              <a:t>Integrated tool holder</a:t>
            </a:r>
          </a:p>
          <a:p>
            <a:pPr marL="171450" indent="-171450" algn="l">
              <a:buFont typeface="Arial"/>
              <a:buChar char="•"/>
            </a:pPr>
            <a:r>
              <a:rPr lang="en-US" sz="1050" b="0" i="0" u="none" strike="noStrike" baseline="0">
                <a:latin typeface="Raleway-Regular"/>
              </a:rPr>
              <a:t>Meets or exceeds ANSI/BIFMA x5.5 guidelines</a:t>
            </a:r>
          </a:p>
          <a:p>
            <a:pPr marL="171450" indent="-171450">
              <a:buFont typeface="Arial"/>
              <a:buChar char="•"/>
            </a:pPr>
            <a:r>
              <a:rPr lang="en-US" sz="1050" b="0" i="0" u="none" strike="noStrike" baseline="0">
                <a:latin typeface="Raleway-Regular"/>
              </a:rPr>
              <a:t>42.29" max. monitor width </a:t>
            </a:r>
            <a:br>
              <a:rPr lang="en-US" sz="1050">
                <a:latin typeface="Raleway-Regular"/>
              </a:rPr>
            </a:br>
            <a:r>
              <a:rPr lang="en-US" sz="1050" i="1">
                <a:latin typeface="Raleway-Regular"/>
              </a:rPr>
              <a:t>- </a:t>
            </a:r>
            <a:r>
              <a:rPr lang="en-US" sz="1050" b="0" i="1" u="none" strike="noStrike" baseline="0">
                <a:latin typeface="Raleway-Regular"/>
              </a:rPr>
              <a:t>Bezel measured left to right.</a:t>
            </a:r>
            <a:r>
              <a:rPr lang="en-US" sz="1050" i="1">
                <a:latin typeface="Raleway-Regular"/>
              </a:rPr>
              <a:t> </a:t>
            </a:r>
            <a:br>
              <a:rPr lang="en-US" sz="1050" i="1">
                <a:latin typeface="Raleway-Regular"/>
              </a:rPr>
            </a:br>
            <a:r>
              <a:rPr lang="en-US" sz="1050" i="1">
                <a:latin typeface="Raleway-Regular"/>
              </a:rPr>
              <a:t>- </a:t>
            </a:r>
            <a:r>
              <a:rPr lang="en-US" sz="1050" b="0" i="1" u="none" strike="noStrike" baseline="0">
                <a:latin typeface="Raleway-Regular"/>
              </a:rPr>
              <a:t>Max. width is contingent on weight capacity.</a:t>
            </a:r>
          </a:p>
          <a:p>
            <a:pPr marL="171450" indent="-171450">
              <a:buFont typeface="Arial"/>
              <a:buChar char="•"/>
            </a:pPr>
            <a:r>
              <a:rPr lang="en-US" sz="1050" b="0" i="0" u="none" strike="noStrike" baseline="0">
                <a:latin typeface="Raleway-Regular"/>
              </a:rPr>
              <a:t>Designed by Roger </a:t>
            </a:r>
            <a:r>
              <a:rPr lang="en-US" sz="1050">
                <a:latin typeface="Raleway-Regular"/>
              </a:rPr>
              <a:t>Webb Associates</a:t>
            </a:r>
            <a:r>
              <a:rPr lang="en-US" sz="1050" b="0" i="0" u="none" strike="noStrike" baseline="0">
                <a:latin typeface="Raleway-Regular"/>
              </a:rPr>
              <a:t> </a:t>
            </a:r>
            <a:br>
              <a:rPr lang="en-US" sz="1050">
                <a:latin typeface="Raleway-Regular"/>
              </a:rPr>
            </a:br>
            <a:r>
              <a:rPr lang="en-US" sz="1050" b="0" i="0" u="none" strike="noStrike" baseline="0">
                <a:latin typeface="Raleway-Regular"/>
              </a:rPr>
              <a:t>of London</a:t>
            </a:r>
          </a:p>
          <a:p>
            <a:pPr marL="171450" indent="-171450" algn="l">
              <a:buFont typeface="Arial"/>
              <a:buChar char="•"/>
            </a:pPr>
            <a:r>
              <a:rPr lang="en-US" sz="1050" b="0" i="0" u="none" strike="noStrike" baseline="0">
                <a:latin typeface="Raleway-Regular"/>
              </a:rPr>
              <a:t>Warranty: Lifetime</a:t>
            </a:r>
            <a:endParaRPr lang="en-US" sz="1050">
              <a:latin typeface="Raleway-Regular"/>
            </a:endParaRPr>
          </a:p>
        </p:txBody>
      </p:sp>
      <p:sp>
        <p:nvSpPr>
          <p:cNvPr id="3" name="TextBox 2">
            <a:extLst>
              <a:ext uri="{FF2B5EF4-FFF2-40B4-BE49-F238E27FC236}">
                <a16:creationId xmlns:a16="http://schemas.microsoft.com/office/drawing/2014/main" id="{41C0CC61-0240-F6E5-F411-596505027B62}"/>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Kata™ EX2-MS</a:t>
            </a:r>
          </a:p>
          <a:p>
            <a:r>
              <a:rPr lang="en-US" sz="1400" dirty="0">
                <a:latin typeface="Raleway-LightItalic"/>
              </a:rPr>
              <a:t>Dual Motion + Slider Monitor Arm</a:t>
            </a:r>
          </a:p>
        </p:txBody>
      </p:sp>
      <p:pic>
        <p:nvPicPr>
          <p:cNvPr id="5" name="Picture 4" descr="A group of black and white text&#10;&#10;Description automatically generated">
            <a:extLst>
              <a:ext uri="{FF2B5EF4-FFF2-40B4-BE49-F238E27FC236}">
                <a16:creationId xmlns:a16="http://schemas.microsoft.com/office/drawing/2014/main" id="{3515DD83-3215-D25B-4F04-8A29F3000AE3}"/>
              </a:ext>
            </a:extLst>
          </p:cNvPr>
          <p:cNvPicPr>
            <a:picLocks noChangeAspect="1"/>
          </p:cNvPicPr>
          <p:nvPr/>
        </p:nvPicPr>
        <p:blipFill>
          <a:blip r:embed="rId8"/>
          <a:stretch>
            <a:fillRect/>
          </a:stretch>
        </p:blipFill>
        <p:spPr>
          <a:xfrm>
            <a:off x="264290" y="5666264"/>
            <a:ext cx="1413693" cy="995290"/>
          </a:xfrm>
          <a:prstGeom prst="rect">
            <a:avLst/>
          </a:prstGeom>
        </p:spPr>
      </p:pic>
      <p:sp>
        <p:nvSpPr>
          <p:cNvPr id="8" name="TextBox 7">
            <a:extLst>
              <a:ext uri="{FF2B5EF4-FFF2-40B4-BE49-F238E27FC236}">
                <a16:creationId xmlns:a16="http://schemas.microsoft.com/office/drawing/2014/main" id="{20566879-0A5C-CCFC-89D9-6BAD81E5EF71}"/>
              </a:ext>
            </a:extLst>
          </p:cNvPr>
          <p:cNvSpPr txBox="1"/>
          <p:nvPr/>
        </p:nvSpPr>
        <p:spPr>
          <a:xfrm>
            <a:off x="6064684" y="3902900"/>
            <a:ext cx="972854" cy="220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5184D2D4-FABE-EEFE-B1FF-7C47FC2C2362}"/>
              </a:ext>
            </a:extLst>
          </p:cNvPr>
          <p:cNvSpPr txBox="1"/>
          <p:nvPr/>
        </p:nvSpPr>
        <p:spPr>
          <a:xfrm>
            <a:off x="7108520" y="3902900"/>
            <a:ext cx="109289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6" name="TextBox 5">
            <a:extLst>
              <a:ext uri="{FF2B5EF4-FFF2-40B4-BE49-F238E27FC236}">
                <a16:creationId xmlns:a16="http://schemas.microsoft.com/office/drawing/2014/main" id="{555CCE5A-AC66-DF3C-4C43-6BB5FB95D426}"/>
              </a:ext>
            </a:extLst>
          </p:cNvPr>
          <p:cNvSpPr txBox="1"/>
          <p:nvPr/>
        </p:nvSpPr>
        <p:spPr>
          <a:xfrm>
            <a:off x="3254883" y="6511892"/>
            <a:ext cx="972854" cy="220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
        <p:nvSpPr>
          <p:cNvPr id="7" name="TextBox 6">
            <a:extLst>
              <a:ext uri="{FF2B5EF4-FFF2-40B4-BE49-F238E27FC236}">
                <a16:creationId xmlns:a16="http://schemas.microsoft.com/office/drawing/2014/main" id="{5FDD9C40-9C3D-4169-1ABD-CE6DFE0F1929}"/>
              </a:ext>
            </a:extLst>
          </p:cNvPr>
          <p:cNvSpPr txBox="1"/>
          <p:nvPr/>
        </p:nvSpPr>
        <p:spPr>
          <a:xfrm>
            <a:off x="5133992" y="6517111"/>
            <a:ext cx="144644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tension adjustment</a:t>
            </a:r>
          </a:p>
        </p:txBody>
      </p:sp>
      <p:sp>
        <p:nvSpPr>
          <p:cNvPr id="10" name="TextBox 9">
            <a:extLst>
              <a:ext uri="{FF2B5EF4-FFF2-40B4-BE49-F238E27FC236}">
                <a16:creationId xmlns:a16="http://schemas.microsoft.com/office/drawing/2014/main" id="{80B733D5-B05F-D876-B256-D195B68138A2}"/>
              </a:ext>
            </a:extLst>
          </p:cNvPr>
          <p:cNvSpPr txBox="1"/>
          <p:nvPr/>
        </p:nvSpPr>
        <p:spPr>
          <a:xfrm>
            <a:off x="6654014" y="6511892"/>
            <a:ext cx="155531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tool storage</a:t>
            </a:r>
          </a:p>
        </p:txBody>
      </p:sp>
    </p:spTree>
    <p:extLst>
      <p:ext uri="{BB962C8B-B14F-4D97-AF65-F5344CB8AC3E}">
        <p14:creationId xmlns:p14="http://schemas.microsoft.com/office/powerpoint/2010/main" val="1837374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algn="ctr">
              <a:defRPr/>
            </a:pPr>
            <a:r>
              <a:rPr lang="en-US">
                <a:solidFill>
                  <a:srgbClr val="FFFFFF"/>
                </a:solidFill>
                <a:latin typeface="Raleway" pitchFamily="2" charset="0"/>
              </a:rPr>
              <a:t>ISOMETRIC</a:t>
            </a:r>
            <a:endParaRPr lang="en-US" b="0" i="0" u="none" strike="noStrike" kern="1200" cap="none" spc="0" normalizeH="0" baseline="0" noProof="0">
              <a:ln>
                <a:noFill/>
              </a:ln>
              <a:solidFill>
                <a:srgbClr val="FFFFFF"/>
              </a:solidFill>
              <a:effectLst/>
              <a:uLnTx/>
              <a:uFillTx/>
              <a:latin typeface="Raleway" pitchFamily="2" charset="0"/>
            </a:endParaRPr>
          </a:p>
        </p:txBody>
      </p:sp>
      <p:sp>
        <p:nvSpPr>
          <p:cNvPr id="4" name="Content Placeholder 9">
            <a:extLst>
              <a:ext uri="{FF2B5EF4-FFF2-40B4-BE49-F238E27FC236}">
                <a16:creationId xmlns:a16="http://schemas.microsoft.com/office/drawing/2014/main" id="{1222BB48-AFA8-5F01-E383-C45850D0A3F1}"/>
              </a:ext>
            </a:extLst>
          </p:cNvPr>
          <p:cNvSpPr>
            <a:spLocks noGrp="1"/>
          </p:cNvSpPr>
          <p:nvPr>
            <p:ph idx="1"/>
          </p:nvPr>
        </p:nvSpPr>
        <p:spPr>
          <a:xfrm>
            <a:off x="0" y="0"/>
            <a:ext cx="12178394" cy="5111987"/>
          </a:xfrm>
        </p:spPr>
        <p:txBody>
          <a:bodyPr/>
          <a:lstStyle/>
          <a:p>
            <a:endParaRPr lang="en-US"/>
          </a:p>
        </p:txBody>
      </p:sp>
    </p:spTree>
    <p:extLst>
      <p:ext uri="{BB962C8B-B14F-4D97-AF65-F5344CB8AC3E}">
        <p14:creationId xmlns:p14="http://schemas.microsoft.com/office/powerpoint/2010/main" val="92484949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C296FD-E322-4DC1-B28B-56E37F06292C}"/>
              </a:ext>
            </a:extLst>
          </p:cNvPr>
          <p:cNvPicPr>
            <a:picLocks noChangeAspect="1"/>
          </p:cNvPicPr>
          <p:nvPr/>
        </p:nvPicPr>
        <p:blipFill>
          <a:blip r:embed="rId2"/>
          <a:stretch>
            <a:fillRect/>
          </a:stretch>
        </p:blipFill>
        <p:spPr>
          <a:xfrm>
            <a:off x="347657" y="1102947"/>
            <a:ext cx="5643359" cy="4462859"/>
          </a:xfrm>
          <a:prstGeom prst="rect">
            <a:avLst/>
          </a:prstGeom>
        </p:spPr>
      </p:pic>
      <p:pic>
        <p:nvPicPr>
          <p:cNvPr id="15" name="Picture 14">
            <a:extLst>
              <a:ext uri="{FF2B5EF4-FFF2-40B4-BE49-F238E27FC236}">
                <a16:creationId xmlns:a16="http://schemas.microsoft.com/office/drawing/2014/main" id="{05A36F2F-F292-4DF5-9816-FBDE43589675}"/>
              </a:ext>
            </a:extLst>
          </p:cNvPr>
          <p:cNvPicPr>
            <a:picLocks noChangeAspect="1"/>
          </p:cNvPicPr>
          <p:nvPr/>
        </p:nvPicPr>
        <p:blipFill rotWithShape="1">
          <a:blip r:embed="rId3"/>
          <a:srcRect r="3367" b="14438"/>
          <a:stretch/>
        </p:blipFill>
        <p:spPr>
          <a:xfrm>
            <a:off x="6228339" y="1892390"/>
            <a:ext cx="1007981" cy="1531391"/>
          </a:xfrm>
          <a:prstGeom prst="rect">
            <a:avLst/>
          </a:prstGeom>
        </p:spPr>
      </p:pic>
      <p:pic>
        <p:nvPicPr>
          <p:cNvPr id="16" name="Picture 15">
            <a:extLst>
              <a:ext uri="{FF2B5EF4-FFF2-40B4-BE49-F238E27FC236}">
                <a16:creationId xmlns:a16="http://schemas.microsoft.com/office/drawing/2014/main" id="{26A71AF2-F3F8-47EC-BFD4-1B100900E426}"/>
              </a:ext>
            </a:extLst>
          </p:cNvPr>
          <p:cNvPicPr>
            <a:picLocks noChangeAspect="1"/>
          </p:cNvPicPr>
          <p:nvPr/>
        </p:nvPicPr>
        <p:blipFill rotWithShape="1">
          <a:blip r:embed="rId4"/>
          <a:srcRect r="3367" b="12197"/>
          <a:stretch/>
        </p:blipFill>
        <p:spPr>
          <a:xfrm>
            <a:off x="7331714" y="1915236"/>
            <a:ext cx="1007981" cy="1531391"/>
          </a:xfrm>
          <a:prstGeom prst="rect">
            <a:avLst/>
          </a:prstGeom>
        </p:spPr>
      </p:pic>
      <p:sp>
        <p:nvSpPr>
          <p:cNvPr id="13" name="TextBox 12">
            <a:extLst>
              <a:ext uri="{FF2B5EF4-FFF2-40B4-BE49-F238E27FC236}">
                <a16:creationId xmlns:a16="http://schemas.microsoft.com/office/drawing/2014/main" id="{9FC7B5F2-2F42-70F3-AF10-F2670A901591}"/>
              </a:ext>
            </a:extLst>
          </p:cNvPr>
          <p:cNvSpPr txBox="1"/>
          <p:nvPr/>
        </p:nvSpPr>
        <p:spPr>
          <a:xfrm>
            <a:off x="8823716" y="862587"/>
            <a:ext cx="3999248" cy="5509200"/>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marL="171450" indent="-171450" algn="l">
              <a:buFont typeface="Arial"/>
              <a:buChar char="•"/>
            </a:pPr>
            <a:endParaRPr lang="en-US" sz="1050" b="0" i="0" strike="noStrike" baseline="0">
              <a:latin typeface="Raleway-Regular"/>
            </a:endParaRPr>
          </a:p>
          <a:p>
            <a:pPr marL="171450" indent="-171450">
              <a:buFont typeface="Arial"/>
              <a:buChar char="•"/>
            </a:pPr>
            <a:r>
              <a:rPr lang="en-US" sz="1050" b="0" i="0" strike="noStrike" baseline="0">
                <a:latin typeface="Raleway-Regular"/>
              </a:rPr>
              <a:t>Finger touch dynamic height </a:t>
            </a:r>
            <a:br>
              <a:rPr lang="en-US" sz="1050">
                <a:latin typeface="Raleway-Regular"/>
              </a:rPr>
            </a:br>
            <a:r>
              <a:rPr lang="en-US" sz="1050" b="0" i="0" strike="noStrike" baseline="0">
                <a:latin typeface="Raleway-Regular"/>
              </a:rPr>
              <a:t>adjustment</a:t>
            </a:r>
          </a:p>
          <a:p>
            <a:pPr marL="171450" indent="-171450">
              <a:buFont typeface="Arial"/>
              <a:buChar char="•"/>
            </a:pPr>
            <a:r>
              <a:rPr lang="en-US" sz="1050" b="0" i="0" strike="noStrike" baseline="0">
                <a:latin typeface="Raleway-Regular"/>
              </a:rPr>
              <a:t>Recommended for worksurfaces </a:t>
            </a:r>
            <a:br>
              <a:rPr lang="en-US" sz="1050">
                <a:latin typeface="Raleway-Regular"/>
              </a:rPr>
            </a:br>
            <a:r>
              <a:rPr lang="en-US" sz="1050" b="0" i="0" strike="noStrike" baseline="0">
                <a:latin typeface="Raleway-Regular"/>
              </a:rPr>
              <a:t>30.0" deep or less</a:t>
            </a:r>
          </a:p>
          <a:p>
            <a:pPr marL="171450" indent="-171450">
              <a:buFont typeface="Arial"/>
              <a:buChar char="•"/>
            </a:pPr>
            <a:r>
              <a:rPr lang="en-US" sz="1050" b="0" i="0" strike="noStrike" baseline="0">
                <a:latin typeface="Raleway-Regular"/>
              </a:rPr>
              <a:t>13.72" height adjustment </a:t>
            </a:r>
            <a:r>
              <a:rPr lang="en-US" sz="1050">
                <a:latin typeface="Raleway-Regular"/>
              </a:rPr>
              <a:t>range</a:t>
            </a:r>
            <a:br>
              <a:rPr lang="en-US" sz="1050">
                <a:latin typeface="Raleway-Regular"/>
              </a:rPr>
            </a:br>
            <a:r>
              <a:rPr lang="en-US" sz="1050">
                <a:latin typeface="Raleway-Regular"/>
              </a:rPr>
              <a:t>-</a:t>
            </a:r>
            <a:r>
              <a:rPr lang="en-US" sz="1050" b="0" i="0" strike="noStrike" baseline="0">
                <a:latin typeface="Raleway-Regular"/>
              </a:rPr>
              <a:t> 3.53”-17.24” (low/high)</a:t>
            </a:r>
          </a:p>
          <a:p>
            <a:pPr marL="171450" indent="-171450" algn="l">
              <a:buFont typeface="Arial"/>
              <a:buChar char="•"/>
            </a:pPr>
            <a:r>
              <a:rPr lang="en-US" sz="1050" b="0" i="0" strike="noStrike" baseline="0">
                <a:latin typeface="Raleway-Regular"/>
              </a:rPr>
              <a:t>16.05" arm extension</a:t>
            </a:r>
          </a:p>
          <a:p>
            <a:pPr marL="171450" indent="-171450" algn="l">
              <a:buFont typeface="Arial"/>
              <a:buChar char="•"/>
            </a:pPr>
            <a:r>
              <a:rPr lang="en-US" sz="1050" b="0" i="0" strike="noStrike" baseline="0">
                <a:latin typeface="Raleway-Regular"/>
              </a:rPr>
              <a:t>6.36" arm retraction</a:t>
            </a:r>
          </a:p>
          <a:p>
            <a:pPr marL="171450" indent="-171450" algn="l">
              <a:buFont typeface="Arial"/>
              <a:buChar char="•"/>
            </a:pPr>
            <a:r>
              <a:rPr lang="en-US" sz="1050">
                <a:latin typeface="Raleway-Regular"/>
              </a:rPr>
              <a:t>+</a:t>
            </a:r>
            <a:r>
              <a:rPr lang="en-US" sz="1050" b="0" i="0" strike="noStrike" baseline="0">
                <a:latin typeface="Raleway-Regular"/>
              </a:rPr>
              <a:t>90º/-25º monitor tilt</a:t>
            </a:r>
          </a:p>
          <a:p>
            <a:pPr marL="171450" indent="-171450" algn="l">
              <a:buFont typeface="Arial"/>
              <a:buChar char="•"/>
            </a:pPr>
            <a:r>
              <a:rPr lang="en-US" sz="1050">
                <a:latin typeface="Raleway-Regular"/>
              </a:rPr>
              <a:t>±</a:t>
            </a:r>
            <a:r>
              <a:rPr lang="en-US" sz="1050" b="0" i="0" strike="noStrike" baseline="0">
                <a:latin typeface="Raleway-Regular"/>
              </a:rPr>
              <a:t>90º VESA rotation</a:t>
            </a:r>
          </a:p>
          <a:p>
            <a:pPr marL="171450" indent="-171450">
              <a:buFont typeface="Arial"/>
              <a:buChar char="•"/>
            </a:pPr>
            <a:r>
              <a:rPr lang="en-US" sz="1050" b="0" i="0" strike="noStrike" baseline="0">
                <a:latin typeface="Raleway-Regular"/>
              </a:rPr>
              <a:t>2.5 lb.–18.5 lb. weight capacity </a:t>
            </a:r>
            <a:br>
              <a:rPr lang="en-US" sz="1050">
                <a:latin typeface="Raleway-Regular"/>
              </a:rPr>
            </a:br>
            <a:r>
              <a:rPr lang="en-US" sz="1050" b="0" i="1" strike="noStrike" baseline="0">
                <a:latin typeface="Raleway-Regular"/>
              </a:rPr>
              <a:t>(per arm)</a:t>
            </a:r>
          </a:p>
          <a:p>
            <a:pPr marL="171450" indent="-171450" algn="l">
              <a:buFont typeface="Arial"/>
              <a:buChar char="•"/>
            </a:pPr>
            <a:r>
              <a:rPr lang="en-US" sz="1050" b="0" i="0" strike="noStrike" baseline="0">
                <a:latin typeface="Raleway-Regular"/>
              </a:rPr>
              <a:t>VESA 75mm/100mm quick release</a:t>
            </a:r>
          </a:p>
          <a:p>
            <a:pPr marL="171450" indent="-171450" algn="l">
              <a:buFont typeface="Arial"/>
              <a:buChar char="•"/>
            </a:pPr>
            <a:r>
              <a:rPr lang="en-US" sz="1050" b="0" i="0" strike="noStrike" baseline="0">
                <a:latin typeface="Raleway-Regular"/>
              </a:rPr>
              <a:t>180° lock-out feature</a:t>
            </a:r>
          </a:p>
          <a:p>
            <a:pPr marL="171450" indent="-171450">
              <a:buFont typeface="Arial"/>
              <a:buChar char="•"/>
            </a:pPr>
            <a:r>
              <a:rPr lang="en-US" sz="1050" b="0" i="0" strike="noStrike" baseline="0">
                <a:latin typeface="Raleway-Regular"/>
              </a:rPr>
              <a:t>Specify a grommet mount or a desk </a:t>
            </a:r>
            <a:br>
              <a:rPr lang="en-US" sz="1050">
                <a:latin typeface="Raleway-Regular"/>
              </a:rPr>
            </a:br>
            <a:r>
              <a:rPr lang="en-US" sz="1050" b="0" i="0" strike="noStrike" baseline="0">
                <a:latin typeface="Raleway-Regular"/>
              </a:rPr>
              <a:t>clamp mount</a:t>
            </a:r>
          </a:p>
          <a:p>
            <a:pPr marL="171450" indent="-171450">
              <a:buFont typeface="Arial"/>
              <a:buChar char="•"/>
            </a:pPr>
            <a:r>
              <a:rPr lang="en-US" sz="1050" b="0" i="0" strike="noStrike" baseline="0">
                <a:latin typeface="Raleway-Regular"/>
              </a:rPr>
              <a:t>Sliders provide 9.5" of additional </a:t>
            </a:r>
            <a:br>
              <a:rPr lang="en-US" sz="1050">
                <a:latin typeface="Raleway-Regular"/>
              </a:rPr>
            </a:br>
            <a:r>
              <a:rPr lang="en-US" sz="1050" b="0" i="0" strike="noStrike" baseline="0">
                <a:latin typeface="Raleway-Regular"/>
              </a:rPr>
              <a:t>horizontal adjustability</a:t>
            </a:r>
          </a:p>
          <a:p>
            <a:pPr marL="171450" indent="-171450">
              <a:buFont typeface="Arial"/>
              <a:buChar char="•"/>
            </a:pPr>
            <a:r>
              <a:rPr lang="en-US" sz="1050" b="0" i="0" strike="noStrike" baseline="0">
                <a:latin typeface="Raleway-Regular"/>
              </a:rPr>
              <a:t>Tension adjustment indicator for </a:t>
            </a:r>
            <a:br>
              <a:rPr lang="en-US" sz="1050">
                <a:latin typeface="Raleway-Regular"/>
              </a:rPr>
            </a:br>
            <a:r>
              <a:rPr lang="en-US" sz="1050" b="0" i="0" strike="noStrike" baseline="0">
                <a:latin typeface="Raleway-Regular"/>
              </a:rPr>
              <a:t>precision installation</a:t>
            </a:r>
          </a:p>
          <a:p>
            <a:pPr marL="171450" indent="-171450">
              <a:buFont typeface="Arial"/>
              <a:buChar char="•"/>
            </a:pPr>
            <a:r>
              <a:rPr lang="en-US" sz="1050" b="0" i="0" strike="noStrike" baseline="0">
                <a:latin typeface="Raleway-Regular"/>
              </a:rPr>
              <a:t>Partially assembled for quick </a:t>
            </a:r>
            <a:br>
              <a:rPr lang="en-US" sz="1050">
                <a:latin typeface="Raleway-Regular"/>
              </a:rPr>
            </a:br>
            <a:r>
              <a:rPr lang="en-US" sz="1050" b="0" i="0" strike="noStrike" baseline="0">
                <a:latin typeface="Raleway-Regular"/>
              </a:rPr>
              <a:t>installation</a:t>
            </a:r>
          </a:p>
          <a:p>
            <a:pPr marL="171450" indent="-171450" algn="l">
              <a:buFont typeface="Arial"/>
              <a:buChar char="•"/>
            </a:pPr>
            <a:r>
              <a:rPr lang="en-US" sz="1050" b="0" i="0" strike="noStrike" baseline="0">
                <a:latin typeface="Raleway-Regular"/>
              </a:rPr>
              <a:t>Integrated cord management</a:t>
            </a:r>
          </a:p>
          <a:p>
            <a:pPr marL="171450" indent="-171450" algn="l">
              <a:buFont typeface="Arial"/>
              <a:buChar char="•"/>
            </a:pPr>
            <a:r>
              <a:rPr lang="en-US" sz="1050" b="0" i="0" strike="noStrike" baseline="0">
                <a:latin typeface="Raleway-Regular"/>
              </a:rPr>
              <a:t>Integrated tool holder</a:t>
            </a:r>
          </a:p>
          <a:p>
            <a:pPr marL="171450" indent="-171450">
              <a:buFont typeface="Arial"/>
              <a:buChar char="•"/>
            </a:pPr>
            <a:r>
              <a:rPr lang="en-US" sz="1050" b="0" i="0" strike="noStrike" baseline="0">
                <a:latin typeface="Raleway-Regular"/>
              </a:rPr>
              <a:t>36.43" max. monitor width </a:t>
            </a:r>
            <a:br>
              <a:rPr lang="en-US" sz="1050">
                <a:latin typeface="Raleway-Regular"/>
              </a:rPr>
            </a:br>
            <a:r>
              <a:rPr lang="en-US" sz="1050" i="1">
                <a:latin typeface="Raleway-Regular"/>
              </a:rPr>
              <a:t>- </a:t>
            </a:r>
            <a:r>
              <a:rPr lang="en-US" sz="1050" b="0" i="1" strike="noStrike" baseline="0">
                <a:latin typeface="Raleway-Regular"/>
              </a:rPr>
              <a:t>Bezel measured left to </a:t>
            </a:r>
            <a:r>
              <a:rPr lang="en-US" sz="1050" i="1">
                <a:latin typeface="Raleway-Regular"/>
              </a:rPr>
              <a:t>right </a:t>
            </a:r>
            <a:br>
              <a:rPr lang="en-US" sz="1050" i="1">
                <a:latin typeface="Raleway-Regular"/>
              </a:rPr>
            </a:br>
            <a:r>
              <a:rPr lang="en-US" sz="1050" i="1">
                <a:latin typeface="Raleway-Regular"/>
              </a:rPr>
              <a:t>- Max</a:t>
            </a:r>
            <a:r>
              <a:rPr lang="en-US" sz="1050" b="0" i="1" strike="noStrike" baseline="0">
                <a:latin typeface="Raleway-Regular"/>
              </a:rPr>
              <a:t>. width is contingent on</a:t>
            </a:r>
            <a:r>
              <a:rPr lang="en-US" sz="1050" i="1">
                <a:latin typeface="Raleway-Regular"/>
              </a:rPr>
              <a:t> </a:t>
            </a:r>
            <a:r>
              <a:rPr lang="en-US" sz="1050" b="0" i="1" strike="noStrike" baseline="0">
                <a:latin typeface="Raleway-Regular"/>
              </a:rPr>
              <a:t>weight capacity</a:t>
            </a:r>
          </a:p>
          <a:p>
            <a:pPr marL="171450" indent="-171450">
              <a:buFont typeface="Arial"/>
              <a:buChar char="•"/>
            </a:pPr>
            <a:r>
              <a:rPr lang="en-US" sz="1050" b="0" i="0" strike="noStrike" baseline="0">
                <a:latin typeface="Raleway-Regular"/>
              </a:rPr>
              <a:t>Designed by Roger Webb Associates </a:t>
            </a:r>
            <a:br>
              <a:rPr lang="en-US" sz="1050">
                <a:latin typeface="Raleway-Regular"/>
              </a:rPr>
            </a:br>
            <a:r>
              <a:rPr lang="en-US" sz="1050" b="0" i="0" strike="noStrike" baseline="0">
                <a:latin typeface="Raleway-Regular"/>
              </a:rPr>
              <a:t>of London</a:t>
            </a:r>
            <a:endParaRPr lang="en-US" sz="1050">
              <a:latin typeface="Raleway-Regular"/>
            </a:endParaRPr>
          </a:p>
          <a:p>
            <a:pPr marL="171450" indent="-171450" algn="l">
              <a:buFont typeface="Arial"/>
              <a:buChar char="•"/>
            </a:pPr>
            <a:r>
              <a:rPr lang="en-US" sz="1050" b="0" i="0" strike="noStrike" baseline="0">
                <a:latin typeface="Raleway-Regular"/>
              </a:rPr>
              <a:t>Warranty: </a:t>
            </a:r>
            <a:r>
              <a:rPr lang="en-US" sz="1050">
                <a:latin typeface="Raleway-Regular"/>
              </a:rPr>
              <a:t>Lifetime</a:t>
            </a:r>
          </a:p>
        </p:txBody>
      </p:sp>
      <p:sp>
        <p:nvSpPr>
          <p:cNvPr id="4" name="TextBox 3">
            <a:extLst>
              <a:ext uri="{FF2B5EF4-FFF2-40B4-BE49-F238E27FC236}">
                <a16:creationId xmlns:a16="http://schemas.microsoft.com/office/drawing/2014/main" id="{48A55E0B-6159-93BE-1046-4C6B2CC5C07E}"/>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Kata™ 2-MS</a:t>
            </a:r>
          </a:p>
          <a:p>
            <a:r>
              <a:rPr lang="en-US" sz="1400">
                <a:latin typeface="Raleway-LightItalic"/>
              </a:rPr>
              <a:t>Dual Monitor Arm</a:t>
            </a:r>
          </a:p>
        </p:txBody>
      </p:sp>
      <p:pic>
        <p:nvPicPr>
          <p:cNvPr id="6" name="Picture 5" descr="A group of black and white text&#10;&#10;Description automatically generated">
            <a:extLst>
              <a:ext uri="{FF2B5EF4-FFF2-40B4-BE49-F238E27FC236}">
                <a16:creationId xmlns:a16="http://schemas.microsoft.com/office/drawing/2014/main" id="{5B23996E-D984-4BDB-6A7B-9C0A8D1B58F5}"/>
              </a:ext>
            </a:extLst>
          </p:cNvPr>
          <p:cNvPicPr>
            <a:picLocks noChangeAspect="1"/>
          </p:cNvPicPr>
          <p:nvPr/>
        </p:nvPicPr>
        <p:blipFill>
          <a:blip r:embed="rId5"/>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A8D7FCEC-F365-199B-A79B-D335B5A516E7}"/>
              </a:ext>
            </a:extLst>
          </p:cNvPr>
          <p:cNvPicPr>
            <a:picLocks noChangeAspect="1"/>
          </p:cNvPicPr>
          <p:nvPr/>
        </p:nvPicPr>
        <p:blipFill rotWithShape="1">
          <a:blip r:embed="rId6"/>
          <a:srcRect r="4602" b="16322"/>
          <a:stretch/>
        </p:blipFill>
        <p:spPr>
          <a:xfrm>
            <a:off x="2584242" y="5380621"/>
            <a:ext cx="2321495" cy="1131272"/>
          </a:xfrm>
          <a:prstGeom prst="rect">
            <a:avLst/>
          </a:prstGeom>
        </p:spPr>
      </p:pic>
      <p:pic>
        <p:nvPicPr>
          <p:cNvPr id="7" name="Picture 6">
            <a:extLst>
              <a:ext uri="{FF2B5EF4-FFF2-40B4-BE49-F238E27FC236}">
                <a16:creationId xmlns:a16="http://schemas.microsoft.com/office/drawing/2014/main" id="{A0A06C54-166F-3BB5-7801-4036F63F00FB}"/>
              </a:ext>
            </a:extLst>
          </p:cNvPr>
          <p:cNvPicPr>
            <a:picLocks noChangeAspect="1"/>
          </p:cNvPicPr>
          <p:nvPr/>
        </p:nvPicPr>
        <p:blipFill rotWithShape="1">
          <a:blip r:embed="rId7"/>
          <a:srcRect r="8476" b="11518"/>
          <a:stretch/>
        </p:blipFill>
        <p:spPr>
          <a:xfrm>
            <a:off x="5303830" y="4816731"/>
            <a:ext cx="1063948" cy="1695161"/>
          </a:xfrm>
          <a:prstGeom prst="rect">
            <a:avLst/>
          </a:prstGeom>
        </p:spPr>
      </p:pic>
      <p:pic>
        <p:nvPicPr>
          <p:cNvPr id="9" name="Picture 8">
            <a:extLst>
              <a:ext uri="{FF2B5EF4-FFF2-40B4-BE49-F238E27FC236}">
                <a16:creationId xmlns:a16="http://schemas.microsoft.com/office/drawing/2014/main" id="{0CE571F2-FC79-6413-9253-B15CF7FA5E37}"/>
              </a:ext>
            </a:extLst>
          </p:cNvPr>
          <p:cNvPicPr>
            <a:picLocks noChangeAspect="1"/>
          </p:cNvPicPr>
          <p:nvPr/>
        </p:nvPicPr>
        <p:blipFill rotWithShape="1">
          <a:blip r:embed="rId8"/>
          <a:srcRect l="1" r="3576" b="9757"/>
          <a:stretch/>
        </p:blipFill>
        <p:spPr>
          <a:xfrm>
            <a:off x="6694567" y="4383828"/>
            <a:ext cx="1421488" cy="2133283"/>
          </a:xfrm>
          <a:prstGeom prst="rect">
            <a:avLst/>
          </a:prstGeom>
        </p:spPr>
      </p:pic>
      <p:sp>
        <p:nvSpPr>
          <p:cNvPr id="10" name="TextBox 9">
            <a:extLst>
              <a:ext uri="{FF2B5EF4-FFF2-40B4-BE49-F238E27FC236}">
                <a16:creationId xmlns:a16="http://schemas.microsoft.com/office/drawing/2014/main" id="{AD49BFD7-E870-34BE-3A0A-3D1BF6334FCB}"/>
              </a:ext>
            </a:extLst>
          </p:cNvPr>
          <p:cNvSpPr txBox="1"/>
          <p:nvPr/>
        </p:nvSpPr>
        <p:spPr>
          <a:xfrm>
            <a:off x="3254883" y="6511892"/>
            <a:ext cx="972854" cy="220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
        <p:nvSpPr>
          <p:cNvPr id="12" name="TextBox 11">
            <a:extLst>
              <a:ext uri="{FF2B5EF4-FFF2-40B4-BE49-F238E27FC236}">
                <a16:creationId xmlns:a16="http://schemas.microsoft.com/office/drawing/2014/main" id="{FD9FA715-7DCD-6A49-A459-EFF2F6A532B8}"/>
              </a:ext>
            </a:extLst>
          </p:cNvPr>
          <p:cNvSpPr txBox="1"/>
          <p:nvPr/>
        </p:nvSpPr>
        <p:spPr>
          <a:xfrm>
            <a:off x="5133992" y="6517111"/>
            <a:ext cx="144644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tension adjustment</a:t>
            </a:r>
          </a:p>
        </p:txBody>
      </p:sp>
      <p:sp>
        <p:nvSpPr>
          <p:cNvPr id="14" name="TextBox 13">
            <a:extLst>
              <a:ext uri="{FF2B5EF4-FFF2-40B4-BE49-F238E27FC236}">
                <a16:creationId xmlns:a16="http://schemas.microsoft.com/office/drawing/2014/main" id="{72E038AF-FB67-3BA8-BF2B-E35050E66CA7}"/>
              </a:ext>
            </a:extLst>
          </p:cNvPr>
          <p:cNvSpPr txBox="1"/>
          <p:nvPr/>
        </p:nvSpPr>
        <p:spPr>
          <a:xfrm>
            <a:off x="6654014" y="6511892"/>
            <a:ext cx="155531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tool storage</a:t>
            </a:r>
          </a:p>
        </p:txBody>
      </p:sp>
      <p:sp>
        <p:nvSpPr>
          <p:cNvPr id="17" name="TextBox 16">
            <a:extLst>
              <a:ext uri="{FF2B5EF4-FFF2-40B4-BE49-F238E27FC236}">
                <a16:creationId xmlns:a16="http://schemas.microsoft.com/office/drawing/2014/main" id="{1C3D1D8B-A621-A60C-BFFB-4A57679528B1}"/>
              </a:ext>
            </a:extLst>
          </p:cNvPr>
          <p:cNvSpPr txBox="1"/>
          <p:nvPr/>
        </p:nvSpPr>
        <p:spPr>
          <a:xfrm>
            <a:off x="6263466" y="3429000"/>
            <a:ext cx="972854" cy="220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8" name="TextBox 17">
            <a:extLst>
              <a:ext uri="{FF2B5EF4-FFF2-40B4-BE49-F238E27FC236}">
                <a16:creationId xmlns:a16="http://schemas.microsoft.com/office/drawing/2014/main" id="{3D745B75-2F0C-7DED-A896-4648FFAB7FF8}"/>
              </a:ext>
            </a:extLst>
          </p:cNvPr>
          <p:cNvSpPr txBox="1"/>
          <p:nvPr/>
        </p:nvSpPr>
        <p:spPr>
          <a:xfrm>
            <a:off x="7307302" y="3429000"/>
            <a:ext cx="109289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Tree>
    <p:extLst>
      <p:ext uri="{BB962C8B-B14F-4D97-AF65-F5344CB8AC3E}">
        <p14:creationId xmlns:p14="http://schemas.microsoft.com/office/powerpoint/2010/main" val="15337946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597F5D-2E7C-43C3-8B78-4A2849F8C44C}"/>
              </a:ext>
            </a:extLst>
          </p:cNvPr>
          <p:cNvPicPr>
            <a:picLocks noChangeAspect="1"/>
          </p:cNvPicPr>
          <p:nvPr/>
        </p:nvPicPr>
        <p:blipFill>
          <a:blip r:embed="rId2"/>
          <a:stretch>
            <a:fillRect/>
          </a:stretch>
        </p:blipFill>
        <p:spPr>
          <a:xfrm>
            <a:off x="452975" y="1005460"/>
            <a:ext cx="4811553" cy="4352293"/>
          </a:xfrm>
          <a:prstGeom prst="rect">
            <a:avLst/>
          </a:prstGeom>
        </p:spPr>
      </p:pic>
      <p:pic>
        <p:nvPicPr>
          <p:cNvPr id="8" name="Picture 7">
            <a:extLst>
              <a:ext uri="{FF2B5EF4-FFF2-40B4-BE49-F238E27FC236}">
                <a16:creationId xmlns:a16="http://schemas.microsoft.com/office/drawing/2014/main" id="{5048B0D3-26CC-4481-8B1A-F3EA28D20D34}"/>
              </a:ext>
            </a:extLst>
          </p:cNvPr>
          <p:cNvPicPr>
            <a:picLocks noChangeAspect="1"/>
          </p:cNvPicPr>
          <p:nvPr/>
        </p:nvPicPr>
        <p:blipFill>
          <a:blip r:embed="rId3"/>
          <a:stretch>
            <a:fillRect/>
          </a:stretch>
        </p:blipFill>
        <p:spPr>
          <a:xfrm>
            <a:off x="5629694" y="1091591"/>
            <a:ext cx="2243067" cy="2952214"/>
          </a:xfrm>
          <a:prstGeom prst="rect">
            <a:avLst/>
          </a:prstGeom>
        </p:spPr>
      </p:pic>
      <p:sp>
        <p:nvSpPr>
          <p:cNvPr id="9" name="TextBox 8">
            <a:extLst>
              <a:ext uri="{FF2B5EF4-FFF2-40B4-BE49-F238E27FC236}">
                <a16:creationId xmlns:a16="http://schemas.microsoft.com/office/drawing/2014/main" id="{6097795E-FBBA-6283-D764-638E8021C0A5}"/>
              </a:ext>
            </a:extLst>
          </p:cNvPr>
          <p:cNvSpPr txBox="1"/>
          <p:nvPr/>
        </p:nvSpPr>
        <p:spPr>
          <a:xfrm>
            <a:off x="8237927" y="1316235"/>
            <a:ext cx="3954710" cy="4224233"/>
          </a:xfrm>
          <a:prstGeom prst="rect">
            <a:avLst/>
          </a:prstGeom>
          <a:noFill/>
        </p:spPr>
        <p:txBody>
          <a:bodyPr wrap="square" lIns="91440" tIns="45720" rIns="91440" bIns="45720" anchor="ctr">
            <a:spAutoFit/>
          </a:bodyPr>
          <a:lstStyle/>
          <a:p>
            <a:pPr algn="l"/>
            <a:r>
              <a:rPr lang="en-US" sz="1600" b="0" i="0" strike="noStrike" baseline="0">
                <a:latin typeface="Raleway-Regular"/>
              </a:rPr>
              <a:t>Product </a:t>
            </a:r>
            <a:r>
              <a:rPr lang="en-US" sz="1600">
                <a:latin typeface="Raleway-Regular"/>
              </a:rPr>
              <a:t>Specifications</a:t>
            </a:r>
            <a:endParaRPr lang="en-US" sz="1600" b="0" i="0" strike="noStrike" baseline="0">
              <a:latin typeface="Raleway-Regular"/>
            </a:endParaRPr>
          </a:p>
          <a:p>
            <a:pPr algn="l"/>
            <a:endParaRPr lang="en-US" sz="1100" b="0" i="0" u="none" strike="noStrike" baseline="0">
              <a:latin typeface="Raleway-Regular"/>
            </a:endParaRPr>
          </a:p>
          <a:p>
            <a:pPr marL="171450" indent="-171450" algn="l">
              <a:buFont typeface="Arial"/>
              <a:buChar char="•"/>
            </a:pPr>
            <a:r>
              <a:rPr lang="en-US" sz="1050" b="0" i="0" u="none" strike="noStrike" baseline="0">
                <a:latin typeface="Raleway-Regular"/>
              </a:rPr>
              <a:t>Finger touch dynamic height adjustment</a:t>
            </a:r>
          </a:p>
          <a:p>
            <a:pPr marL="171450" indent="-171450" algn="l">
              <a:buFont typeface="Arial"/>
              <a:buChar char="•"/>
            </a:pPr>
            <a:r>
              <a:rPr lang="en-US" sz="1050" b="0" i="0" u="none" strike="noStrike" baseline="0">
                <a:latin typeface="Raleway-Regular"/>
              </a:rPr>
              <a:t>Recommended for worksurfaces 36.0" deep or less</a:t>
            </a:r>
          </a:p>
          <a:p>
            <a:pPr marL="171450" indent="-171450">
              <a:buFont typeface="Arial"/>
              <a:buChar char="•"/>
            </a:pPr>
            <a:r>
              <a:rPr lang="en-US" sz="1050" b="0" i="0" u="none" strike="noStrike" baseline="0">
                <a:latin typeface="Raleway-Regular"/>
              </a:rPr>
              <a:t>13.72"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7.79”-21.47” (low/high)</a:t>
            </a:r>
          </a:p>
          <a:p>
            <a:pPr marL="171450" indent="-171450" algn="l">
              <a:buFont typeface="Arial"/>
              <a:buChar char="•"/>
            </a:pPr>
            <a:r>
              <a:rPr lang="en-US" sz="1050" b="0" i="0" u="none" strike="noStrike" baseline="0">
                <a:latin typeface="Raleway-Regular"/>
              </a:rPr>
              <a:t>22.41" arm extension</a:t>
            </a:r>
          </a:p>
          <a:p>
            <a:pPr marL="171450" indent="-171450" algn="l">
              <a:buFont typeface="Arial"/>
              <a:buChar char="•"/>
            </a:pPr>
            <a:r>
              <a:rPr lang="en-US" sz="1050" b="0" i="0" u="none" strike="noStrike" baseline="0">
                <a:latin typeface="Raleway-Regular"/>
              </a:rPr>
              <a:t>3.44" arm retraction</a:t>
            </a:r>
          </a:p>
          <a:p>
            <a:pPr marL="171450" indent="-171450" algn="l">
              <a:buFont typeface="Arial"/>
              <a:buChar char="•"/>
            </a:pPr>
            <a:r>
              <a:rPr lang="en-US" sz="1050">
                <a:latin typeface="Raleway-Regular"/>
              </a:rPr>
              <a:t>+</a:t>
            </a:r>
            <a:r>
              <a:rPr lang="en-US" sz="1050" b="0" i="0" u="none" strike="noStrike" baseline="0">
                <a:latin typeface="Raleway-Regular"/>
              </a:rPr>
              <a:t>90º/-25º monitor tilt</a:t>
            </a:r>
          </a:p>
          <a:p>
            <a:pPr marL="171450" indent="-171450" algn="l">
              <a:buFont typeface="Arial"/>
              <a:buChar char="•"/>
            </a:pPr>
            <a:r>
              <a:rPr lang="en-US" sz="1050">
                <a:latin typeface="Raleway-Regular"/>
              </a:rPr>
              <a:t>±</a:t>
            </a:r>
            <a:r>
              <a:rPr lang="en-US" sz="1050" b="0" i="0" u="none" strike="noStrike" baseline="0">
                <a:latin typeface="Raleway-Regular"/>
              </a:rPr>
              <a:t>90º VESA rotation</a:t>
            </a:r>
          </a:p>
          <a:p>
            <a:pPr marL="171450" indent="-171450" algn="l">
              <a:buFont typeface="Arial"/>
              <a:buChar char="•"/>
            </a:pPr>
            <a:r>
              <a:rPr lang="en-US" sz="1050" b="0" i="0" u="none" strike="noStrike" baseline="0">
                <a:latin typeface="Raleway-Regular"/>
              </a:rPr>
              <a:t>4.0 lb.–20.0 lb. weight capacity </a:t>
            </a:r>
            <a:r>
              <a:rPr lang="en-US" sz="1050" b="0" i="1" u="none" strike="noStrike" baseline="0">
                <a:latin typeface="Raleway-Regular"/>
              </a:rPr>
              <a:t>(per arm)</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lgn="l">
              <a:buFont typeface="Arial"/>
              <a:buChar char="•"/>
            </a:pPr>
            <a:r>
              <a:rPr lang="en-US" sz="1050" b="0" i="0" u="none" strike="noStrike" baseline="0">
                <a:latin typeface="Raleway-Regular"/>
              </a:rPr>
              <a:t>Specify a grommet mount or a desk clamp mount</a:t>
            </a:r>
          </a:p>
          <a:p>
            <a:pPr marL="171450" indent="-171450">
              <a:buFont typeface="Arial"/>
              <a:buChar char="•"/>
            </a:pPr>
            <a:r>
              <a:rPr lang="en-US" sz="1050" b="0" i="0" u="none" strike="noStrike" baseline="0">
                <a:latin typeface="Raleway-Regular"/>
              </a:rPr>
              <a:t>42.04" max. monitor width </a:t>
            </a:r>
            <a:br>
              <a:rPr lang="en-US" sz="1050">
                <a:latin typeface="Raleway-Regular"/>
              </a:rPr>
            </a:br>
            <a:r>
              <a:rPr lang="en-US" sz="1050" i="1">
                <a:latin typeface="Raleway-Regular"/>
              </a:rPr>
              <a:t>- </a:t>
            </a:r>
            <a:r>
              <a:rPr lang="en-US" sz="1050" b="0" i="1" u="none" strike="noStrike" baseline="0">
                <a:latin typeface="Raleway-Regular"/>
              </a:rPr>
              <a:t>Bevel measured left to </a:t>
            </a:r>
            <a:r>
              <a:rPr lang="en-US" sz="1050" i="1">
                <a:latin typeface="Raleway-Regular"/>
              </a:rPr>
              <a:t>right</a:t>
            </a:r>
            <a:br>
              <a:rPr lang="en-US" sz="1050" i="1">
                <a:latin typeface="Raleway-Regular"/>
              </a:rPr>
            </a:br>
            <a:r>
              <a:rPr lang="en-US" sz="1050" i="1">
                <a:latin typeface="Raleway-Regular"/>
              </a:rPr>
              <a:t>- Max</a:t>
            </a:r>
            <a:r>
              <a:rPr lang="en-US" sz="1050" b="0" i="1" u="none" strike="noStrike" baseline="0">
                <a:latin typeface="Raleway-Regular"/>
              </a:rPr>
              <a:t>. width is contingent on weight capacity</a:t>
            </a:r>
          </a:p>
          <a:p>
            <a:pPr marL="171450" indent="-171450" algn="l">
              <a:buFont typeface="Arial"/>
              <a:buChar char="•"/>
            </a:pPr>
            <a:r>
              <a:rPr lang="en-US" sz="1050" b="0" i="0" u="none" strike="noStrike" baseline="0">
                <a:latin typeface="Raleway-Regular"/>
              </a:rPr>
              <a:t>Tension adjustment indicator for precision installation</a:t>
            </a:r>
          </a:p>
          <a:p>
            <a:pPr marL="171450" indent="-171450" algn="l">
              <a:buFont typeface="Arial"/>
              <a:buChar char="•"/>
            </a:pPr>
            <a:r>
              <a:rPr lang="en-US" sz="1050" b="0" i="0" u="none" strike="noStrike" baseline="0">
                <a:latin typeface="Raleway-Regular"/>
              </a:rPr>
              <a:t>Capable of portrait and landscape orientation</a:t>
            </a:r>
          </a:p>
          <a:p>
            <a:pPr marL="171450" indent="-171450" algn="l">
              <a:buFont typeface="Arial"/>
              <a:buChar char="•"/>
            </a:pPr>
            <a:r>
              <a:rPr lang="en-US" sz="1050" b="0" i="0" u="none" strike="noStrike" baseline="0">
                <a:latin typeface="Raleway-Regular"/>
              </a:rPr>
              <a:t>Partially assembled for quick installation</a:t>
            </a:r>
          </a:p>
          <a:p>
            <a:pPr marL="171450" indent="-171450" algn="l">
              <a:buFont typeface="Arial"/>
              <a:buChar char="•"/>
            </a:pPr>
            <a:r>
              <a:rPr lang="en-US" sz="1050" b="0" i="0" u="none" strike="noStrike" baseline="0">
                <a:latin typeface="Raleway-Regular"/>
              </a:rPr>
              <a:t>Integrated cord management</a:t>
            </a:r>
          </a:p>
          <a:p>
            <a:pPr marL="171450" indent="-171450">
              <a:buFont typeface="Arial"/>
              <a:buChar char="•"/>
            </a:pPr>
            <a:r>
              <a:rPr lang="en-US" sz="1050" b="0" i="0" u="none" strike="noStrike" baseline="0">
                <a:latin typeface="Raleway-Regular"/>
              </a:rPr>
              <a:t>Integrated tool holder within the VESA plate </a:t>
            </a:r>
            <a:br>
              <a:rPr lang="en-US" sz="1050">
                <a:latin typeface="Raleway-Regular"/>
              </a:rPr>
            </a:br>
            <a:r>
              <a:rPr lang="en-US" sz="1050" b="0" i="0" u="none" strike="noStrike" baseline="0">
                <a:latin typeface="Raleway-Regular"/>
              </a:rPr>
              <a:t>keeping </a:t>
            </a:r>
            <a:r>
              <a:rPr lang="en-US" sz="1050">
                <a:latin typeface="Raleway-Regular"/>
              </a:rPr>
              <a:t>hex keys</a:t>
            </a:r>
            <a:r>
              <a:rPr lang="en-US" sz="1050" b="0" i="0" u="none" strike="noStrike" baseline="0">
                <a:latin typeface="Raleway-Regular"/>
              </a:rPr>
              <a:t> accessible</a:t>
            </a:r>
          </a:p>
          <a:p>
            <a:pPr marL="171450" indent="-171450" algn="l">
              <a:buFont typeface="Arial"/>
              <a:buChar char="•"/>
            </a:pPr>
            <a:r>
              <a:rPr lang="en-US" sz="1050" b="0" i="0" u="none" strike="noStrike" baseline="0">
                <a:latin typeface="Raleway-Regular"/>
              </a:rPr>
              <a:t>Designed by Roger Webb Associates of London</a:t>
            </a:r>
          </a:p>
          <a:p>
            <a:pPr marL="171450" indent="-171450" algn="l">
              <a:buFont typeface="Arial"/>
              <a:buChar char="•"/>
            </a:pPr>
            <a:r>
              <a:rPr lang="en-US" sz="1050" b="0" i="0" u="none" strike="noStrike" baseline="0">
                <a:latin typeface="Raleway-Regular"/>
              </a:rPr>
              <a:t>Warranty: Lifetime</a:t>
            </a:r>
            <a:endParaRPr lang="en-US" sz="1050">
              <a:latin typeface="Raleway-Regular"/>
            </a:endParaRPr>
          </a:p>
        </p:txBody>
      </p:sp>
      <p:sp>
        <p:nvSpPr>
          <p:cNvPr id="3" name="TextBox 2">
            <a:extLst>
              <a:ext uri="{FF2B5EF4-FFF2-40B4-BE49-F238E27FC236}">
                <a16:creationId xmlns:a16="http://schemas.microsoft.com/office/drawing/2014/main" id="{1313047B-4E03-E949-228F-6281C321F3B9}"/>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Kata™ 2</a:t>
            </a:r>
          </a:p>
          <a:p>
            <a:r>
              <a:rPr lang="en-US" sz="1400">
                <a:latin typeface="Raleway-LightItalic"/>
              </a:rPr>
              <a:t>Dual Monitor Arm</a:t>
            </a:r>
          </a:p>
        </p:txBody>
      </p:sp>
      <p:pic>
        <p:nvPicPr>
          <p:cNvPr id="7" name="Picture 6" descr="A group of black and white text&#10;&#10;Description automatically generated">
            <a:extLst>
              <a:ext uri="{FF2B5EF4-FFF2-40B4-BE49-F238E27FC236}">
                <a16:creationId xmlns:a16="http://schemas.microsoft.com/office/drawing/2014/main" id="{690CEDEE-ED6C-FC41-71DB-1294F8E7D228}"/>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8D245AAA-C509-7D60-7BE0-C0B07C8FD6AA}"/>
              </a:ext>
            </a:extLst>
          </p:cNvPr>
          <p:cNvPicPr>
            <a:picLocks noChangeAspect="1"/>
          </p:cNvPicPr>
          <p:nvPr/>
        </p:nvPicPr>
        <p:blipFill rotWithShape="1">
          <a:blip r:embed="rId5"/>
          <a:srcRect r="3367" b="14438"/>
          <a:stretch/>
        </p:blipFill>
        <p:spPr>
          <a:xfrm>
            <a:off x="5591573" y="4970063"/>
            <a:ext cx="1007981" cy="1531391"/>
          </a:xfrm>
          <a:prstGeom prst="rect">
            <a:avLst/>
          </a:prstGeom>
        </p:spPr>
      </p:pic>
      <p:pic>
        <p:nvPicPr>
          <p:cNvPr id="5" name="Picture 4">
            <a:extLst>
              <a:ext uri="{FF2B5EF4-FFF2-40B4-BE49-F238E27FC236}">
                <a16:creationId xmlns:a16="http://schemas.microsoft.com/office/drawing/2014/main" id="{1B959E03-E66D-6C78-7581-7BC3A0287E17}"/>
              </a:ext>
            </a:extLst>
          </p:cNvPr>
          <p:cNvPicPr>
            <a:picLocks noChangeAspect="1"/>
          </p:cNvPicPr>
          <p:nvPr/>
        </p:nvPicPr>
        <p:blipFill rotWithShape="1">
          <a:blip r:embed="rId6"/>
          <a:srcRect r="3367" b="12197"/>
          <a:stretch/>
        </p:blipFill>
        <p:spPr>
          <a:xfrm>
            <a:off x="6804279" y="5000713"/>
            <a:ext cx="1007981" cy="1531391"/>
          </a:xfrm>
          <a:prstGeom prst="rect">
            <a:avLst/>
          </a:prstGeom>
        </p:spPr>
      </p:pic>
      <p:pic>
        <p:nvPicPr>
          <p:cNvPr id="6" name="Picture 5">
            <a:extLst>
              <a:ext uri="{FF2B5EF4-FFF2-40B4-BE49-F238E27FC236}">
                <a16:creationId xmlns:a16="http://schemas.microsoft.com/office/drawing/2014/main" id="{AB5E1D09-111B-840F-B1D6-3D8D1E00E9C4}"/>
              </a:ext>
            </a:extLst>
          </p:cNvPr>
          <p:cNvPicPr>
            <a:picLocks noChangeAspect="1"/>
          </p:cNvPicPr>
          <p:nvPr/>
        </p:nvPicPr>
        <p:blipFill rotWithShape="1">
          <a:blip r:embed="rId7"/>
          <a:srcRect r="8476" b="11518"/>
          <a:stretch/>
        </p:blipFill>
        <p:spPr>
          <a:xfrm>
            <a:off x="2521430" y="4816731"/>
            <a:ext cx="1063948" cy="1695161"/>
          </a:xfrm>
          <a:prstGeom prst="rect">
            <a:avLst/>
          </a:prstGeom>
        </p:spPr>
      </p:pic>
      <p:pic>
        <p:nvPicPr>
          <p:cNvPr id="10" name="Picture 9">
            <a:extLst>
              <a:ext uri="{FF2B5EF4-FFF2-40B4-BE49-F238E27FC236}">
                <a16:creationId xmlns:a16="http://schemas.microsoft.com/office/drawing/2014/main" id="{BC6AAE27-4373-9151-6814-739163352A9D}"/>
              </a:ext>
            </a:extLst>
          </p:cNvPr>
          <p:cNvPicPr>
            <a:picLocks noChangeAspect="1"/>
          </p:cNvPicPr>
          <p:nvPr/>
        </p:nvPicPr>
        <p:blipFill rotWithShape="1">
          <a:blip r:embed="rId8"/>
          <a:srcRect l="1" r="3576" b="9757"/>
          <a:stretch/>
        </p:blipFill>
        <p:spPr>
          <a:xfrm>
            <a:off x="3912167" y="4383828"/>
            <a:ext cx="1421488" cy="2133283"/>
          </a:xfrm>
          <a:prstGeom prst="rect">
            <a:avLst/>
          </a:prstGeom>
        </p:spPr>
      </p:pic>
      <p:sp>
        <p:nvSpPr>
          <p:cNvPr id="11" name="TextBox 10">
            <a:extLst>
              <a:ext uri="{FF2B5EF4-FFF2-40B4-BE49-F238E27FC236}">
                <a16:creationId xmlns:a16="http://schemas.microsoft.com/office/drawing/2014/main" id="{AFF52C65-1158-5BE7-5825-C6F51B00C45E}"/>
              </a:ext>
            </a:extLst>
          </p:cNvPr>
          <p:cNvSpPr txBox="1"/>
          <p:nvPr/>
        </p:nvSpPr>
        <p:spPr>
          <a:xfrm>
            <a:off x="2351592" y="6517111"/>
            <a:ext cx="144644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tension adjustment</a:t>
            </a:r>
          </a:p>
        </p:txBody>
      </p:sp>
      <p:sp>
        <p:nvSpPr>
          <p:cNvPr id="12" name="TextBox 11">
            <a:extLst>
              <a:ext uri="{FF2B5EF4-FFF2-40B4-BE49-F238E27FC236}">
                <a16:creationId xmlns:a16="http://schemas.microsoft.com/office/drawing/2014/main" id="{3BD18DB0-45BD-2D26-7807-74661756A5AC}"/>
              </a:ext>
            </a:extLst>
          </p:cNvPr>
          <p:cNvSpPr txBox="1"/>
          <p:nvPr/>
        </p:nvSpPr>
        <p:spPr>
          <a:xfrm>
            <a:off x="3871614" y="6511892"/>
            <a:ext cx="155531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tool storage</a:t>
            </a:r>
          </a:p>
        </p:txBody>
      </p:sp>
      <p:sp>
        <p:nvSpPr>
          <p:cNvPr id="13" name="TextBox 12">
            <a:extLst>
              <a:ext uri="{FF2B5EF4-FFF2-40B4-BE49-F238E27FC236}">
                <a16:creationId xmlns:a16="http://schemas.microsoft.com/office/drawing/2014/main" id="{B8E91894-2D1E-EE81-A501-C662E56830DE}"/>
              </a:ext>
            </a:extLst>
          </p:cNvPr>
          <p:cNvSpPr txBox="1"/>
          <p:nvPr/>
        </p:nvSpPr>
        <p:spPr>
          <a:xfrm>
            <a:off x="5626700" y="6506673"/>
            <a:ext cx="972854" cy="220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5" name="TextBox 14">
            <a:extLst>
              <a:ext uri="{FF2B5EF4-FFF2-40B4-BE49-F238E27FC236}">
                <a16:creationId xmlns:a16="http://schemas.microsoft.com/office/drawing/2014/main" id="{DB886CC9-0841-9529-20E0-F12ABCA8A4F7}"/>
              </a:ext>
            </a:extLst>
          </p:cNvPr>
          <p:cNvSpPr txBox="1"/>
          <p:nvPr/>
        </p:nvSpPr>
        <p:spPr>
          <a:xfrm>
            <a:off x="6779867" y="6514477"/>
            <a:ext cx="109289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28" name="Rectangle 27">
            <a:extLst>
              <a:ext uri="{FF2B5EF4-FFF2-40B4-BE49-F238E27FC236}">
                <a16:creationId xmlns:a16="http://schemas.microsoft.com/office/drawing/2014/main" id="{26DD6ACD-2121-3B58-9280-559A77A7F41C}"/>
              </a:ext>
            </a:extLst>
          </p:cNvPr>
          <p:cNvSpPr/>
          <p:nvPr/>
        </p:nvSpPr>
        <p:spPr>
          <a:xfrm>
            <a:off x="6903560" y="3110948"/>
            <a:ext cx="1047744" cy="30746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TextBox 26">
            <a:extLst>
              <a:ext uri="{FF2B5EF4-FFF2-40B4-BE49-F238E27FC236}">
                <a16:creationId xmlns:a16="http://schemas.microsoft.com/office/drawing/2014/main" id="{4217BB0F-8EBD-7490-DC8E-170AE19ED3A6}"/>
              </a:ext>
            </a:extLst>
          </p:cNvPr>
          <p:cNvSpPr txBox="1"/>
          <p:nvPr/>
        </p:nvSpPr>
        <p:spPr>
          <a:xfrm>
            <a:off x="6355874" y="3073885"/>
            <a:ext cx="144644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spTree>
    <p:extLst>
      <p:ext uri="{BB962C8B-B14F-4D97-AF65-F5344CB8AC3E}">
        <p14:creationId xmlns:p14="http://schemas.microsoft.com/office/powerpoint/2010/main" val="16241117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8893071-FC63-461E-A256-CD426A4B9DB7}"/>
              </a:ext>
            </a:extLst>
          </p:cNvPr>
          <p:cNvPicPr>
            <a:picLocks noChangeAspect="1"/>
          </p:cNvPicPr>
          <p:nvPr/>
        </p:nvPicPr>
        <p:blipFill>
          <a:blip r:embed="rId2"/>
          <a:stretch>
            <a:fillRect/>
          </a:stretch>
        </p:blipFill>
        <p:spPr>
          <a:xfrm>
            <a:off x="217714" y="1404276"/>
            <a:ext cx="4694986" cy="4043977"/>
          </a:xfrm>
          <a:prstGeom prst="rect">
            <a:avLst/>
          </a:prstGeom>
        </p:spPr>
      </p:pic>
      <p:pic>
        <p:nvPicPr>
          <p:cNvPr id="12" name="Picture 11">
            <a:extLst>
              <a:ext uri="{FF2B5EF4-FFF2-40B4-BE49-F238E27FC236}">
                <a16:creationId xmlns:a16="http://schemas.microsoft.com/office/drawing/2014/main" id="{80D4CEC2-7ADE-4388-BB89-370247E6D276}"/>
              </a:ext>
            </a:extLst>
          </p:cNvPr>
          <p:cNvPicPr>
            <a:picLocks noChangeAspect="1"/>
          </p:cNvPicPr>
          <p:nvPr/>
        </p:nvPicPr>
        <p:blipFill rotWithShape="1">
          <a:blip r:embed="rId3"/>
          <a:srcRect l="-1" r="34" b="13198"/>
          <a:stretch/>
        </p:blipFill>
        <p:spPr>
          <a:xfrm>
            <a:off x="6769868" y="575595"/>
            <a:ext cx="1493195" cy="1733763"/>
          </a:xfrm>
          <a:prstGeom prst="rect">
            <a:avLst/>
          </a:prstGeom>
        </p:spPr>
      </p:pic>
      <p:pic>
        <p:nvPicPr>
          <p:cNvPr id="13" name="Picture 12">
            <a:extLst>
              <a:ext uri="{FF2B5EF4-FFF2-40B4-BE49-F238E27FC236}">
                <a16:creationId xmlns:a16="http://schemas.microsoft.com/office/drawing/2014/main" id="{91B306CB-1A63-4F2B-8708-68335CDB5FCE}"/>
              </a:ext>
            </a:extLst>
          </p:cNvPr>
          <p:cNvPicPr>
            <a:picLocks noChangeAspect="1"/>
          </p:cNvPicPr>
          <p:nvPr/>
        </p:nvPicPr>
        <p:blipFill rotWithShape="1">
          <a:blip r:embed="rId4"/>
          <a:srcRect r="5321" b="18881"/>
          <a:stretch/>
        </p:blipFill>
        <p:spPr>
          <a:xfrm>
            <a:off x="5007904" y="434415"/>
            <a:ext cx="1242059" cy="1849290"/>
          </a:xfrm>
          <a:prstGeom prst="rect">
            <a:avLst/>
          </a:prstGeom>
        </p:spPr>
      </p:pic>
      <p:pic>
        <p:nvPicPr>
          <p:cNvPr id="14" name="Picture 13">
            <a:extLst>
              <a:ext uri="{FF2B5EF4-FFF2-40B4-BE49-F238E27FC236}">
                <a16:creationId xmlns:a16="http://schemas.microsoft.com/office/drawing/2014/main" id="{D2AE80EF-67FF-42FD-9AB3-511A27404B77}"/>
              </a:ext>
            </a:extLst>
          </p:cNvPr>
          <p:cNvPicPr>
            <a:picLocks noChangeAspect="1"/>
          </p:cNvPicPr>
          <p:nvPr/>
        </p:nvPicPr>
        <p:blipFill rotWithShape="1">
          <a:blip r:embed="rId5"/>
          <a:srcRect b="16120"/>
          <a:stretch/>
        </p:blipFill>
        <p:spPr>
          <a:xfrm>
            <a:off x="5116267" y="2878946"/>
            <a:ext cx="3009061" cy="1496648"/>
          </a:xfrm>
          <a:prstGeom prst="rect">
            <a:avLst/>
          </a:prstGeom>
        </p:spPr>
      </p:pic>
      <p:pic>
        <p:nvPicPr>
          <p:cNvPr id="15" name="Picture 14">
            <a:extLst>
              <a:ext uri="{FF2B5EF4-FFF2-40B4-BE49-F238E27FC236}">
                <a16:creationId xmlns:a16="http://schemas.microsoft.com/office/drawing/2014/main" id="{6AAEF9EC-A086-41F5-A132-902AF3600A33}"/>
              </a:ext>
            </a:extLst>
          </p:cNvPr>
          <p:cNvPicPr>
            <a:picLocks noChangeAspect="1"/>
          </p:cNvPicPr>
          <p:nvPr/>
        </p:nvPicPr>
        <p:blipFill rotWithShape="1">
          <a:blip r:embed="rId6"/>
          <a:srcRect r="-1428" b="20315"/>
          <a:stretch/>
        </p:blipFill>
        <p:spPr>
          <a:xfrm>
            <a:off x="5978180" y="4705453"/>
            <a:ext cx="1521337" cy="1494013"/>
          </a:xfrm>
          <a:prstGeom prst="rect">
            <a:avLst/>
          </a:prstGeom>
        </p:spPr>
      </p:pic>
      <p:sp>
        <p:nvSpPr>
          <p:cNvPr id="23" name="TextBox 22">
            <a:extLst>
              <a:ext uri="{FF2B5EF4-FFF2-40B4-BE49-F238E27FC236}">
                <a16:creationId xmlns:a16="http://schemas.microsoft.com/office/drawing/2014/main" id="{3C9AF9CB-C940-F2AA-3673-F966FF6D3AAE}"/>
              </a:ext>
            </a:extLst>
          </p:cNvPr>
          <p:cNvSpPr txBox="1"/>
          <p:nvPr/>
        </p:nvSpPr>
        <p:spPr>
          <a:xfrm>
            <a:off x="8736154" y="1964327"/>
            <a:ext cx="3311065" cy="2923877"/>
          </a:xfrm>
          <a:prstGeom prst="rect">
            <a:avLst/>
          </a:prstGeom>
          <a:noFill/>
        </p:spPr>
        <p:txBody>
          <a:bodyPr wrap="square" lIns="91440" tIns="45720" rIns="91440" bIns="45720" anchor="ctr">
            <a:spAutoFit/>
          </a:bodyPr>
          <a:lstStyle/>
          <a:p>
            <a:r>
              <a:rPr lang="en-US" sz="1600">
                <a:solidFill>
                  <a:srgbClr val="211D1E"/>
                </a:solidFill>
                <a:latin typeface="Raleway-Regular"/>
              </a:rPr>
              <a:t>Product Specifications</a:t>
            </a:r>
            <a:endParaRPr lang="en-US" sz="1050">
              <a:solidFill>
                <a:srgbClr val="1C1C1C"/>
              </a:solidFill>
              <a:latin typeface="Raleway-Regular"/>
            </a:endParaRPr>
          </a:p>
          <a:p>
            <a:endParaRPr lang="en-US" sz="1050">
              <a:solidFill>
                <a:srgbClr val="211D1E"/>
              </a:solidFill>
              <a:latin typeface="Raleway-Regular"/>
            </a:endParaRPr>
          </a:p>
          <a:p>
            <a:pPr marL="171450" indent="-171450">
              <a:buFont typeface="Arial"/>
              <a:buChar char="•"/>
            </a:pPr>
            <a:r>
              <a:rPr lang="en-US" sz="1050">
                <a:solidFill>
                  <a:srgbClr val="211D1E"/>
                </a:solidFill>
                <a:latin typeface="Raleway-Regular"/>
              </a:rPr>
              <a:t>Finger</a:t>
            </a:r>
            <a:r>
              <a:rPr lang="en-US" sz="1050" b="0" i="0" u="none" strike="noStrike" baseline="0">
                <a:solidFill>
                  <a:srgbClr val="211D1E"/>
                </a:solidFill>
                <a:latin typeface="Raleway-Regular"/>
              </a:rPr>
              <a:t> touch dynamic height adjustment</a:t>
            </a:r>
            <a:endParaRPr lang="en-US" sz="1050">
              <a:latin typeface="Raleway-Regular"/>
            </a:endParaRPr>
          </a:p>
          <a:p>
            <a:pPr marL="171450" indent="-171450">
              <a:buFont typeface="Arial"/>
              <a:buChar char="•"/>
            </a:pPr>
            <a:r>
              <a:rPr lang="en-US" sz="1050" b="0" i="0" u="none" strike="noStrike" baseline="0">
                <a:solidFill>
                  <a:srgbClr val="211D1E"/>
                </a:solidFill>
                <a:latin typeface="Raleway-Regular"/>
              </a:rPr>
              <a:t>Recommended for worksurfaces36.0" </a:t>
            </a:r>
            <a:br>
              <a:rPr lang="en-US" sz="1050">
                <a:solidFill>
                  <a:srgbClr val="211D1E"/>
                </a:solidFill>
                <a:latin typeface="Raleway-Regular"/>
              </a:rPr>
            </a:br>
            <a:r>
              <a:rPr lang="en-US" sz="1050" b="0" i="0" u="none" strike="noStrike" baseline="0">
                <a:solidFill>
                  <a:srgbClr val="211D1E"/>
                </a:solidFill>
                <a:latin typeface="Raleway-Regular"/>
              </a:rPr>
              <a:t>deep or less</a:t>
            </a:r>
          </a:p>
          <a:p>
            <a:pPr marL="171450" indent="-171450">
              <a:buFont typeface="Arial"/>
              <a:buChar char="•"/>
            </a:pPr>
            <a:r>
              <a:rPr lang="en-US" sz="1050" b="0" i="0" u="none" strike="noStrike" baseline="0">
                <a:solidFill>
                  <a:srgbClr val="211D1E"/>
                </a:solidFill>
                <a:latin typeface="Raleway-Regular"/>
              </a:rPr>
              <a:t>12.09" height adjustment range7.68-19.78" (low/high)</a:t>
            </a:r>
          </a:p>
          <a:p>
            <a:pPr marL="171450" indent="-171450">
              <a:buFont typeface="Arial"/>
              <a:buChar char="•"/>
            </a:pPr>
            <a:r>
              <a:rPr lang="en-US" sz="1050" b="0" i="0" u="none" strike="noStrike" baseline="0">
                <a:solidFill>
                  <a:srgbClr val="211D1E"/>
                </a:solidFill>
                <a:latin typeface="Raleway-Regular"/>
              </a:rPr>
              <a:t>21.55" arm extension</a:t>
            </a:r>
          </a:p>
          <a:p>
            <a:pPr marL="171450" indent="-171450">
              <a:buFont typeface="Arial"/>
              <a:buChar char="•"/>
            </a:pPr>
            <a:r>
              <a:rPr lang="en-US" sz="1050" b="0" i="0" u="none" strike="noStrike" baseline="0">
                <a:solidFill>
                  <a:srgbClr val="211D1E"/>
                </a:solidFill>
                <a:latin typeface="Raleway-Regular"/>
              </a:rPr>
              <a:t>3.22" arm retraction</a:t>
            </a:r>
          </a:p>
          <a:p>
            <a:pPr marL="171450" indent="-171450">
              <a:buFont typeface="Arial"/>
              <a:buChar char="•"/>
            </a:pPr>
            <a:r>
              <a:rPr lang="en-US" sz="1050" b="0" i="0" u="none" strike="noStrike" baseline="0">
                <a:solidFill>
                  <a:srgbClr val="211D1E"/>
                </a:solidFill>
                <a:latin typeface="Raleway-Regular"/>
              </a:rPr>
              <a:t>±90° monitor tilt</a:t>
            </a:r>
          </a:p>
          <a:p>
            <a:pPr marL="171450" indent="-171450">
              <a:buFont typeface="Arial"/>
              <a:buChar char="•"/>
            </a:pPr>
            <a:r>
              <a:rPr lang="en-US" sz="1050" b="0" i="0" u="none" strike="noStrike" baseline="0">
                <a:solidFill>
                  <a:srgbClr val="211D1E"/>
                </a:solidFill>
                <a:latin typeface="Raleway-Regular"/>
              </a:rPr>
              <a:t>±90° VESA rotation</a:t>
            </a:r>
          </a:p>
          <a:p>
            <a:pPr marL="171450" indent="-171450">
              <a:buFont typeface="Arial"/>
              <a:buChar char="•"/>
            </a:pPr>
            <a:r>
              <a:rPr lang="en-US" sz="1050" b="0" i="0" u="none" strike="noStrike" baseline="0">
                <a:solidFill>
                  <a:srgbClr val="211D1E"/>
                </a:solidFill>
                <a:latin typeface="Raleway-Regular"/>
              </a:rPr>
              <a:t>6.5 lb. - 17.6 lb. weight capacity</a:t>
            </a:r>
          </a:p>
          <a:p>
            <a:pPr marL="171450" indent="-171450">
              <a:buFont typeface="Arial"/>
              <a:buChar char="•"/>
            </a:pPr>
            <a:r>
              <a:rPr lang="en-US" sz="1050" b="0" i="0" u="none" strike="noStrike" baseline="0">
                <a:solidFill>
                  <a:srgbClr val="211D1E"/>
                </a:solidFill>
                <a:latin typeface="Raleway-Regular"/>
              </a:rPr>
              <a:t>VESA 75mm/100mm quick release</a:t>
            </a:r>
          </a:p>
          <a:p>
            <a:pPr marL="171450" indent="-171450">
              <a:buFont typeface="Arial"/>
              <a:buChar char="•"/>
            </a:pPr>
            <a:r>
              <a:rPr lang="en-US" sz="1050" b="0" i="0" u="none" strike="noStrike" baseline="0">
                <a:solidFill>
                  <a:srgbClr val="211D1E"/>
                </a:solidFill>
                <a:latin typeface="Raleway-Regular"/>
              </a:rPr>
              <a:t>180° lock-out feature</a:t>
            </a:r>
          </a:p>
          <a:p>
            <a:pPr marL="171450" indent="-171450">
              <a:buFont typeface="Arial"/>
              <a:buChar char="•"/>
            </a:pPr>
            <a:r>
              <a:rPr lang="en-US" sz="1050" b="0" i="0" u="none" strike="noStrike" baseline="0">
                <a:solidFill>
                  <a:srgbClr val="211D1E"/>
                </a:solidFill>
                <a:latin typeface="Raleway-Regular"/>
              </a:rPr>
              <a:t>Desk clamp and grommet mount included</a:t>
            </a:r>
          </a:p>
          <a:p>
            <a:pPr marL="171450" indent="-171450">
              <a:buFont typeface="Arial"/>
              <a:buChar char="•"/>
            </a:pPr>
            <a:r>
              <a:rPr lang="en-US" sz="1050" b="0" i="0" u="none" strike="noStrike" baseline="0">
                <a:solidFill>
                  <a:srgbClr val="211D1E"/>
                </a:solidFill>
                <a:latin typeface="Raleway-Regular"/>
              </a:rPr>
              <a:t>Meets or exceeds BIFMA x5.5 guidelines</a:t>
            </a:r>
          </a:p>
          <a:p>
            <a:pPr marL="171450" indent="-171450">
              <a:buFont typeface="Arial"/>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27" name="Picture 26">
            <a:extLst>
              <a:ext uri="{FF2B5EF4-FFF2-40B4-BE49-F238E27FC236}">
                <a16:creationId xmlns:a16="http://schemas.microsoft.com/office/drawing/2014/main" id="{145FCC46-1147-FFD6-F35F-D5765CD71B9A}"/>
              </a:ext>
            </a:extLst>
          </p:cNvPr>
          <p:cNvPicPr>
            <a:picLocks noChangeAspect="1"/>
          </p:cNvPicPr>
          <p:nvPr/>
        </p:nvPicPr>
        <p:blipFill>
          <a:blip r:embed="rId7"/>
          <a:stretch>
            <a:fillRect/>
          </a:stretch>
        </p:blipFill>
        <p:spPr>
          <a:xfrm>
            <a:off x="10688361" y="6136836"/>
            <a:ext cx="1357382" cy="644181"/>
          </a:xfrm>
          <a:prstGeom prst="rect">
            <a:avLst/>
          </a:prstGeom>
        </p:spPr>
      </p:pic>
      <p:sp>
        <p:nvSpPr>
          <p:cNvPr id="3" name="TextBox 2">
            <a:extLst>
              <a:ext uri="{FF2B5EF4-FFF2-40B4-BE49-F238E27FC236}">
                <a16:creationId xmlns:a16="http://schemas.microsoft.com/office/drawing/2014/main" id="{7415AD85-F9B1-D577-8C1C-34986E5EF96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Edge</a:t>
            </a:r>
            <a:r>
              <a:rPr lang="en-US" sz="2000" baseline="30000">
                <a:latin typeface="Raleway-MediumItalic"/>
              </a:rPr>
              <a:t>®</a:t>
            </a:r>
            <a:endParaRPr lang="en-US" sz="2000">
              <a:latin typeface="Raleway-MediumItalic"/>
            </a:endParaRPr>
          </a:p>
          <a:p>
            <a:r>
              <a:rPr lang="en-US" sz="1400">
                <a:latin typeface="Raleway-LightItalic"/>
              </a:rPr>
              <a:t>Single Arm Monitor</a:t>
            </a:r>
          </a:p>
        </p:txBody>
      </p:sp>
      <p:pic>
        <p:nvPicPr>
          <p:cNvPr id="6" name="Picture 5" descr="A group of black and white text&#10;&#10;Description automatically generated">
            <a:extLst>
              <a:ext uri="{FF2B5EF4-FFF2-40B4-BE49-F238E27FC236}">
                <a16:creationId xmlns:a16="http://schemas.microsoft.com/office/drawing/2014/main" id="{33985431-31FC-8EE0-C9B2-3E8297E9D71C}"/>
              </a:ext>
            </a:extLst>
          </p:cNvPr>
          <p:cNvPicPr>
            <a:picLocks noChangeAspect="1"/>
          </p:cNvPicPr>
          <p:nvPr/>
        </p:nvPicPr>
        <p:blipFill>
          <a:blip r:embed="rId8"/>
          <a:stretch>
            <a:fillRect/>
          </a:stretch>
        </p:blipFill>
        <p:spPr>
          <a:xfrm>
            <a:off x="264290" y="5666264"/>
            <a:ext cx="1413693" cy="995290"/>
          </a:xfrm>
          <a:prstGeom prst="rect">
            <a:avLst/>
          </a:prstGeom>
        </p:spPr>
      </p:pic>
      <p:sp>
        <p:nvSpPr>
          <p:cNvPr id="2" name="TextBox 1">
            <a:extLst>
              <a:ext uri="{FF2B5EF4-FFF2-40B4-BE49-F238E27FC236}">
                <a16:creationId xmlns:a16="http://schemas.microsoft.com/office/drawing/2014/main" id="{3D7625B3-16B6-B7F8-9F69-0F29ABACFC8A}"/>
              </a:ext>
            </a:extLst>
          </p:cNvPr>
          <p:cNvSpPr txBox="1"/>
          <p:nvPr/>
        </p:nvSpPr>
        <p:spPr>
          <a:xfrm>
            <a:off x="5150847" y="4300920"/>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5" name="TextBox 4">
            <a:extLst>
              <a:ext uri="{FF2B5EF4-FFF2-40B4-BE49-F238E27FC236}">
                <a16:creationId xmlns:a16="http://schemas.microsoft.com/office/drawing/2014/main" id="{8F026ADB-C26C-062A-7A19-3E45A28AE05D}"/>
              </a:ext>
            </a:extLst>
          </p:cNvPr>
          <p:cNvSpPr txBox="1"/>
          <p:nvPr/>
        </p:nvSpPr>
        <p:spPr>
          <a:xfrm>
            <a:off x="7152474" y="4300920"/>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8" name="TextBox 7">
            <a:extLst>
              <a:ext uri="{FF2B5EF4-FFF2-40B4-BE49-F238E27FC236}">
                <a16:creationId xmlns:a16="http://schemas.microsoft.com/office/drawing/2014/main" id="{5D24F17A-4A15-B644-46A7-E979A5BB0387}"/>
              </a:ext>
            </a:extLst>
          </p:cNvPr>
          <p:cNvSpPr txBox="1"/>
          <p:nvPr/>
        </p:nvSpPr>
        <p:spPr>
          <a:xfrm>
            <a:off x="5913702" y="6199466"/>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
        <p:nvSpPr>
          <p:cNvPr id="9" name="TextBox 8">
            <a:extLst>
              <a:ext uri="{FF2B5EF4-FFF2-40B4-BE49-F238E27FC236}">
                <a16:creationId xmlns:a16="http://schemas.microsoft.com/office/drawing/2014/main" id="{3564C661-04F6-B178-384F-2426306695FC}"/>
              </a:ext>
            </a:extLst>
          </p:cNvPr>
          <p:cNvSpPr txBox="1"/>
          <p:nvPr/>
        </p:nvSpPr>
        <p:spPr>
          <a:xfrm>
            <a:off x="4900654" y="230935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sp>
        <p:nvSpPr>
          <p:cNvPr id="10" name="TextBox 9">
            <a:extLst>
              <a:ext uri="{FF2B5EF4-FFF2-40B4-BE49-F238E27FC236}">
                <a16:creationId xmlns:a16="http://schemas.microsoft.com/office/drawing/2014/main" id="{2F14F78B-EBE7-F08C-9308-5901982C3952}"/>
              </a:ext>
            </a:extLst>
          </p:cNvPr>
          <p:cNvSpPr txBox="1"/>
          <p:nvPr/>
        </p:nvSpPr>
        <p:spPr>
          <a:xfrm>
            <a:off x="6731614" y="2314595"/>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spTree>
    <p:extLst>
      <p:ext uri="{BB962C8B-B14F-4D97-AF65-F5344CB8AC3E}">
        <p14:creationId xmlns:p14="http://schemas.microsoft.com/office/powerpoint/2010/main" val="14047612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5BB0B44-5C87-46F1-9319-D81D331B539A}"/>
              </a:ext>
            </a:extLst>
          </p:cNvPr>
          <p:cNvPicPr>
            <a:picLocks noChangeAspect="1"/>
          </p:cNvPicPr>
          <p:nvPr/>
        </p:nvPicPr>
        <p:blipFill>
          <a:blip r:embed="rId2"/>
          <a:stretch>
            <a:fillRect/>
          </a:stretch>
        </p:blipFill>
        <p:spPr>
          <a:xfrm>
            <a:off x="236069" y="1694764"/>
            <a:ext cx="5530948" cy="3150685"/>
          </a:xfrm>
          <a:prstGeom prst="rect">
            <a:avLst/>
          </a:prstGeom>
        </p:spPr>
      </p:pic>
      <p:sp>
        <p:nvSpPr>
          <p:cNvPr id="19" name="TextBox 18">
            <a:extLst>
              <a:ext uri="{FF2B5EF4-FFF2-40B4-BE49-F238E27FC236}">
                <a16:creationId xmlns:a16="http://schemas.microsoft.com/office/drawing/2014/main" id="{24EE5A30-089E-31BD-0869-545C91235C5A}"/>
              </a:ext>
            </a:extLst>
          </p:cNvPr>
          <p:cNvSpPr txBox="1"/>
          <p:nvPr/>
        </p:nvSpPr>
        <p:spPr>
          <a:xfrm>
            <a:off x="8342726" y="1795397"/>
            <a:ext cx="3912039" cy="3270126"/>
          </a:xfrm>
          <a:prstGeom prst="rect">
            <a:avLst/>
          </a:prstGeom>
          <a:noFill/>
        </p:spPr>
        <p:txBody>
          <a:bodyPr wrap="square" lIns="91440" tIns="45720" rIns="91440" bIns="45720" anchor="ctr">
            <a:spAutoFit/>
          </a:bodyPr>
          <a:lstStyle/>
          <a:p>
            <a:r>
              <a:rPr lang="en-US" sz="1600" b="0" i="0" strike="noStrike" baseline="0" dirty="0">
                <a:solidFill>
                  <a:srgbClr val="211D1E"/>
                </a:solidFill>
                <a:latin typeface="Raleway-Regular"/>
              </a:rPr>
              <a:t>Product Specifications</a:t>
            </a:r>
            <a:endParaRPr lang="en-US" sz="1600" b="0" i="0" strike="noStrike" baseline="0">
              <a:solidFill>
                <a:srgbClr val="000000"/>
              </a:solidFill>
              <a:latin typeface="Raleway-Regular"/>
            </a:endParaRPr>
          </a:p>
          <a:p>
            <a:pPr marL="171450" indent="-171450">
              <a:buFont typeface="Arial" panose="020B0604020202020204" pitchFamily="34" charset="0"/>
              <a:buChar char="•"/>
            </a:pPr>
            <a:endParaRPr lang="en-US" sz="120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dirty="0">
                <a:solidFill>
                  <a:srgbClr val="211D1E"/>
                </a:solidFill>
                <a:latin typeface="Raleway-Regular"/>
              </a:rPr>
              <a:t>Finger touch dynamic height adjustment</a:t>
            </a:r>
          </a:p>
          <a:p>
            <a:pPr marL="171450" indent="-171450">
              <a:buFont typeface="Arial" panose="020B0604020202020204" pitchFamily="34" charset="0"/>
              <a:buChar char="•"/>
            </a:pPr>
            <a:r>
              <a:rPr lang="en-US" sz="1050" b="0" i="0" u="none" strike="noStrike" baseline="0" dirty="0">
                <a:solidFill>
                  <a:srgbClr val="211D1E"/>
                </a:solidFill>
                <a:latin typeface="Raleway-Regular"/>
              </a:rPr>
              <a:t>Recommended for worksurfaces36.0" deep or less</a:t>
            </a:r>
          </a:p>
          <a:p>
            <a:pPr marL="171450" indent="-171450">
              <a:buFont typeface="Arial" panose="020B0604020202020204" pitchFamily="34" charset="0"/>
              <a:buChar char="•"/>
            </a:pPr>
            <a:r>
              <a:rPr lang="en-US" sz="1050" b="0" i="0" u="none" strike="noStrike" baseline="0" dirty="0">
                <a:solidFill>
                  <a:srgbClr val="211D1E"/>
                </a:solidFill>
                <a:latin typeface="Raleway-Regular"/>
              </a:rPr>
              <a:t>12.09" height adjustment range7.68"-19.00" (low/high)</a:t>
            </a:r>
          </a:p>
          <a:p>
            <a:pPr marL="171450" indent="-171450">
              <a:buFont typeface="Arial" panose="020B0604020202020204" pitchFamily="34" charset="0"/>
              <a:buChar char="•"/>
            </a:pPr>
            <a:r>
              <a:rPr lang="en-US" sz="1050" b="0" i="0" u="none" strike="noStrike" baseline="0" dirty="0">
                <a:solidFill>
                  <a:srgbClr val="211D1E"/>
                </a:solidFill>
                <a:latin typeface="Raleway-Regular"/>
              </a:rPr>
              <a:t>21.55" arm extension</a:t>
            </a:r>
          </a:p>
          <a:p>
            <a:pPr marL="171450" indent="-171450">
              <a:buFont typeface="Arial" panose="020B0604020202020204" pitchFamily="34" charset="0"/>
              <a:buChar char="•"/>
            </a:pPr>
            <a:r>
              <a:rPr lang="en-US" sz="1050" b="0" i="0" u="none" strike="noStrike" baseline="0" dirty="0">
                <a:solidFill>
                  <a:srgbClr val="211D1E"/>
                </a:solidFill>
                <a:latin typeface="Raleway-Regular"/>
              </a:rPr>
              <a:t>3.22" arm retraction</a:t>
            </a:r>
          </a:p>
          <a:p>
            <a:pPr marL="171450" indent="-171450">
              <a:buFont typeface="Arial" panose="020B0604020202020204" pitchFamily="34" charset="0"/>
              <a:buChar char="•"/>
            </a:pPr>
            <a:r>
              <a:rPr lang="en-US" sz="1050" b="0" i="0" u="none" strike="noStrike" baseline="0" dirty="0">
                <a:solidFill>
                  <a:srgbClr val="211D1E"/>
                </a:solidFill>
                <a:latin typeface="Raleway-Regular"/>
              </a:rPr>
              <a:t>±90° monitor tilt</a:t>
            </a:r>
          </a:p>
          <a:p>
            <a:pPr marL="171450" indent="-171450">
              <a:buFont typeface="Arial" panose="020B0604020202020204" pitchFamily="34" charset="0"/>
              <a:buChar char="•"/>
            </a:pPr>
            <a:r>
              <a:rPr lang="en-US" sz="1050" b="0" i="0" u="none" strike="noStrike" baseline="0" dirty="0">
                <a:solidFill>
                  <a:srgbClr val="211D1E"/>
                </a:solidFill>
                <a:latin typeface="Raleway-Regular"/>
              </a:rPr>
              <a:t>±90° VESA rotation</a:t>
            </a:r>
          </a:p>
          <a:p>
            <a:pPr marL="171450" indent="-171450">
              <a:buFont typeface="Arial" panose="020B0604020202020204" pitchFamily="34" charset="0"/>
              <a:buChar char="•"/>
            </a:pPr>
            <a:r>
              <a:rPr lang="en-US" sz="1050" b="0" i="0" u="none" strike="noStrike" baseline="0" dirty="0">
                <a:solidFill>
                  <a:srgbClr val="211D1E"/>
                </a:solidFill>
                <a:latin typeface="Raleway-Regular"/>
              </a:rPr>
              <a:t>6.5 lb. - 17.6 lb. weight capacity</a:t>
            </a:r>
          </a:p>
          <a:p>
            <a:r>
              <a:rPr lang="en-US" sz="1050" i="1" dirty="0">
                <a:solidFill>
                  <a:srgbClr val="211D1E"/>
                </a:solidFill>
                <a:latin typeface="Raleway-Regular"/>
              </a:rPr>
              <a:t>   </a:t>
            </a:r>
            <a:r>
              <a:rPr lang="en-US" sz="1050" b="0" i="1" u="none" strike="noStrike" baseline="0" dirty="0">
                <a:solidFill>
                  <a:srgbClr val="211D1E"/>
                </a:solidFill>
                <a:latin typeface="Raleway-Regular"/>
              </a:rPr>
              <a:t> (per arm)</a:t>
            </a:r>
            <a:endParaRPr lang="en-US" sz="1050">
              <a:solidFill>
                <a:srgbClr val="211D1E"/>
              </a:solidFill>
              <a:latin typeface="Raleway-Regular"/>
            </a:endParaRPr>
          </a:p>
          <a:p>
            <a:pPr marL="171450" indent="-171450">
              <a:buFont typeface="Arial" panose="020B0604020202020204" pitchFamily="34" charset="0"/>
              <a:buChar char="•"/>
            </a:pPr>
            <a:r>
              <a:rPr lang="en-US" sz="1050" b="0" i="0" u="none" strike="noStrike" baseline="0" dirty="0">
                <a:solidFill>
                  <a:srgbClr val="211D1E"/>
                </a:solidFill>
                <a:latin typeface="Raleway-Regular"/>
              </a:rPr>
              <a:t>VESA 75mm/100mm quick release</a:t>
            </a:r>
            <a:endParaRPr lang="en-US" sz="1050">
              <a:latin typeface="Raleway-Regular"/>
            </a:endParaRPr>
          </a:p>
          <a:p>
            <a:pPr marL="171450" indent="-171450">
              <a:buFont typeface="Arial" panose="020B0604020202020204" pitchFamily="34" charset="0"/>
              <a:buChar char="•"/>
            </a:pPr>
            <a:r>
              <a:rPr lang="en-US" sz="1050" b="0" i="0" u="none" strike="noStrike" baseline="0" dirty="0">
                <a:solidFill>
                  <a:srgbClr val="211D1E"/>
                </a:solidFill>
                <a:latin typeface="Raleway-Regular"/>
              </a:rPr>
              <a:t>180° lock-out feature</a:t>
            </a:r>
          </a:p>
          <a:p>
            <a:pPr marL="171450" indent="-171450">
              <a:buFont typeface="Arial" panose="020B0604020202020204" pitchFamily="34" charset="0"/>
              <a:buChar char="•"/>
            </a:pPr>
            <a:r>
              <a:rPr lang="en-US" sz="1050" b="0" i="0" u="none" strike="noStrike" baseline="0" dirty="0">
                <a:solidFill>
                  <a:srgbClr val="211D1E"/>
                </a:solidFill>
                <a:latin typeface="Raleway-Regular"/>
              </a:rPr>
              <a:t>Desk clamp and grommet mount included</a:t>
            </a:r>
          </a:p>
          <a:p>
            <a:pPr marL="171450" indent="-171450">
              <a:buFont typeface="Arial" panose="020B0604020202020204" pitchFamily="34" charset="0"/>
              <a:buChar char="•"/>
            </a:pPr>
            <a:r>
              <a:rPr lang="en-US" sz="1050" b="0" i="0" u="none" strike="noStrike" baseline="0" dirty="0">
                <a:solidFill>
                  <a:srgbClr val="211D1E"/>
                </a:solidFill>
                <a:latin typeface="Raleway-Regular"/>
              </a:rPr>
              <a:t>41.08" max. monitor width</a:t>
            </a:r>
          </a:p>
          <a:p>
            <a:r>
              <a:rPr lang="en-US" sz="1050" i="1" dirty="0">
                <a:solidFill>
                  <a:srgbClr val="211D1E"/>
                </a:solidFill>
                <a:latin typeface="Raleway-Regular"/>
              </a:rPr>
              <a:t>     - </a:t>
            </a:r>
            <a:r>
              <a:rPr lang="en-US" sz="1050" b="0" i="1" u="none" strike="noStrike" baseline="0" dirty="0">
                <a:solidFill>
                  <a:srgbClr val="211D1E"/>
                </a:solidFill>
                <a:latin typeface="Raleway-Regular"/>
              </a:rPr>
              <a:t>Bezel measured left to right</a:t>
            </a:r>
            <a:endParaRPr lang="en-US" sz="1050" b="0" i="0" u="none" strike="noStrike" baseline="0">
              <a:solidFill>
                <a:srgbClr val="211D1E"/>
              </a:solidFill>
              <a:latin typeface="Raleway-Regular"/>
            </a:endParaRPr>
          </a:p>
          <a:p>
            <a:r>
              <a:rPr lang="en-US" sz="1050" i="1" dirty="0">
                <a:solidFill>
                  <a:srgbClr val="211D1E"/>
                </a:solidFill>
                <a:latin typeface="Raleway-Regular"/>
              </a:rPr>
              <a:t>     - </a:t>
            </a:r>
            <a:r>
              <a:rPr lang="en-US" sz="1050" b="0" i="1" u="none" strike="noStrike" baseline="0" dirty="0">
                <a:solidFill>
                  <a:srgbClr val="211D1E"/>
                </a:solidFill>
                <a:latin typeface="Raleway-Regular"/>
              </a:rPr>
              <a:t>Max. width is contingent on weight capacity</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dirty="0">
                <a:solidFill>
                  <a:srgbClr val="211D1E"/>
                </a:solidFill>
                <a:latin typeface="Raleway-Regular"/>
              </a:rPr>
              <a:t>Meets or exceeds BIFMA x5.5 guidelines</a:t>
            </a:r>
          </a:p>
          <a:p>
            <a:pPr marL="171450" indent="-171450">
              <a:buFont typeface="Arial" panose="020B0604020202020204" pitchFamily="34" charset="0"/>
              <a:buChar char="•"/>
            </a:pPr>
            <a:r>
              <a:rPr lang="en-US" sz="1050" dirty="0">
                <a:solidFill>
                  <a:srgbClr val="211D1E"/>
                </a:solidFill>
                <a:latin typeface="Raleway-Regular"/>
              </a:rPr>
              <a:t>Warranty: Lifetime</a:t>
            </a:r>
            <a:endParaRPr lang="en-US" sz="1050" b="0" i="0" u="none" strike="noStrike" baseline="0" dirty="0">
              <a:solidFill>
                <a:srgbClr val="211D1E"/>
              </a:solidFill>
              <a:latin typeface="Raleway-Regular"/>
            </a:endParaRPr>
          </a:p>
        </p:txBody>
      </p:sp>
      <p:pic>
        <p:nvPicPr>
          <p:cNvPr id="20" name="Picture 19">
            <a:extLst>
              <a:ext uri="{FF2B5EF4-FFF2-40B4-BE49-F238E27FC236}">
                <a16:creationId xmlns:a16="http://schemas.microsoft.com/office/drawing/2014/main" id="{79CAB1A1-BBCD-5B92-76FA-E2D26794C94C}"/>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3" name="TextBox 2">
            <a:extLst>
              <a:ext uri="{FF2B5EF4-FFF2-40B4-BE49-F238E27FC236}">
                <a16:creationId xmlns:a16="http://schemas.microsoft.com/office/drawing/2014/main" id="{4A629405-2BD5-D9AE-F0BD-DFC9EDE8D3C0}"/>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Edge</a:t>
            </a:r>
            <a:r>
              <a:rPr lang="en-US" sz="2000" baseline="30000">
                <a:latin typeface="Raleway-MediumItalic"/>
              </a:rPr>
              <a:t>® </a:t>
            </a:r>
            <a:r>
              <a:rPr lang="en-US" sz="2000">
                <a:latin typeface="Raleway-MediumItalic"/>
              </a:rPr>
              <a:t>2</a:t>
            </a:r>
          </a:p>
          <a:p>
            <a:r>
              <a:rPr lang="en-US" sz="1400">
                <a:latin typeface="Raleway-LightItalic"/>
              </a:rPr>
              <a:t>Dual Monitor Arm</a:t>
            </a:r>
          </a:p>
        </p:txBody>
      </p:sp>
      <p:pic>
        <p:nvPicPr>
          <p:cNvPr id="9" name="Picture 8" descr="A group of black and white text&#10;&#10;Description automatically generated">
            <a:extLst>
              <a:ext uri="{FF2B5EF4-FFF2-40B4-BE49-F238E27FC236}">
                <a16:creationId xmlns:a16="http://schemas.microsoft.com/office/drawing/2014/main" id="{3593B6C9-13A0-0C60-619F-91E71A4CEC8D}"/>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7E835177-CC88-61F7-ADEC-82B60EF27203}"/>
              </a:ext>
            </a:extLst>
          </p:cNvPr>
          <p:cNvPicPr>
            <a:picLocks noChangeAspect="1"/>
          </p:cNvPicPr>
          <p:nvPr/>
        </p:nvPicPr>
        <p:blipFill rotWithShape="1">
          <a:blip r:embed="rId5"/>
          <a:srcRect r="5321" b="18881"/>
          <a:stretch/>
        </p:blipFill>
        <p:spPr>
          <a:xfrm>
            <a:off x="6269104" y="2594025"/>
            <a:ext cx="1242059" cy="1849290"/>
          </a:xfrm>
          <a:prstGeom prst="rect">
            <a:avLst/>
          </a:prstGeom>
        </p:spPr>
      </p:pic>
      <p:pic>
        <p:nvPicPr>
          <p:cNvPr id="4" name="Picture 3">
            <a:extLst>
              <a:ext uri="{FF2B5EF4-FFF2-40B4-BE49-F238E27FC236}">
                <a16:creationId xmlns:a16="http://schemas.microsoft.com/office/drawing/2014/main" id="{32B948A4-6537-4343-9227-734021F73638}"/>
              </a:ext>
            </a:extLst>
          </p:cNvPr>
          <p:cNvPicPr>
            <a:picLocks noChangeAspect="1"/>
          </p:cNvPicPr>
          <p:nvPr/>
        </p:nvPicPr>
        <p:blipFill rotWithShape="1">
          <a:blip r:embed="rId6"/>
          <a:srcRect b="16120"/>
          <a:stretch/>
        </p:blipFill>
        <p:spPr>
          <a:xfrm>
            <a:off x="2757956" y="5065523"/>
            <a:ext cx="3009061" cy="1496648"/>
          </a:xfrm>
          <a:prstGeom prst="rect">
            <a:avLst/>
          </a:prstGeom>
        </p:spPr>
      </p:pic>
      <p:sp>
        <p:nvSpPr>
          <p:cNvPr id="10" name="TextBox 9">
            <a:extLst>
              <a:ext uri="{FF2B5EF4-FFF2-40B4-BE49-F238E27FC236}">
                <a16:creationId xmlns:a16="http://schemas.microsoft.com/office/drawing/2014/main" id="{718DC1FC-5A79-AAAC-A38C-FE7F6E11235F}"/>
              </a:ext>
            </a:extLst>
          </p:cNvPr>
          <p:cNvSpPr txBox="1"/>
          <p:nvPr/>
        </p:nvSpPr>
        <p:spPr>
          <a:xfrm>
            <a:off x="2792536"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1" name="TextBox 10">
            <a:extLst>
              <a:ext uri="{FF2B5EF4-FFF2-40B4-BE49-F238E27FC236}">
                <a16:creationId xmlns:a16="http://schemas.microsoft.com/office/drawing/2014/main" id="{9BA2F291-964A-AD8D-82C6-922E1E26A613}"/>
              </a:ext>
            </a:extLst>
          </p:cNvPr>
          <p:cNvSpPr txBox="1"/>
          <p:nvPr/>
        </p:nvSpPr>
        <p:spPr>
          <a:xfrm>
            <a:off x="4794163"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2" name="TextBox 11">
            <a:extLst>
              <a:ext uri="{FF2B5EF4-FFF2-40B4-BE49-F238E27FC236}">
                <a16:creationId xmlns:a16="http://schemas.microsoft.com/office/drawing/2014/main" id="{4D2131FF-5212-9A6A-9D78-7C847518BF52}"/>
              </a:ext>
            </a:extLst>
          </p:cNvPr>
          <p:cNvSpPr txBox="1"/>
          <p:nvPr/>
        </p:nvSpPr>
        <p:spPr>
          <a:xfrm>
            <a:off x="6161854"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3" name="Picture 12">
            <a:extLst>
              <a:ext uri="{FF2B5EF4-FFF2-40B4-BE49-F238E27FC236}">
                <a16:creationId xmlns:a16="http://schemas.microsoft.com/office/drawing/2014/main" id="{D06900B8-B96C-456E-DA79-D0E300C2062A}"/>
              </a:ext>
            </a:extLst>
          </p:cNvPr>
          <p:cNvPicPr>
            <a:picLocks noChangeAspect="1"/>
          </p:cNvPicPr>
          <p:nvPr/>
        </p:nvPicPr>
        <p:blipFill rotWithShape="1">
          <a:blip r:embed="rId7"/>
          <a:srcRect l="-1" r="34" b="13198"/>
          <a:stretch/>
        </p:blipFill>
        <p:spPr>
          <a:xfrm>
            <a:off x="6200108" y="551191"/>
            <a:ext cx="1493195" cy="1733763"/>
          </a:xfrm>
          <a:prstGeom prst="rect">
            <a:avLst/>
          </a:prstGeom>
        </p:spPr>
      </p:pic>
      <p:sp>
        <p:nvSpPr>
          <p:cNvPr id="14" name="TextBox 13">
            <a:extLst>
              <a:ext uri="{FF2B5EF4-FFF2-40B4-BE49-F238E27FC236}">
                <a16:creationId xmlns:a16="http://schemas.microsoft.com/office/drawing/2014/main" id="{F2B1AC1A-E906-D2D8-5704-6021FBD1D748}"/>
              </a:ext>
            </a:extLst>
          </p:cNvPr>
          <p:cNvSpPr txBox="1"/>
          <p:nvPr/>
        </p:nvSpPr>
        <p:spPr>
          <a:xfrm>
            <a:off x="6161854"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5" name="Picture 14">
            <a:extLst>
              <a:ext uri="{FF2B5EF4-FFF2-40B4-BE49-F238E27FC236}">
                <a16:creationId xmlns:a16="http://schemas.microsoft.com/office/drawing/2014/main" id="{A8442701-F868-B80D-7D6C-D88B9B61F7F4}"/>
              </a:ext>
            </a:extLst>
          </p:cNvPr>
          <p:cNvPicPr>
            <a:picLocks noChangeAspect="1"/>
          </p:cNvPicPr>
          <p:nvPr/>
        </p:nvPicPr>
        <p:blipFill rotWithShape="1">
          <a:blip r:embed="rId8"/>
          <a:srcRect r="-1428" b="20315"/>
          <a:stretch/>
        </p:blipFill>
        <p:spPr>
          <a:xfrm>
            <a:off x="6240439" y="4993484"/>
            <a:ext cx="1521337" cy="1494013"/>
          </a:xfrm>
          <a:prstGeom prst="rect">
            <a:avLst/>
          </a:prstGeom>
        </p:spPr>
      </p:pic>
      <p:sp>
        <p:nvSpPr>
          <p:cNvPr id="17" name="TextBox 16">
            <a:extLst>
              <a:ext uri="{FF2B5EF4-FFF2-40B4-BE49-F238E27FC236}">
                <a16:creationId xmlns:a16="http://schemas.microsoft.com/office/drawing/2014/main" id="{D0BF8C26-240B-DD63-335E-1A13C9156BFC}"/>
              </a:ext>
            </a:extLst>
          </p:cNvPr>
          <p:cNvSpPr txBox="1"/>
          <p:nvPr/>
        </p:nvSpPr>
        <p:spPr>
          <a:xfrm>
            <a:off x="6175961"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24309450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B8A9317-738B-4A34-A4D2-FEE3E3CDF6B3}"/>
              </a:ext>
            </a:extLst>
          </p:cNvPr>
          <p:cNvPicPr>
            <a:picLocks noChangeAspect="1"/>
          </p:cNvPicPr>
          <p:nvPr/>
        </p:nvPicPr>
        <p:blipFill>
          <a:blip r:embed="rId2"/>
          <a:stretch>
            <a:fillRect/>
          </a:stretch>
        </p:blipFill>
        <p:spPr>
          <a:xfrm>
            <a:off x="149638" y="1324912"/>
            <a:ext cx="5477339" cy="3844546"/>
          </a:xfrm>
          <a:prstGeom prst="rect">
            <a:avLst/>
          </a:prstGeom>
        </p:spPr>
      </p:pic>
      <p:sp>
        <p:nvSpPr>
          <p:cNvPr id="22" name="TextBox 21">
            <a:extLst>
              <a:ext uri="{FF2B5EF4-FFF2-40B4-BE49-F238E27FC236}">
                <a16:creationId xmlns:a16="http://schemas.microsoft.com/office/drawing/2014/main" id="{B855B468-B23C-6ACA-C1FA-BC659BC9E141}"/>
              </a:ext>
            </a:extLst>
          </p:cNvPr>
          <p:cNvSpPr txBox="1"/>
          <p:nvPr/>
        </p:nvSpPr>
        <p:spPr>
          <a:xfrm>
            <a:off x="8062203" y="1803559"/>
            <a:ext cx="4427290" cy="3408625"/>
          </a:xfrm>
          <a:prstGeom prst="rect">
            <a:avLst/>
          </a:prstGeom>
          <a:noFill/>
        </p:spPr>
        <p:txBody>
          <a:bodyPr wrap="square" lIns="91440" tIns="45720" rIns="91440" bIns="45720" anchor="t">
            <a:spAutoFit/>
          </a:bodyPr>
          <a:lstStyle/>
          <a:p>
            <a:r>
              <a:rPr lang="en-US" sz="1600">
                <a:solidFill>
                  <a:srgbClr val="211D1E"/>
                </a:solidFill>
                <a:latin typeface="Raleway-Regular"/>
              </a:rPr>
              <a:t>Product Specifications</a:t>
            </a:r>
            <a:endParaRPr lang="en-US">
              <a:latin typeface="Raleway-Regular"/>
            </a:endParaRPr>
          </a:p>
          <a:p>
            <a:pPr marL="171450" indent="-171450">
              <a:buFont typeface="Arial"/>
              <a:buChar char="•"/>
            </a:pPr>
            <a:endParaRPr lang="en-US" sz="105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Finger touch dynamic height adjustment</a:t>
            </a:r>
            <a:r>
              <a:rPr lang="en-US" sz="1050">
                <a:solidFill>
                  <a:srgbClr val="211D1E"/>
                </a:solidFill>
                <a:latin typeface="Raleway-Regular"/>
              </a:rPr>
              <a:t> </a:t>
            </a:r>
            <a:endParaRPr lang="en-US" sz="1050">
              <a:latin typeface="Raleway-Regular"/>
            </a:endParaRPr>
          </a:p>
          <a:p>
            <a:pPr marL="171450" indent="-171450">
              <a:buFont typeface="Arial"/>
              <a:buChar char="•"/>
            </a:pPr>
            <a:r>
              <a:rPr lang="en-US" sz="1050" b="0" i="0" u="none" strike="noStrike" baseline="0">
                <a:solidFill>
                  <a:srgbClr val="211D1E"/>
                </a:solidFill>
                <a:latin typeface="Raleway-Regular"/>
              </a:rPr>
              <a:t>Recommended for worksurfaces 30.0" deep or less</a:t>
            </a:r>
            <a:r>
              <a:rPr lang="en-US" sz="1050">
                <a:solidFill>
                  <a:srgbClr val="211D1E"/>
                </a:solidFill>
                <a:latin typeface="Raleway-Regular"/>
              </a:rPr>
              <a:t> </a:t>
            </a:r>
          </a:p>
          <a:p>
            <a:pPr marL="171450" indent="-171450">
              <a:buFont typeface="Arial"/>
              <a:buChar char="•"/>
            </a:pPr>
            <a:r>
              <a:rPr lang="en-US" sz="1050" b="0" i="0" u="none" strike="noStrike" baseline="0">
                <a:solidFill>
                  <a:srgbClr val="211D1E"/>
                </a:solidFill>
                <a:latin typeface="Raleway-Regular"/>
              </a:rPr>
              <a:t>10.58" height adjustment range 3.76"-14.34" (low/high)</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15.41" arm extension</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5.74" arm retraction</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±80°/-60° monitor tilt</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±90° VESA rotation</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4.4 lb. - 15.4 lb. weight capacity</a:t>
            </a:r>
            <a:r>
              <a:rPr lang="en-US" sz="1050">
                <a:solidFill>
                  <a:srgbClr val="211D1E"/>
                </a:solidFill>
                <a:latin typeface="Raleway-Regular"/>
              </a:rPr>
              <a:t> </a:t>
            </a:r>
            <a:r>
              <a:rPr lang="en-US" sz="1050" b="0" i="1" u="none" strike="noStrike" baseline="0">
                <a:solidFill>
                  <a:srgbClr val="211D1E"/>
                </a:solidFill>
                <a:latin typeface="Raleway-Regular"/>
              </a:rPr>
              <a:t>(per arm)</a:t>
            </a:r>
            <a:r>
              <a:rPr lang="en-US" sz="1050" i="1">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VESA 75mm/100mm quick release</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180° lock-out feature</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Desk clamp and grommet mount included</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Sliders provide 8.5" of additional horizontal adjustability</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Patented slide design for exclusive ESI use</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Meets or exceeds BIFMA x5.5 guidelines</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28.00" max. monitor width</a:t>
            </a:r>
            <a:r>
              <a:rPr lang="en-US" sz="1050">
                <a:solidFill>
                  <a:srgbClr val="211D1E"/>
                </a:solidFill>
                <a:latin typeface="Raleway-Regular"/>
              </a:rPr>
              <a:t> </a:t>
            </a:r>
            <a:br>
              <a:rPr lang="en-US" sz="1050">
                <a:latin typeface="Raleway-Regular"/>
              </a:rPr>
            </a:br>
            <a:r>
              <a:rPr lang="en-US" sz="1050" i="1">
                <a:solidFill>
                  <a:srgbClr val="211D1E"/>
                </a:solidFill>
                <a:latin typeface="Raleway-Regular"/>
              </a:rPr>
              <a:t>- </a:t>
            </a:r>
            <a:r>
              <a:rPr lang="en-US" sz="1050" b="0" i="1" u="none" strike="noStrike" baseline="0">
                <a:solidFill>
                  <a:srgbClr val="211D1E"/>
                </a:solidFill>
                <a:latin typeface="Raleway-Regular"/>
              </a:rPr>
              <a:t>Bezel measured left to right</a:t>
            </a:r>
            <a:r>
              <a:rPr lang="en-US" sz="1050" i="1">
                <a:solidFill>
                  <a:srgbClr val="211D1E"/>
                </a:solidFill>
                <a:latin typeface="Raleway-Regular"/>
              </a:rPr>
              <a:t> </a:t>
            </a:r>
            <a:br>
              <a:rPr lang="en-US" sz="1050" i="1">
                <a:latin typeface="Raleway-Regular"/>
              </a:rPr>
            </a:br>
            <a:r>
              <a:rPr lang="en-US" sz="1050" i="1">
                <a:solidFill>
                  <a:srgbClr val="211D1E"/>
                </a:solidFill>
                <a:latin typeface="Raleway-Regular"/>
              </a:rPr>
              <a:t>- </a:t>
            </a:r>
            <a:r>
              <a:rPr lang="en-US" sz="1050" b="0" i="1" u="none" strike="noStrike" baseline="0">
                <a:solidFill>
                  <a:srgbClr val="211D1E"/>
                </a:solidFill>
                <a:latin typeface="Raleway-Regular"/>
              </a:rPr>
              <a:t>Max. width is contingent on weight capacity</a:t>
            </a:r>
            <a:r>
              <a:rPr lang="en-US" sz="1050" i="1">
                <a:solidFill>
                  <a:srgbClr val="211D1E"/>
                </a:solidFill>
                <a:latin typeface="Raleway-Regular"/>
              </a:rPr>
              <a:t> </a:t>
            </a:r>
            <a:endParaRPr lang="en-US" sz="1050" b="0" i="1" u="none" strike="noStrike" baseline="0">
              <a:solidFill>
                <a:srgbClr val="211D1E"/>
              </a:solidFill>
              <a:latin typeface="Raleway-Regular"/>
            </a:endParaRPr>
          </a:p>
          <a:p>
            <a:pPr marL="171450" indent="-171450">
              <a:buFont typeface="Arial"/>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23" name="Picture 22">
            <a:extLst>
              <a:ext uri="{FF2B5EF4-FFF2-40B4-BE49-F238E27FC236}">
                <a16:creationId xmlns:a16="http://schemas.microsoft.com/office/drawing/2014/main" id="{0D59AE0D-4ACF-CCEE-3AD6-779B8B6DACED}"/>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9" name="TextBox 8">
            <a:extLst>
              <a:ext uri="{FF2B5EF4-FFF2-40B4-BE49-F238E27FC236}">
                <a16:creationId xmlns:a16="http://schemas.microsoft.com/office/drawing/2014/main" id="{3A05CDFF-6CD8-225B-11E4-625A0E56EF93}"/>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Edge</a:t>
            </a:r>
            <a:r>
              <a:rPr lang="en-US" sz="2000" baseline="30000">
                <a:latin typeface="Raleway-MediumItalic"/>
              </a:rPr>
              <a:t>®</a:t>
            </a:r>
            <a:r>
              <a:rPr lang="en-US" sz="2000">
                <a:latin typeface="Raleway-MediumItalic"/>
              </a:rPr>
              <a:t>2-MS</a:t>
            </a:r>
          </a:p>
          <a:p>
            <a:r>
              <a:rPr lang="en-US" sz="1400">
                <a:latin typeface="Raleway-LightItalic"/>
              </a:rPr>
              <a:t>Dual Monitor Arm</a:t>
            </a:r>
          </a:p>
        </p:txBody>
      </p:sp>
      <p:pic>
        <p:nvPicPr>
          <p:cNvPr id="17" name="Picture 16" descr="A group of black and white text&#10;&#10;Description automatically generated">
            <a:extLst>
              <a:ext uri="{FF2B5EF4-FFF2-40B4-BE49-F238E27FC236}">
                <a16:creationId xmlns:a16="http://schemas.microsoft.com/office/drawing/2014/main" id="{C88F24FC-06F6-A0BC-0C84-6CC21F5F86E5}"/>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9EF0558A-F1AE-A2DD-698E-9003D735C4E1}"/>
              </a:ext>
            </a:extLst>
          </p:cNvPr>
          <p:cNvPicPr>
            <a:picLocks noChangeAspect="1"/>
          </p:cNvPicPr>
          <p:nvPr/>
        </p:nvPicPr>
        <p:blipFill rotWithShape="1">
          <a:blip r:embed="rId5"/>
          <a:srcRect r="5321" b="18881"/>
          <a:stretch/>
        </p:blipFill>
        <p:spPr>
          <a:xfrm>
            <a:off x="6269104" y="2594025"/>
            <a:ext cx="1242059" cy="1849290"/>
          </a:xfrm>
          <a:prstGeom prst="rect">
            <a:avLst/>
          </a:prstGeom>
        </p:spPr>
      </p:pic>
      <p:pic>
        <p:nvPicPr>
          <p:cNvPr id="3" name="Picture 2">
            <a:extLst>
              <a:ext uri="{FF2B5EF4-FFF2-40B4-BE49-F238E27FC236}">
                <a16:creationId xmlns:a16="http://schemas.microsoft.com/office/drawing/2014/main" id="{7D951FBB-1B87-F0F1-2F89-39CA4E9FD646}"/>
              </a:ext>
            </a:extLst>
          </p:cNvPr>
          <p:cNvPicPr>
            <a:picLocks noChangeAspect="1"/>
          </p:cNvPicPr>
          <p:nvPr/>
        </p:nvPicPr>
        <p:blipFill rotWithShape="1">
          <a:blip r:embed="rId6"/>
          <a:srcRect b="16120"/>
          <a:stretch/>
        </p:blipFill>
        <p:spPr>
          <a:xfrm>
            <a:off x="2757956" y="5065523"/>
            <a:ext cx="3009061" cy="1496648"/>
          </a:xfrm>
          <a:prstGeom prst="rect">
            <a:avLst/>
          </a:prstGeom>
        </p:spPr>
      </p:pic>
      <p:sp>
        <p:nvSpPr>
          <p:cNvPr id="8" name="TextBox 7">
            <a:extLst>
              <a:ext uri="{FF2B5EF4-FFF2-40B4-BE49-F238E27FC236}">
                <a16:creationId xmlns:a16="http://schemas.microsoft.com/office/drawing/2014/main" id="{69960B05-DCC2-62A4-9B23-EE7F36448996}"/>
              </a:ext>
            </a:extLst>
          </p:cNvPr>
          <p:cNvSpPr txBox="1"/>
          <p:nvPr/>
        </p:nvSpPr>
        <p:spPr>
          <a:xfrm>
            <a:off x="2792536"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0" name="TextBox 9">
            <a:extLst>
              <a:ext uri="{FF2B5EF4-FFF2-40B4-BE49-F238E27FC236}">
                <a16:creationId xmlns:a16="http://schemas.microsoft.com/office/drawing/2014/main" id="{15768939-85C7-C09E-50D8-D3A063F028CE}"/>
              </a:ext>
            </a:extLst>
          </p:cNvPr>
          <p:cNvSpPr txBox="1"/>
          <p:nvPr/>
        </p:nvSpPr>
        <p:spPr>
          <a:xfrm>
            <a:off x="4794163"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2" name="TextBox 11">
            <a:extLst>
              <a:ext uri="{FF2B5EF4-FFF2-40B4-BE49-F238E27FC236}">
                <a16:creationId xmlns:a16="http://schemas.microsoft.com/office/drawing/2014/main" id="{9153DD56-D581-A6A2-20AC-2F2993DE7169}"/>
              </a:ext>
            </a:extLst>
          </p:cNvPr>
          <p:cNvSpPr txBox="1"/>
          <p:nvPr/>
        </p:nvSpPr>
        <p:spPr>
          <a:xfrm>
            <a:off x="6161854"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3" name="Picture 12">
            <a:extLst>
              <a:ext uri="{FF2B5EF4-FFF2-40B4-BE49-F238E27FC236}">
                <a16:creationId xmlns:a16="http://schemas.microsoft.com/office/drawing/2014/main" id="{21369F61-FFDA-B2D0-8AD1-012A17CC607A}"/>
              </a:ext>
            </a:extLst>
          </p:cNvPr>
          <p:cNvPicPr>
            <a:picLocks noChangeAspect="1"/>
          </p:cNvPicPr>
          <p:nvPr/>
        </p:nvPicPr>
        <p:blipFill rotWithShape="1">
          <a:blip r:embed="rId7"/>
          <a:srcRect l="-1" r="34" b="13198"/>
          <a:stretch/>
        </p:blipFill>
        <p:spPr>
          <a:xfrm>
            <a:off x="6200108" y="551191"/>
            <a:ext cx="1493195" cy="1733763"/>
          </a:xfrm>
          <a:prstGeom prst="rect">
            <a:avLst/>
          </a:prstGeom>
        </p:spPr>
      </p:pic>
      <p:sp>
        <p:nvSpPr>
          <p:cNvPr id="14" name="TextBox 13">
            <a:extLst>
              <a:ext uri="{FF2B5EF4-FFF2-40B4-BE49-F238E27FC236}">
                <a16:creationId xmlns:a16="http://schemas.microsoft.com/office/drawing/2014/main" id="{2552AD71-722C-85B4-3417-E58316F2CDAE}"/>
              </a:ext>
            </a:extLst>
          </p:cNvPr>
          <p:cNvSpPr txBox="1"/>
          <p:nvPr/>
        </p:nvSpPr>
        <p:spPr>
          <a:xfrm>
            <a:off x="6161854"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5" name="Picture 14">
            <a:extLst>
              <a:ext uri="{FF2B5EF4-FFF2-40B4-BE49-F238E27FC236}">
                <a16:creationId xmlns:a16="http://schemas.microsoft.com/office/drawing/2014/main" id="{55BD6375-0176-2896-6C43-F3A7DFA9C31A}"/>
              </a:ext>
            </a:extLst>
          </p:cNvPr>
          <p:cNvPicPr>
            <a:picLocks noChangeAspect="1"/>
          </p:cNvPicPr>
          <p:nvPr/>
        </p:nvPicPr>
        <p:blipFill rotWithShape="1">
          <a:blip r:embed="rId8"/>
          <a:srcRect r="-1428" b="20315"/>
          <a:stretch/>
        </p:blipFill>
        <p:spPr>
          <a:xfrm>
            <a:off x="6240439" y="4993484"/>
            <a:ext cx="1521337" cy="1494013"/>
          </a:xfrm>
          <a:prstGeom prst="rect">
            <a:avLst/>
          </a:prstGeom>
        </p:spPr>
      </p:pic>
      <p:sp>
        <p:nvSpPr>
          <p:cNvPr id="16" name="TextBox 15">
            <a:extLst>
              <a:ext uri="{FF2B5EF4-FFF2-40B4-BE49-F238E27FC236}">
                <a16:creationId xmlns:a16="http://schemas.microsoft.com/office/drawing/2014/main" id="{DBA0042C-8066-893C-6477-CBE7D2013A4A}"/>
              </a:ext>
            </a:extLst>
          </p:cNvPr>
          <p:cNvSpPr txBox="1"/>
          <p:nvPr/>
        </p:nvSpPr>
        <p:spPr>
          <a:xfrm>
            <a:off x="6175961"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484888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4646AC-06B3-4044-81F1-2973A15B7302}"/>
              </a:ext>
            </a:extLst>
          </p:cNvPr>
          <p:cNvPicPr>
            <a:picLocks noChangeAspect="1"/>
          </p:cNvPicPr>
          <p:nvPr/>
        </p:nvPicPr>
        <p:blipFill>
          <a:blip r:embed="rId2"/>
          <a:stretch>
            <a:fillRect/>
          </a:stretch>
        </p:blipFill>
        <p:spPr>
          <a:xfrm>
            <a:off x="1100570" y="950881"/>
            <a:ext cx="4995430" cy="4724637"/>
          </a:xfrm>
          <a:prstGeom prst="rect">
            <a:avLst/>
          </a:prstGeom>
        </p:spPr>
      </p:pic>
      <p:sp>
        <p:nvSpPr>
          <p:cNvPr id="12" name="TextBox 11">
            <a:extLst>
              <a:ext uri="{FF2B5EF4-FFF2-40B4-BE49-F238E27FC236}">
                <a16:creationId xmlns:a16="http://schemas.microsoft.com/office/drawing/2014/main" id="{8B840FBB-73AC-6DBE-CC7E-415D45AFE12D}"/>
              </a:ext>
            </a:extLst>
          </p:cNvPr>
          <p:cNvSpPr txBox="1"/>
          <p:nvPr/>
        </p:nvSpPr>
        <p:spPr>
          <a:xfrm>
            <a:off x="8729557" y="1644123"/>
            <a:ext cx="3387096" cy="3570208"/>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200" b="0" i="0" strike="noStrike" baseline="0">
              <a:solidFill>
                <a:srgbClr val="000000"/>
              </a:solidFill>
              <a:latin typeface="Raleway-Regular"/>
            </a:endParaRPr>
          </a:p>
          <a:p>
            <a:pPr marL="171450" indent="-171450">
              <a:buFont typeface="Arial"/>
              <a:buChar char="•"/>
            </a:pPr>
            <a:endParaRPr lang="en-US" sz="1050" b="0" i="0" u="none" strike="noStrike" baseline="0">
              <a:solidFill>
                <a:srgbClr val="000000"/>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Manual height adjustment</a:t>
            </a:r>
          </a:p>
          <a:p>
            <a:pPr marL="171450" indent="-171450">
              <a:buFont typeface="Arial" panose="020B0604020202020204" pitchFamily="34" charset="0"/>
              <a:buChar char="•"/>
            </a:pPr>
            <a:r>
              <a:rPr lang="en-US" sz="1050" b="0" i="0" u="none" strike="noStrike" baseline="0">
                <a:solidFill>
                  <a:srgbClr val="211D1E"/>
                </a:solidFill>
                <a:latin typeface="Raleway-Regular"/>
              </a:rPr>
              <a:t>Recommended for worksurfaces 30.0" </a:t>
            </a:r>
            <a:br>
              <a:rPr lang="en-US" sz="1050">
                <a:solidFill>
                  <a:srgbClr val="211D1E"/>
                </a:solidFill>
                <a:latin typeface="Raleway-Regular"/>
              </a:rPr>
            </a:br>
            <a:r>
              <a:rPr lang="en-US" sz="1050" b="0" i="0" u="none" strike="noStrike" baseline="0">
                <a:solidFill>
                  <a:srgbClr val="211D1E"/>
                </a:solidFill>
                <a:latin typeface="Raleway-Regular"/>
              </a:rPr>
              <a:t>deep or less</a:t>
            </a:r>
          </a:p>
          <a:p>
            <a:pPr marL="171450" indent="-171450">
              <a:buFont typeface="Arial" panose="020B0604020202020204" pitchFamily="34" charset="0"/>
              <a:buChar char="•"/>
            </a:pPr>
            <a:r>
              <a:rPr lang="en-US" sz="1050" b="0" i="0" u="none" strike="noStrike" baseline="0">
                <a:solidFill>
                  <a:srgbClr val="211D1E"/>
                </a:solidFill>
                <a:latin typeface="Raleway-Regular"/>
              </a:rPr>
              <a:t>18.2" arm extension</a:t>
            </a:r>
          </a:p>
          <a:p>
            <a:pPr marL="171450" indent="-171450">
              <a:buFont typeface="Arial" panose="020B0604020202020204" pitchFamily="34" charset="0"/>
              <a:buChar char="•"/>
            </a:pPr>
            <a:r>
              <a:rPr lang="en-US" sz="1050" b="0" i="0" u="none" strike="noStrike" baseline="0">
                <a:solidFill>
                  <a:srgbClr val="211D1E"/>
                </a:solidFill>
                <a:latin typeface="Raleway-Regular"/>
              </a:rPr>
              <a:t>4.1" arm retraction</a:t>
            </a:r>
          </a:p>
          <a:p>
            <a:pPr marL="171450" indent="-171450">
              <a:buFont typeface="Arial" panose="020B0604020202020204" pitchFamily="34" charset="0"/>
              <a:buChar char="•"/>
            </a:pPr>
            <a:r>
              <a:rPr lang="en-US" sz="1050" b="0" i="0" u="none" strike="noStrike" baseline="0">
                <a:solidFill>
                  <a:srgbClr val="211D1E"/>
                </a:solidFill>
                <a:latin typeface="Raleway-Regular"/>
              </a:rPr>
              <a:t>+90°/-25° monitor tilt</a:t>
            </a:r>
          </a:p>
          <a:p>
            <a:pPr marL="171450" indent="-171450">
              <a:buFont typeface="Arial" panose="020B0604020202020204" pitchFamily="34" charset="0"/>
              <a:buChar char="•"/>
            </a:pPr>
            <a:r>
              <a:rPr lang="en-US" sz="1050" b="0" i="0" u="none" strike="noStrike" baseline="0">
                <a:solidFill>
                  <a:srgbClr val="211D1E"/>
                </a:solidFill>
                <a:latin typeface="Raleway-Regular"/>
              </a:rPr>
              <a:t>±90° rotation</a:t>
            </a:r>
          </a:p>
          <a:p>
            <a:pPr marL="171450" indent="-171450">
              <a:buFont typeface="Arial" panose="020B0604020202020204" pitchFamily="34" charset="0"/>
              <a:buChar char="•"/>
            </a:pPr>
            <a:r>
              <a:rPr lang="en-US" sz="1050" b="0" i="0" u="none" strike="noStrike" baseline="0">
                <a:solidFill>
                  <a:srgbClr val="211D1E"/>
                </a:solidFill>
                <a:latin typeface="Raleway-Regular"/>
              </a:rPr>
              <a:t>Up to 20,0 lb. weight capacity</a:t>
            </a:r>
            <a:r>
              <a:rPr lang="en-US" sz="1050">
                <a:solidFill>
                  <a:srgbClr val="211D1E"/>
                </a:solidFill>
                <a:latin typeface="Raleway-Regular"/>
              </a:rPr>
              <a:t> </a:t>
            </a:r>
            <a:br>
              <a:rPr lang="en-US" sz="1050">
                <a:solidFill>
                  <a:srgbClr val="211D1E"/>
                </a:solidFill>
                <a:latin typeface="Raleway-Regular"/>
              </a:rPr>
            </a:br>
            <a:r>
              <a:rPr lang="en-US" sz="1050" b="0" i="1" u="none" strike="noStrike" baseline="0">
                <a:solidFill>
                  <a:srgbClr val="211D1E"/>
                </a:solidFill>
                <a:latin typeface="Raleway-Regular"/>
              </a:rPr>
              <a:t>(per arm)</a:t>
            </a:r>
            <a:endParaRPr lang="en-US" sz="1050">
              <a:solidFill>
                <a:srgbClr val="211D1E"/>
              </a:solidFill>
              <a:latin typeface="Raleway-Regular"/>
            </a:endParaRPr>
          </a:p>
          <a:p>
            <a:pPr marL="171450" indent="-171450">
              <a:buFont typeface="Arial" panose="020B0604020202020204" pitchFamily="34" charset="0"/>
              <a:buChar char="•"/>
            </a:pPr>
            <a:r>
              <a:rPr lang="en-US" sz="1050">
                <a:solidFill>
                  <a:srgbClr val="211D1E"/>
                </a:solidFill>
                <a:latin typeface="Raleway-Regular"/>
              </a:rPr>
              <a:t>18.0</a:t>
            </a:r>
            <a:r>
              <a:rPr lang="en-US" sz="1050" b="0" i="0" u="none" strike="noStrike" baseline="0">
                <a:solidFill>
                  <a:srgbClr val="211D1E"/>
                </a:solidFill>
                <a:latin typeface="Raleway-Regular"/>
              </a:rPr>
              <a:t>" pole height </a:t>
            </a:r>
            <a:r>
              <a:rPr lang="en-US" sz="1050" b="0" i="1" u="none" strike="noStrike" baseline="0">
                <a:solidFill>
                  <a:srgbClr val="211D1E"/>
                </a:solidFill>
                <a:latin typeface="Raleway-Regular"/>
              </a:rPr>
              <a:t>(includes base)</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VESA 75mm/100mm quick release</a:t>
            </a:r>
          </a:p>
          <a:p>
            <a:pPr marL="171450" indent="-171450">
              <a:buFont typeface="Arial" panose="020B0604020202020204" pitchFamily="34" charset="0"/>
              <a:buChar char="•"/>
            </a:pPr>
            <a:r>
              <a:rPr lang="en-US" sz="1050" b="0" i="0" u="none" strike="noStrike" baseline="0">
                <a:solidFill>
                  <a:srgbClr val="211D1E"/>
                </a:solidFill>
                <a:latin typeface="Raleway-Regular"/>
              </a:rPr>
              <a:t>180° lock-out feature</a:t>
            </a:r>
          </a:p>
          <a:p>
            <a:pPr marL="171450" indent="-171450">
              <a:buFont typeface="Arial" panose="020B0604020202020204" pitchFamily="34" charset="0"/>
              <a:buChar char="•"/>
            </a:pPr>
            <a:r>
              <a:rPr lang="en-US" sz="1050" b="0" i="0" u="none" strike="noStrike" baseline="0">
                <a:solidFill>
                  <a:srgbClr val="211D1E"/>
                </a:solidFill>
                <a:latin typeface="Raleway-Regular"/>
              </a:rPr>
              <a:t>Desk clamp and grommet mount </a:t>
            </a:r>
            <a:br>
              <a:rPr lang="en-US" sz="1050">
                <a:solidFill>
                  <a:srgbClr val="211D1E"/>
                </a:solidFill>
                <a:latin typeface="Raleway-Regular"/>
              </a:rPr>
            </a:br>
            <a:r>
              <a:rPr lang="en-US" sz="1050" b="0" i="0" u="none" strike="noStrike" baseline="0">
                <a:solidFill>
                  <a:srgbClr val="211D1E"/>
                </a:solidFill>
                <a:latin typeface="Raleway-Regular"/>
              </a:rPr>
              <a:t>included</a:t>
            </a:r>
          </a:p>
          <a:p>
            <a:pPr marL="171450" indent="-171450">
              <a:buFont typeface="Arial" panose="020B0604020202020204" pitchFamily="34" charset="0"/>
              <a:buChar char="•"/>
            </a:pPr>
            <a:r>
              <a:rPr lang="en-US" sz="1050" b="0" i="0" u="none" strike="noStrike" baseline="0">
                <a:solidFill>
                  <a:srgbClr val="211D1E"/>
                </a:solidFill>
                <a:latin typeface="Raleway-Regular"/>
              </a:rPr>
              <a:t>28.0" max. monitor </a:t>
            </a:r>
            <a:r>
              <a:rPr lang="en-US" sz="1050">
                <a:solidFill>
                  <a:srgbClr val="211D1E"/>
                </a:solidFill>
                <a:latin typeface="Raleway-Regular"/>
              </a:rPr>
              <a:t>width </a:t>
            </a:r>
            <a:br>
              <a:rPr lang="en-US" sz="1050">
                <a:solidFill>
                  <a:srgbClr val="211D1E"/>
                </a:solidFill>
                <a:latin typeface="Raleway-Regular"/>
              </a:rPr>
            </a:br>
            <a:r>
              <a:rPr lang="en-US" sz="1050" i="1">
                <a:solidFill>
                  <a:srgbClr val="211D1E"/>
                </a:solidFill>
                <a:latin typeface="Raleway-Regular"/>
              </a:rPr>
              <a:t>- Bezel</a:t>
            </a:r>
            <a:r>
              <a:rPr lang="en-US" sz="1050" b="0" i="1" u="none" strike="noStrike" baseline="0">
                <a:solidFill>
                  <a:srgbClr val="211D1E"/>
                </a:solidFill>
                <a:latin typeface="Raleway-Regular"/>
              </a:rPr>
              <a:t> measured</a:t>
            </a:r>
            <a:r>
              <a:rPr lang="en-US" sz="1050" i="1">
                <a:solidFill>
                  <a:srgbClr val="211D1E"/>
                </a:solidFill>
                <a:latin typeface="Raleway-Regular"/>
              </a:rPr>
              <a:t>  </a:t>
            </a:r>
            <a:r>
              <a:rPr lang="en-US" sz="1050" b="0" i="1" u="none" strike="noStrike" baseline="0">
                <a:solidFill>
                  <a:srgbClr val="211D1E"/>
                </a:solidFill>
                <a:latin typeface="Raleway-Regular"/>
              </a:rPr>
              <a:t>left to </a:t>
            </a:r>
            <a:r>
              <a:rPr lang="en-US" sz="1050" i="1">
                <a:solidFill>
                  <a:srgbClr val="211D1E"/>
                </a:solidFill>
                <a:latin typeface="Raleway-Regular"/>
              </a:rPr>
              <a:t>right </a:t>
            </a:r>
            <a:br>
              <a:rPr lang="en-US" sz="1050" i="1">
                <a:solidFill>
                  <a:srgbClr val="211D1E"/>
                </a:solidFill>
                <a:latin typeface="Raleway-Regular"/>
              </a:rPr>
            </a:br>
            <a:r>
              <a:rPr lang="en-US" sz="1050" i="1">
                <a:solidFill>
                  <a:srgbClr val="211D1E"/>
                </a:solidFill>
                <a:latin typeface="Raleway-Regular"/>
              </a:rPr>
              <a:t>- Max</a:t>
            </a:r>
            <a:r>
              <a:rPr lang="en-US" sz="1050" b="0" i="1" u="none" strike="noStrike" baseline="0">
                <a:solidFill>
                  <a:srgbClr val="211D1E"/>
                </a:solidFill>
                <a:latin typeface="Raleway-Regular"/>
              </a:rPr>
              <a:t>. width is contingent on weight capacity</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Meets or exceeds BIFMAx5.5 guidelines</a:t>
            </a:r>
          </a:p>
          <a:p>
            <a:pPr marL="171450" indent="-171450">
              <a:buFont typeface="Arial" panose="020B0604020202020204" pitchFamily="34" charset="0"/>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13" name="Picture 12">
            <a:extLst>
              <a:ext uri="{FF2B5EF4-FFF2-40B4-BE49-F238E27FC236}">
                <a16:creationId xmlns:a16="http://schemas.microsoft.com/office/drawing/2014/main" id="{7EC1748D-58F0-C0DE-52C4-FFBAEF02F057}"/>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6" name="TextBox 5">
            <a:extLst>
              <a:ext uri="{FF2B5EF4-FFF2-40B4-BE49-F238E27FC236}">
                <a16:creationId xmlns:a16="http://schemas.microsoft.com/office/drawing/2014/main" id="{B4074246-34A4-D214-4329-C0DBC61D991A}"/>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Evolve2™F</a:t>
            </a:r>
          </a:p>
          <a:p>
            <a:r>
              <a:rPr lang="en-US" sz="1400">
                <a:latin typeface="Raleway-LightItalic"/>
              </a:rPr>
              <a:t>Single Fixed Monitor Arm</a:t>
            </a:r>
          </a:p>
        </p:txBody>
      </p:sp>
      <p:pic>
        <p:nvPicPr>
          <p:cNvPr id="10" name="Picture 9" descr="A group of black and white text&#10;&#10;Description automatically generated">
            <a:extLst>
              <a:ext uri="{FF2B5EF4-FFF2-40B4-BE49-F238E27FC236}">
                <a16:creationId xmlns:a16="http://schemas.microsoft.com/office/drawing/2014/main" id="{04897CDD-DA69-822B-896F-F2DF231FCCFC}"/>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108A648B-706B-C857-BE69-E712C2A0F5EF}"/>
              </a:ext>
            </a:extLst>
          </p:cNvPr>
          <p:cNvPicPr>
            <a:picLocks noChangeAspect="1"/>
          </p:cNvPicPr>
          <p:nvPr/>
        </p:nvPicPr>
        <p:blipFill rotWithShape="1">
          <a:blip r:embed="rId5"/>
          <a:srcRect r="5321" b="18881"/>
          <a:stretch/>
        </p:blipFill>
        <p:spPr>
          <a:xfrm>
            <a:off x="6612965" y="2594025"/>
            <a:ext cx="1242059" cy="1849290"/>
          </a:xfrm>
          <a:prstGeom prst="rect">
            <a:avLst/>
          </a:prstGeom>
        </p:spPr>
      </p:pic>
      <p:pic>
        <p:nvPicPr>
          <p:cNvPr id="3" name="Picture 2">
            <a:extLst>
              <a:ext uri="{FF2B5EF4-FFF2-40B4-BE49-F238E27FC236}">
                <a16:creationId xmlns:a16="http://schemas.microsoft.com/office/drawing/2014/main" id="{8C8862FB-AF42-9823-D8EB-2DE60C0F48E9}"/>
              </a:ext>
            </a:extLst>
          </p:cNvPr>
          <p:cNvPicPr>
            <a:picLocks noChangeAspect="1"/>
          </p:cNvPicPr>
          <p:nvPr/>
        </p:nvPicPr>
        <p:blipFill rotWithShape="1">
          <a:blip r:embed="rId6"/>
          <a:srcRect b="16120"/>
          <a:stretch/>
        </p:blipFill>
        <p:spPr>
          <a:xfrm>
            <a:off x="3101817" y="5065523"/>
            <a:ext cx="3009061" cy="1496648"/>
          </a:xfrm>
          <a:prstGeom prst="rect">
            <a:avLst/>
          </a:prstGeom>
        </p:spPr>
      </p:pic>
      <p:sp>
        <p:nvSpPr>
          <p:cNvPr id="5" name="TextBox 4">
            <a:extLst>
              <a:ext uri="{FF2B5EF4-FFF2-40B4-BE49-F238E27FC236}">
                <a16:creationId xmlns:a16="http://schemas.microsoft.com/office/drawing/2014/main" id="{36CBB0F5-F750-AB5B-FFF4-66A370F7EBB3}"/>
              </a:ext>
            </a:extLst>
          </p:cNvPr>
          <p:cNvSpPr txBox="1"/>
          <p:nvPr/>
        </p:nvSpPr>
        <p:spPr>
          <a:xfrm>
            <a:off x="3136397"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7" name="TextBox 6">
            <a:extLst>
              <a:ext uri="{FF2B5EF4-FFF2-40B4-BE49-F238E27FC236}">
                <a16:creationId xmlns:a16="http://schemas.microsoft.com/office/drawing/2014/main" id="{0D31D817-0C7D-BFD1-CA80-5908C9F83B21}"/>
              </a:ext>
            </a:extLst>
          </p:cNvPr>
          <p:cNvSpPr txBox="1"/>
          <p:nvPr/>
        </p:nvSpPr>
        <p:spPr>
          <a:xfrm>
            <a:off x="5138024"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8" name="TextBox 7">
            <a:extLst>
              <a:ext uri="{FF2B5EF4-FFF2-40B4-BE49-F238E27FC236}">
                <a16:creationId xmlns:a16="http://schemas.microsoft.com/office/drawing/2014/main" id="{B4670E54-80E0-EE61-6B18-5AC8CD203089}"/>
              </a:ext>
            </a:extLst>
          </p:cNvPr>
          <p:cNvSpPr txBox="1"/>
          <p:nvPr/>
        </p:nvSpPr>
        <p:spPr>
          <a:xfrm>
            <a:off x="6505715"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9" name="Picture 8">
            <a:extLst>
              <a:ext uri="{FF2B5EF4-FFF2-40B4-BE49-F238E27FC236}">
                <a16:creationId xmlns:a16="http://schemas.microsoft.com/office/drawing/2014/main" id="{DA8950F5-67F0-9853-F8D8-CD64FFB61CCD}"/>
              </a:ext>
            </a:extLst>
          </p:cNvPr>
          <p:cNvPicPr>
            <a:picLocks noChangeAspect="1"/>
          </p:cNvPicPr>
          <p:nvPr/>
        </p:nvPicPr>
        <p:blipFill rotWithShape="1">
          <a:blip r:embed="rId7"/>
          <a:srcRect l="-1" r="34" b="13198"/>
          <a:stretch/>
        </p:blipFill>
        <p:spPr>
          <a:xfrm>
            <a:off x="6543969" y="551191"/>
            <a:ext cx="1493195" cy="1733763"/>
          </a:xfrm>
          <a:prstGeom prst="rect">
            <a:avLst/>
          </a:prstGeom>
        </p:spPr>
      </p:pic>
      <p:sp>
        <p:nvSpPr>
          <p:cNvPr id="11" name="TextBox 10">
            <a:extLst>
              <a:ext uri="{FF2B5EF4-FFF2-40B4-BE49-F238E27FC236}">
                <a16:creationId xmlns:a16="http://schemas.microsoft.com/office/drawing/2014/main" id="{4A05B9B1-8059-717B-3EEB-8E385A6A7C1A}"/>
              </a:ext>
            </a:extLst>
          </p:cNvPr>
          <p:cNvSpPr txBox="1"/>
          <p:nvPr/>
        </p:nvSpPr>
        <p:spPr>
          <a:xfrm>
            <a:off x="6505715"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4" name="Picture 13">
            <a:extLst>
              <a:ext uri="{FF2B5EF4-FFF2-40B4-BE49-F238E27FC236}">
                <a16:creationId xmlns:a16="http://schemas.microsoft.com/office/drawing/2014/main" id="{067C8369-9878-1C90-54BD-113C5DAC4A13}"/>
              </a:ext>
            </a:extLst>
          </p:cNvPr>
          <p:cNvPicPr>
            <a:picLocks noChangeAspect="1"/>
          </p:cNvPicPr>
          <p:nvPr/>
        </p:nvPicPr>
        <p:blipFill rotWithShape="1">
          <a:blip r:embed="rId8"/>
          <a:srcRect r="-1428" b="20315"/>
          <a:stretch/>
        </p:blipFill>
        <p:spPr>
          <a:xfrm>
            <a:off x="6584300" y="4993484"/>
            <a:ext cx="1521337" cy="1494013"/>
          </a:xfrm>
          <a:prstGeom prst="rect">
            <a:avLst/>
          </a:prstGeom>
        </p:spPr>
      </p:pic>
      <p:sp>
        <p:nvSpPr>
          <p:cNvPr id="15" name="TextBox 14">
            <a:extLst>
              <a:ext uri="{FF2B5EF4-FFF2-40B4-BE49-F238E27FC236}">
                <a16:creationId xmlns:a16="http://schemas.microsoft.com/office/drawing/2014/main" id="{F20E6E4B-8B05-E6BC-A36B-1AB559041698}"/>
              </a:ext>
            </a:extLst>
          </p:cNvPr>
          <p:cNvSpPr txBox="1"/>
          <p:nvPr/>
        </p:nvSpPr>
        <p:spPr>
          <a:xfrm>
            <a:off x="6519822"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460135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4EFB0C-E44A-4367-8594-3D71C6F11057}"/>
              </a:ext>
            </a:extLst>
          </p:cNvPr>
          <p:cNvPicPr>
            <a:picLocks noChangeAspect="1"/>
          </p:cNvPicPr>
          <p:nvPr/>
        </p:nvPicPr>
        <p:blipFill>
          <a:blip r:embed="rId2"/>
          <a:stretch>
            <a:fillRect/>
          </a:stretch>
        </p:blipFill>
        <p:spPr>
          <a:xfrm>
            <a:off x="282837" y="1204243"/>
            <a:ext cx="5773616" cy="4260267"/>
          </a:xfrm>
          <a:prstGeom prst="rect">
            <a:avLst/>
          </a:prstGeom>
        </p:spPr>
      </p:pic>
      <p:sp>
        <p:nvSpPr>
          <p:cNvPr id="14" name="TextBox 13">
            <a:extLst>
              <a:ext uri="{FF2B5EF4-FFF2-40B4-BE49-F238E27FC236}">
                <a16:creationId xmlns:a16="http://schemas.microsoft.com/office/drawing/2014/main" id="{2ABC9E8D-FD82-9391-7675-E48897EF8973}"/>
              </a:ext>
            </a:extLst>
          </p:cNvPr>
          <p:cNvSpPr txBox="1"/>
          <p:nvPr/>
        </p:nvSpPr>
        <p:spPr>
          <a:xfrm>
            <a:off x="8364609" y="1540845"/>
            <a:ext cx="3605169" cy="3777957"/>
          </a:xfrm>
          <a:prstGeom prst="rect">
            <a:avLst/>
          </a:prstGeom>
          <a:noFill/>
        </p:spPr>
        <p:txBody>
          <a:bodyPr wrap="square" lIns="91440" tIns="45720" rIns="91440" bIns="45720" anchor="ctr">
            <a:spAutoFit/>
          </a:bodyPr>
          <a:lstStyle/>
          <a:p>
            <a:pPr algn="l"/>
            <a:endParaRPr lang="en-US" sz="1200" b="0" i="0" u="none" strike="noStrike" baseline="0">
              <a:solidFill>
                <a:srgbClr val="000000"/>
              </a:solidFill>
              <a:latin typeface="Raleway-Regular"/>
            </a:endParaRPr>
          </a:p>
          <a:p>
            <a:r>
              <a:rPr lang="en-US" sz="1600">
                <a:solidFill>
                  <a:srgbClr val="000000"/>
                </a:solidFill>
                <a:latin typeface="Raleway-Regular"/>
              </a:rPr>
              <a:t> </a:t>
            </a:r>
            <a:r>
              <a:rPr lang="en-US" sz="1600" b="0" i="0" strike="noStrike" baseline="0">
                <a:solidFill>
                  <a:srgbClr val="221E1F"/>
                </a:solidFill>
                <a:latin typeface="Raleway-Regular"/>
              </a:rPr>
              <a:t>Product Specifications</a:t>
            </a:r>
          </a:p>
          <a:p>
            <a:endParaRPr lang="en-US" sz="1200" b="0" i="0" u="none" strike="noStrike" baseline="0">
              <a:solidFill>
                <a:srgbClr val="000000"/>
              </a:solidFill>
              <a:latin typeface="Raleway-Regular"/>
            </a:endParaRPr>
          </a:p>
          <a:p>
            <a:pPr marL="171450" indent="-171450">
              <a:buFont typeface="Arial"/>
              <a:buChar char="•"/>
            </a:pPr>
            <a:r>
              <a:rPr lang="en-US" sz="1050" b="0" i="0" u="none" strike="noStrike" baseline="0">
                <a:solidFill>
                  <a:srgbClr val="221E1F"/>
                </a:solidFill>
                <a:latin typeface="Raleway-Regular"/>
              </a:rPr>
              <a:t>Manual height adjustment</a:t>
            </a:r>
          </a:p>
          <a:p>
            <a:pPr marL="171450" indent="-171450">
              <a:buFont typeface="Arial"/>
              <a:buChar char="•"/>
            </a:pPr>
            <a:r>
              <a:rPr lang="en-US" sz="1050" b="0" i="0" u="none" strike="noStrike" baseline="0">
                <a:solidFill>
                  <a:srgbClr val="221E1F"/>
                </a:solidFill>
                <a:latin typeface="Raleway-Regular"/>
              </a:rPr>
              <a:t>Recommended for worksurfaces </a:t>
            </a:r>
            <a:br>
              <a:rPr lang="en-US" sz="1050">
                <a:latin typeface="Raleway-Regular"/>
              </a:rPr>
            </a:br>
            <a:r>
              <a:rPr lang="en-US" sz="1050" b="0" i="0" u="none" strike="noStrike" baseline="0">
                <a:solidFill>
                  <a:srgbClr val="221E1F"/>
                </a:solidFill>
                <a:latin typeface="Raleway-Regular"/>
              </a:rPr>
              <a:t>36.0" deep or less</a:t>
            </a:r>
          </a:p>
          <a:p>
            <a:pPr marL="171450" indent="-171450">
              <a:buFont typeface="Arial"/>
              <a:buChar char="•"/>
            </a:pPr>
            <a:r>
              <a:rPr lang="en-US" sz="1050" b="0" i="0" u="none" strike="noStrike" baseline="0">
                <a:solidFill>
                  <a:srgbClr val="221E1F"/>
                </a:solidFill>
                <a:latin typeface="Raleway-Regular"/>
              </a:rPr>
              <a:t>23.10" arm extension</a:t>
            </a:r>
          </a:p>
          <a:p>
            <a:pPr marL="171450" indent="-171450">
              <a:buFont typeface="Arial"/>
              <a:buChar char="•"/>
            </a:pPr>
            <a:r>
              <a:rPr lang="en-US" sz="1050" b="0" i="0" u="none" strike="noStrike" baseline="0">
                <a:solidFill>
                  <a:srgbClr val="221E1F"/>
                </a:solidFill>
                <a:latin typeface="Raleway-Regular"/>
              </a:rPr>
              <a:t>3.40" arm retraction</a:t>
            </a:r>
          </a:p>
          <a:p>
            <a:pPr marL="171450" indent="-171450">
              <a:buFont typeface="Arial"/>
              <a:buChar char="•"/>
            </a:pPr>
            <a:r>
              <a:rPr lang="en-US" sz="1050" b="0" i="0" u="none" strike="noStrike" baseline="0">
                <a:solidFill>
                  <a:srgbClr val="221E1F"/>
                </a:solidFill>
                <a:latin typeface="Raleway-Regular"/>
              </a:rPr>
              <a:t>+90°/-25° monitor tilt</a:t>
            </a:r>
          </a:p>
          <a:p>
            <a:pPr marL="171450" indent="-171450">
              <a:buFont typeface="Arial"/>
              <a:buChar char="•"/>
            </a:pPr>
            <a:r>
              <a:rPr lang="en-US" sz="1050">
                <a:solidFill>
                  <a:srgbClr val="221E1F"/>
                </a:solidFill>
                <a:latin typeface="Raleway-Regular"/>
              </a:rPr>
              <a:t> </a:t>
            </a:r>
            <a:r>
              <a:rPr lang="en-US" sz="1050" b="0" i="0" u="none" strike="noStrike" baseline="0">
                <a:solidFill>
                  <a:srgbClr val="221E1F"/>
                </a:solidFill>
                <a:latin typeface="Raleway-Regular"/>
              </a:rPr>
              <a:t> ±90° VESA rotation</a:t>
            </a:r>
          </a:p>
          <a:p>
            <a:pPr marL="171450" indent="-171450">
              <a:buFont typeface="Arial"/>
              <a:buChar char="•"/>
            </a:pPr>
            <a:r>
              <a:rPr lang="en-US" sz="1050" b="0" i="0" u="none" strike="noStrike" baseline="0">
                <a:solidFill>
                  <a:srgbClr val="221E1F"/>
                </a:solidFill>
                <a:latin typeface="Raleway-Regular"/>
              </a:rPr>
              <a:t>Up to 20,0 lb. weight capacity</a:t>
            </a:r>
            <a:br>
              <a:rPr lang="en-US" sz="1050">
                <a:latin typeface="Raleway-Regular"/>
              </a:rPr>
            </a:br>
            <a:r>
              <a:rPr lang="en-US" sz="1050" b="0" i="1" u="none" strike="noStrike" baseline="0">
                <a:solidFill>
                  <a:srgbClr val="221E1F"/>
                </a:solidFill>
                <a:latin typeface="Raleway-Regular"/>
              </a:rPr>
              <a:t>(per arm)</a:t>
            </a:r>
            <a:endParaRPr lang="en-US" sz="1050" b="0" i="0" u="none" strike="noStrike" baseline="0">
              <a:solidFill>
                <a:srgbClr val="221E1F"/>
              </a:solidFill>
              <a:latin typeface="Raleway-Regular"/>
            </a:endParaRPr>
          </a:p>
          <a:p>
            <a:pPr marL="171450" indent="-171450">
              <a:buFont typeface="Arial"/>
              <a:buChar char="•"/>
            </a:pPr>
            <a:r>
              <a:rPr lang="en-US" sz="1050" b="0" i="0" u="none" strike="noStrike" baseline="0">
                <a:solidFill>
                  <a:srgbClr val="221E1F"/>
                </a:solidFill>
                <a:latin typeface="Raleway-Regular"/>
              </a:rPr>
              <a:t>19.70" pole height</a:t>
            </a:r>
            <a:r>
              <a:rPr lang="en-US" sz="1050">
                <a:solidFill>
                  <a:srgbClr val="221E1F"/>
                </a:solidFill>
                <a:latin typeface="Raleway-Regular"/>
              </a:rPr>
              <a:t> </a:t>
            </a:r>
            <a:r>
              <a:rPr lang="en-US" sz="1050" b="0" i="1" u="none" strike="noStrike" baseline="0">
                <a:solidFill>
                  <a:srgbClr val="221E1F"/>
                </a:solidFill>
                <a:latin typeface="Raleway-Regular"/>
              </a:rPr>
              <a:t>(includes base)</a:t>
            </a:r>
            <a:endParaRPr lang="en-US" sz="1050" b="0" i="0" u="none" strike="noStrike" baseline="0">
              <a:solidFill>
                <a:srgbClr val="221E1F"/>
              </a:solidFill>
              <a:latin typeface="Raleway-Regular"/>
            </a:endParaRPr>
          </a:p>
          <a:p>
            <a:pPr marL="171450" indent="-171450">
              <a:buFont typeface="Arial"/>
              <a:buChar char="•"/>
            </a:pPr>
            <a:r>
              <a:rPr lang="en-US" sz="1050" b="0" i="0" u="none" strike="noStrike" baseline="0">
                <a:solidFill>
                  <a:srgbClr val="221E1F"/>
                </a:solidFill>
                <a:latin typeface="Raleway-Regular"/>
              </a:rPr>
              <a:t>VESA 75mm/100mm quick release</a:t>
            </a:r>
          </a:p>
          <a:p>
            <a:pPr marL="171450" indent="-171450">
              <a:buFont typeface="Arial"/>
              <a:buChar char="•"/>
            </a:pPr>
            <a:r>
              <a:rPr lang="en-US" sz="1050" b="0" i="0" u="none" strike="noStrike" baseline="0">
                <a:solidFill>
                  <a:srgbClr val="221E1F"/>
                </a:solidFill>
                <a:latin typeface="Raleway-Regular"/>
              </a:rPr>
              <a:t>180° lock-out feature</a:t>
            </a:r>
          </a:p>
          <a:p>
            <a:pPr marL="171450" indent="-171450">
              <a:buFont typeface="Arial"/>
              <a:buChar char="•"/>
            </a:pPr>
            <a:r>
              <a:rPr lang="en-US" sz="1050" b="0" i="0" u="none" strike="noStrike" baseline="0">
                <a:solidFill>
                  <a:srgbClr val="221E1F"/>
                </a:solidFill>
                <a:latin typeface="Raleway-Regular"/>
              </a:rPr>
              <a:t>Desk clamp and grommet mount </a:t>
            </a:r>
            <a:br>
              <a:rPr lang="en-US" sz="1050">
                <a:latin typeface="Raleway-Regular"/>
              </a:rPr>
            </a:br>
            <a:r>
              <a:rPr lang="en-US" sz="1050" b="0" i="0" u="none" strike="noStrike" baseline="0">
                <a:solidFill>
                  <a:srgbClr val="221E1F"/>
                </a:solidFill>
                <a:latin typeface="Raleway-Regular"/>
              </a:rPr>
              <a:t>included</a:t>
            </a:r>
          </a:p>
          <a:p>
            <a:pPr marL="171450" indent="-171450">
              <a:buFont typeface="Arial"/>
              <a:buChar char="•"/>
            </a:pPr>
            <a:r>
              <a:rPr lang="en-US" sz="1050" b="0" i="0" u="none" strike="noStrike" baseline="0">
                <a:solidFill>
                  <a:srgbClr val="221E1F"/>
                </a:solidFill>
                <a:latin typeface="Raleway-Regular"/>
              </a:rPr>
              <a:t>48.98" max. monitor </a:t>
            </a:r>
            <a:r>
              <a:rPr lang="en-US" sz="1050">
                <a:solidFill>
                  <a:srgbClr val="221E1F"/>
                </a:solidFill>
                <a:latin typeface="Raleway-Regular"/>
              </a:rPr>
              <a:t>width </a:t>
            </a:r>
            <a:br>
              <a:rPr lang="en-US" sz="1050">
                <a:solidFill>
                  <a:srgbClr val="221E1F"/>
                </a:solidFill>
                <a:latin typeface="Raleway-Regular"/>
              </a:rPr>
            </a:br>
            <a:r>
              <a:rPr lang="en-US" sz="1050" i="1">
                <a:solidFill>
                  <a:srgbClr val="221E1F"/>
                </a:solidFill>
                <a:latin typeface="Raleway-Regular"/>
              </a:rPr>
              <a:t>- Bezel</a:t>
            </a:r>
            <a:r>
              <a:rPr lang="en-US" sz="1050" b="0" i="1" u="none" strike="noStrike" baseline="0">
                <a:solidFill>
                  <a:srgbClr val="221E1F"/>
                </a:solidFill>
                <a:latin typeface="Raleway-Regular"/>
              </a:rPr>
              <a:t> measured left to </a:t>
            </a:r>
            <a:r>
              <a:rPr lang="en-US" sz="1050" i="1">
                <a:solidFill>
                  <a:srgbClr val="221E1F"/>
                </a:solidFill>
                <a:latin typeface="Raleway-Regular"/>
              </a:rPr>
              <a:t>right </a:t>
            </a:r>
            <a:br>
              <a:rPr lang="en-US" sz="1050" i="1">
                <a:solidFill>
                  <a:srgbClr val="221E1F"/>
                </a:solidFill>
                <a:latin typeface="Raleway-Regular"/>
              </a:rPr>
            </a:br>
            <a:r>
              <a:rPr lang="en-US" sz="1050" i="1">
                <a:solidFill>
                  <a:srgbClr val="221E1F"/>
                </a:solidFill>
                <a:latin typeface="Raleway-Regular"/>
              </a:rPr>
              <a:t>- Max</a:t>
            </a:r>
            <a:r>
              <a:rPr lang="en-US" sz="1050" b="0" i="1" u="none" strike="noStrike" baseline="0">
                <a:solidFill>
                  <a:srgbClr val="221E1F"/>
                </a:solidFill>
                <a:latin typeface="Raleway-Regular"/>
              </a:rPr>
              <a:t>. width is contingent on weight capacity</a:t>
            </a:r>
            <a:endParaRPr lang="en-US" sz="1050" b="0" i="0" u="none" strike="noStrike" baseline="0">
              <a:solidFill>
                <a:srgbClr val="221E1F"/>
              </a:solidFill>
              <a:latin typeface="Raleway-Regular"/>
            </a:endParaRPr>
          </a:p>
          <a:p>
            <a:pPr marL="171450" indent="-171450">
              <a:buFont typeface="Arial"/>
              <a:buChar char="•"/>
            </a:pPr>
            <a:r>
              <a:rPr lang="en-US" sz="1050" b="0" i="0" u="none" strike="noStrike" baseline="0">
                <a:solidFill>
                  <a:srgbClr val="221E1F"/>
                </a:solidFill>
                <a:latin typeface="Raleway-Regular"/>
              </a:rPr>
              <a:t>Meets or exceeds BIFMAx5.5 guidelines</a:t>
            </a:r>
          </a:p>
          <a:p>
            <a:pPr marL="171450" indent="-171450">
              <a:buFont typeface="Arial"/>
              <a:buChar char="•"/>
            </a:pPr>
            <a:r>
              <a:rPr lang="en-US" sz="1050">
                <a:solidFill>
                  <a:srgbClr val="221E1F"/>
                </a:solidFill>
                <a:latin typeface="Raleway-Regular"/>
              </a:rPr>
              <a:t>Warranty: Lifetime</a:t>
            </a:r>
            <a:endParaRPr lang="en-US" sz="1050" b="0" i="0" u="none" strike="noStrike" baseline="0">
              <a:solidFill>
                <a:srgbClr val="221E1F"/>
              </a:solidFill>
              <a:latin typeface="Raleway-Regular"/>
            </a:endParaRPr>
          </a:p>
        </p:txBody>
      </p:sp>
      <p:pic>
        <p:nvPicPr>
          <p:cNvPr id="15" name="Picture 14">
            <a:extLst>
              <a:ext uri="{FF2B5EF4-FFF2-40B4-BE49-F238E27FC236}">
                <a16:creationId xmlns:a16="http://schemas.microsoft.com/office/drawing/2014/main" id="{FD26E83D-B13C-F1B0-8C5C-0A11D5D42EF4}"/>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11" name="TextBox 10">
            <a:extLst>
              <a:ext uri="{FF2B5EF4-FFF2-40B4-BE49-F238E27FC236}">
                <a16:creationId xmlns:a16="http://schemas.microsoft.com/office/drawing/2014/main" id="{72C58F50-AC9A-5E61-2BE4-61AF7063532D}"/>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Evolve2™FF</a:t>
            </a:r>
          </a:p>
          <a:p>
            <a:r>
              <a:rPr lang="en-US" sz="1400">
                <a:latin typeface="Raleway-LightItalic"/>
              </a:rPr>
              <a:t>Dual Fixed + Fixed Monitor Arm</a:t>
            </a:r>
          </a:p>
        </p:txBody>
      </p:sp>
      <p:pic>
        <p:nvPicPr>
          <p:cNvPr id="16" name="Picture 15" descr="A group of black and white text&#10;&#10;Description automatically generated">
            <a:extLst>
              <a:ext uri="{FF2B5EF4-FFF2-40B4-BE49-F238E27FC236}">
                <a16:creationId xmlns:a16="http://schemas.microsoft.com/office/drawing/2014/main" id="{A4DC2D6C-088C-7F8A-30E2-E0E377DB4719}"/>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496A44EC-80CE-4C76-7D4E-CD2611D79940}"/>
              </a:ext>
            </a:extLst>
          </p:cNvPr>
          <p:cNvPicPr>
            <a:picLocks noChangeAspect="1"/>
          </p:cNvPicPr>
          <p:nvPr/>
        </p:nvPicPr>
        <p:blipFill rotWithShape="1">
          <a:blip r:embed="rId5"/>
          <a:srcRect r="5321" b="18881"/>
          <a:stretch/>
        </p:blipFill>
        <p:spPr>
          <a:xfrm>
            <a:off x="6517820" y="2593843"/>
            <a:ext cx="1242059" cy="1849290"/>
          </a:xfrm>
          <a:prstGeom prst="rect">
            <a:avLst/>
          </a:prstGeom>
        </p:spPr>
      </p:pic>
      <p:pic>
        <p:nvPicPr>
          <p:cNvPr id="8" name="Picture 7">
            <a:extLst>
              <a:ext uri="{FF2B5EF4-FFF2-40B4-BE49-F238E27FC236}">
                <a16:creationId xmlns:a16="http://schemas.microsoft.com/office/drawing/2014/main" id="{9B1BD129-8122-A476-AC5A-5CB5F614B6E3}"/>
              </a:ext>
            </a:extLst>
          </p:cNvPr>
          <p:cNvPicPr>
            <a:picLocks noChangeAspect="1"/>
          </p:cNvPicPr>
          <p:nvPr/>
        </p:nvPicPr>
        <p:blipFill rotWithShape="1">
          <a:blip r:embed="rId6"/>
          <a:srcRect b="16120"/>
          <a:stretch/>
        </p:blipFill>
        <p:spPr>
          <a:xfrm>
            <a:off x="3006672" y="5065341"/>
            <a:ext cx="3009061" cy="1496648"/>
          </a:xfrm>
          <a:prstGeom prst="rect">
            <a:avLst/>
          </a:prstGeom>
        </p:spPr>
      </p:pic>
      <p:sp>
        <p:nvSpPr>
          <p:cNvPr id="9" name="TextBox 8">
            <a:extLst>
              <a:ext uri="{FF2B5EF4-FFF2-40B4-BE49-F238E27FC236}">
                <a16:creationId xmlns:a16="http://schemas.microsoft.com/office/drawing/2014/main" id="{5CAAEAA4-9A3D-0006-7CD9-3EB0CAEE713F}"/>
              </a:ext>
            </a:extLst>
          </p:cNvPr>
          <p:cNvSpPr txBox="1"/>
          <p:nvPr/>
        </p:nvSpPr>
        <p:spPr>
          <a:xfrm>
            <a:off x="3041252" y="648731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0" name="TextBox 9">
            <a:extLst>
              <a:ext uri="{FF2B5EF4-FFF2-40B4-BE49-F238E27FC236}">
                <a16:creationId xmlns:a16="http://schemas.microsoft.com/office/drawing/2014/main" id="{A4C4EB1D-8884-EC92-E3CC-73AAB76218D5}"/>
              </a:ext>
            </a:extLst>
          </p:cNvPr>
          <p:cNvSpPr txBox="1"/>
          <p:nvPr/>
        </p:nvSpPr>
        <p:spPr>
          <a:xfrm>
            <a:off x="5042879" y="648731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2" name="TextBox 11">
            <a:extLst>
              <a:ext uri="{FF2B5EF4-FFF2-40B4-BE49-F238E27FC236}">
                <a16:creationId xmlns:a16="http://schemas.microsoft.com/office/drawing/2014/main" id="{51A76B65-4851-46C9-8CF6-C9DEDD8EC0F1}"/>
              </a:ext>
            </a:extLst>
          </p:cNvPr>
          <p:cNvSpPr txBox="1"/>
          <p:nvPr/>
        </p:nvSpPr>
        <p:spPr>
          <a:xfrm>
            <a:off x="6410570" y="4468786"/>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3" name="Picture 12">
            <a:extLst>
              <a:ext uri="{FF2B5EF4-FFF2-40B4-BE49-F238E27FC236}">
                <a16:creationId xmlns:a16="http://schemas.microsoft.com/office/drawing/2014/main" id="{6CAF01EF-9172-0AC0-4D5B-7C332BBE4978}"/>
              </a:ext>
            </a:extLst>
          </p:cNvPr>
          <p:cNvPicPr>
            <a:picLocks noChangeAspect="1"/>
          </p:cNvPicPr>
          <p:nvPr/>
        </p:nvPicPr>
        <p:blipFill rotWithShape="1">
          <a:blip r:embed="rId7"/>
          <a:srcRect l="-1" r="34" b="13198"/>
          <a:stretch/>
        </p:blipFill>
        <p:spPr>
          <a:xfrm>
            <a:off x="6448824" y="551009"/>
            <a:ext cx="1493195" cy="1733763"/>
          </a:xfrm>
          <a:prstGeom prst="rect">
            <a:avLst/>
          </a:prstGeom>
        </p:spPr>
      </p:pic>
      <p:sp>
        <p:nvSpPr>
          <p:cNvPr id="17" name="TextBox 16">
            <a:extLst>
              <a:ext uri="{FF2B5EF4-FFF2-40B4-BE49-F238E27FC236}">
                <a16:creationId xmlns:a16="http://schemas.microsoft.com/office/drawing/2014/main" id="{F2C85F64-7573-06C0-B2A1-E4C606263AA8}"/>
              </a:ext>
            </a:extLst>
          </p:cNvPr>
          <p:cNvSpPr txBox="1"/>
          <p:nvPr/>
        </p:nvSpPr>
        <p:spPr>
          <a:xfrm>
            <a:off x="6410570" y="2046698"/>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872681D6-63B6-655B-7AB7-44D0A8FC787D}"/>
              </a:ext>
            </a:extLst>
          </p:cNvPr>
          <p:cNvPicPr>
            <a:picLocks noChangeAspect="1"/>
          </p:cNvPicPr>
          <p:nvPr/>
        </p:nvPicPr>
        <p:blipFill rotWithShape="1">
          <a:blip r:embed="rId8"/>
          <a:srcRect r="-1428" b="20315"/>
          <a:stretch/>
        </p:blipFill>
        <p:spPr>
          <a:xfrm>
            <a:off x="6489155" y="4993302"/>
            <a:ext cx="1521337" cy="1494013"/>
          </a:xfrm>
          <a:prstGeom prst="rect">
            <a:avLst/>
          </a:prstGeom>
        </p:spPr>
      </p:pic>
      <p:sp>
        <p:nvSpPr>
          <p:cNvPr id="19" name="TextBox 18">
            <a:extLst>
              <a:ext uri="{FF2B5EF4-FFF2-40B4-BE49-F238E27FC236}">
                <a16:creationId xmlns:a16="http://schemas.microsoft.com/office/drawing/2014/main" id="{C76F53AF-42D1-D242-C01D-57FDF833CFEB}"/>
              </a:ext>
            </a:extLst>
          </p:cNvPr>
          <p:cNvSpPr txBox="1"/>
          <p:nvPr/>
        </p:nvSpPr>
        <p:spPr>
          <a:xfrm>
            <a:off x="6424677" y="6487315"/>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1390191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9F70CC-1C59-4ABA-A465-B7CB2EDB9A91}"/>
              </a:ext>
            </a:extLst>
          </p:cNvPr>
          <p:cNvPicPr>
            <a:picLocks noChangeAspect="1"/>
          </p:cNvPicPr>
          <p:nvPr/>
        </p:nvPicPr>
        <p:blipFill>
          <a:blip r:embed="rId2"/>
          <a:stretch>
            <a:fillRect/>
          </a:stretch>
        </p:blipFill>
        <p:spPr>
          <a:xfrm>
            <a:off x="823418" y="1002489"/>
            <a:ext cx="4860924" cy="4526169"/>
          </a:xfrm>
          <a:prstGeom prst="rect">
            <a:avLst/>
          </a:prstGeom>
        </p:spPr>
      </p:pic>
      <p:sp>
        <p:nvSpPr>
          <p:cNvPr id="15" name="TextBox 14">
            <a:extLst>
              <a:ext uri="{FF2B5EF4-FFF2-40B4-BE49-F238E27FC236}">
                <a16:creationId xmlns:a16="http://schemas.microsoft.com/office/drawing/2014/main" id="{BE051DE9-2ED0-7BC7-A8F4-B498A2C49A9B}"/>
              </a:ext>
            </a:extLst>
          </p:cNvPr>
          <p:cNvSpPr txBox="1"/>
          <p:nvPr/>
        </p:nvSpPr>
        <p:spPr>
          <a:xfrm>
            <a:off x="8754745" y="1458838"/>
            <a:ext cx="3865227" cy="3570208"/>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200" b="0" i="0" strike="noStrike" baseline="0">
              <a:solidFill>
                <a:srgbClr val="000000"/>
              </a:solidFill>
              <a:latin typeface="Raleway-Regular"/>
            </a:endParaRPr>
          </a:p>
          <a:p>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Manual height adjustment</a:t>
            </a:r>
          </a:p>
          <a:p>
            <a:pPr marL="171450" indent="-171450">
              <a:buFont typeface="Arial"/>
              <a:buChar char="•"/>
            </a:pPr>
            <a:r>
              <a:rPr lang="en-US" sz="1050" b="0" i="0" strike="noStrike" baseline="0">
                <a:solidFill>
                  <a:srgbClr val="211D1E"/>
                </a:solidFill>
                <a:latin typeface="Raleway-Regular"/>
              </a:rPr>
              <a:t>Recommended for worksurfaces 30.0" </a:t>
            </a:r>
            <a:br>
              <a:rPr lang="en-US" sz="1050">
                <a:solidFill>
                  <a:srgbClr val="211D1E"/>
                </a:solidFill>
                <a:latin typeface="Raleway-Regular"/>
              </a:rPr>
            </a:br>
            <a:r>
              <a:rPr lang="en-US" sz="1050" b="0" i="0" strike="noStrike" baseline="0">
                <a:solidFill>
                  <a:srgbClr val="211D1E"/>
                </a:solidFill>
                <a:latin typeface="Raleway-Regular"/>
              </a:rPr>
              <a:t>deep or less</a:t>
            </a:r>
          </a:p>
          <a:p>
            <a:pPr marL="171450" indent="-171450">
              <a:buFont typeface="Arial"/>
              <a:buChar char="•"/>
            </a:pPr>
            <a:r>
              <a:rPr lang="en-US" sz="1050" b="0" i="0" strike="noStrike" baseline="0">
                <a:solidFill>
                  <a:srgbClr val="211D1E"/>
                </a:solidFill>
                <a:latin typeface="Raleway-Regular"/>
              </a:rPr>
              <a:t>15.35" arm extension</a:t>
            </a:r>
          </a:p>
          <a:p>
            <a:pPr marL="171450" indent="-171450">
              <a:buFont typeface="Arial"/>
              <a:buChar char="•"/>
            </a:pPr>
            <a:r>
              <a:rPr lang="en-US" sz="1050" b="0" i="0" strike="noStrike" baseline="0">
                <a:solidFill>
                  <a:srgbClr val="211D1E"/>
                </a:solidFill>
                <a:latin typeface="Raleway-Regular"/>
              </a:rPr>
              <a:t>5.74" arm retraction</a:t>
            </a:r>
          </a:p>
          <a:p>
            <a:pPr marL="171450" indent="-171450">
              <a:buFont typeface="Arial"/>
              <a:buChar char="•"/>
            </a:pPr>
            <a:r>
              <a:rPr lang="en-US" sz="1050" b="0" i="0" strike="noStrike" baseline="0">
                <a:solidFill>
                  <a:srgbClr val="211D1E"/>
                </a:solidFill>
                <a:latin typeface="Raleway-Regular"/>
              </a:rPr>
              <a:t>+80°/-60° monitor tilt</a:t>
            </a:r>
          </a:p>
          <a:p>
            <a:pPr marL="171450" indent="-171450">
              <a:buFont typeface="Arial"/>
              <a:buChar char="•"/>
            </a:pPr>
            <a:r>
              <a:rPr lang="en-US" sz="1050" b="0" i="0" strike="noStrike" baseline="0">
                <a:solidFill>
                  <a:srgbClr val="211D1E"/>
                </a:solidFill>
                <a:latin typeface="Raleway-Regular"/>
              </a:rPr>
              <a:t>±90° VESA rotation</a:t>
            </a:r>
          </a:p>
          <a:p>
            <a:pPr marL="171450" indent="-171450">
              <a:buFont typeface="Arial"/>
              <a:buChar char="•"/>
            </a:pPr>
            <a:r>
              <a:rPr lang="en-US" sz="1050" b="0" i="0" strike="noStrike" baseline="0">
                <a:solidFill>
                  <a:srgbClr val="211D1E"/>
                </a:solidFill>
                <a:latin typeface="Raleway-Regular"/>
              </a:rPr>
              <a:t>Up to 18.5 lb. weight capacity</a:t>
            </a:r>
            <a:r>
              <a:rPr lang="en-US" sz="1050">
                <a:solidFill>
                  <a:srgbClr val="211D1E"/>
                </a:solidFill>
                <a:latin typeface="Raleway-Regular"/>
              </a:rPr>
              <a:t> </a:t>
            </a:r>
            <a:r>
              <a:rPr lang="en-US" sz="1050" b="0" i="1" strike="noStrike" baseline="0">
                <a:solidFill>
                  <a:srgbClr val="211D1E"/>
                </a:solidFill>
                <a:latin typeface="Raleway-Regular"/>
              </a:rPr>
              <a:t>(per arm)</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19.70" pole height </a:t>
            </a:r>
            <a:r>
              <a:rPr lang="en-US" sz="1050" b="0" i="1" strike="noStrike" baseline="0">
                <a:solidFill>
                  <a:srgbClr val="211D1E"/>
                </a:solidFill>
                <a:latin typeface="Raleway-Regular"/>
              </a:rPr>
              <a:t>(includes base)</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VESA 75mm/100mm quick release</a:t>
            </a:r>
          </a:p>
          <a:p>
            <a:pPr marL="171450" indent="-171450">
              <a:buFont typeface="Arial"/>
              <a:buChar char="•"/>
            </a:pPr>
            <a:r>
              <a:rPr lang="en-US" sz="1050" b="0" i="0" strike="noStrike" baseline="0">
                <a:solidFill>
                  <a:srgbClr val="211D1E"/>
                </a:solidFill>
                <a:latin typeface="Raleway-Regular"/>
              </a:rPr>
              <a:t>180° lock-out feature</a:t>
            </a:r>
          </a:p>
          <a:p>
            <a:pPr marL="171450" indent="-171450">
              <a:buFont typeface="Arial"/>
              <a:buChar char="•"/>
            </a:pPr>
            <a:r>
              <a:rPr lang="en-US" sz="1050" b="0" i="0" strike="noStrike" baseline="0">
                <a:solidFill>
                  <a:srgbClr val="211D1E"/>
                </a:solidFill>
                <a:latin typeface="Raleway-Regular"/>
              </a:rPr>
              <a:t>Desk clamp and grommet mount included</a:t>
            </a:r>
          </a:p>
          <a:p>
            <a:pPr marL="171450" indent="-171450">
              <a:buFont typeface="Arial"/>
              <a:buChar char="•"/>
            </a:pPr>
            <a:r>
              <a:rPr lang="en-US" sz="1050" b="0" i="0" strike="noStrike" baseline="0">
                <a:solidFill>
                  <a:srgbClr val="211D1E"/>
                </a:solidFill>
                <a:latin typeface="Raleway-Regular"/>
              </a:rPr>
              <a:t>37.01" max. monitor </a:t>
            </a:r>
            <a:r>
              <a:rPr lang="en-US" sz="1050">
                <a:solidFill>
                  <a:srgbClr val="211D1E"/>
                </a:solidFill>
                <a:latin typeface="Raleway-Regular"/>
              </a:rPr>
              <a:t>width </a:t>
            </a:r>
            <a:br>
              <a:rPr lang="en-US" sz="1050">
                <a:solidFill>
                  <a:srgbClr val="211D1E"/>
                </a:solidFill>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 left to </a:t>
            </a:r>
            <a:r>
              <a:rPr lang="en-US" sz="1050" i="1">
                <a:solidFill>
                  <a:srgbClr val="211D1E"/>
                </a:solidFill>
                <a:latin typeface="Raleway-Regular"/>
              </a:rPr>
              <a:t>right </a:t>
            </a:r>
            <a:br>
              <a:rPr lang="en-US" sz="1050" i="1">
                <a:solidFill>
                  <a:srgbClr val="211D1E"/>
                </a:solidFill>
                <a:latin typeface="Raleway-Regular"/>
              </a:rPr>
            </a:br>
            <a:r>
              <a:rPr lang="en-US" sz="1050" i="1">
                <a:solidFill>
                  <a:srgbClr val="211D1E"/>
                </a:solidFill>
                <a:latin typeface="Raleway-Regular"/>
              </a:rPr>
              <a:t>- Max</a:t>
            </a:r>
            <a:r>
              <a:rPr lang="en-US" sz="1050" b="0" i="1" strike="noStrike" baseline="0">
                <a:solidFill>
                  <a:srgbClr val="211D1E"/>
                </a:solidFill>
                <a:latin typeface="Raleway-Regular"/>
              </a:rPr>
              <a:t>. width is contingent on weight capacity</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Slider provides 8.5" of additional horizontal </a:t>
            </a:r>
            <a:br>
              <a:rPr lang="en-US" sz="1050">
                <a:solidFill>
                  <a:srgbClr val="211D1E"/>
                </a:solidFill>
                <a:latin typeface="Raleway-Regular"/>
              </a:rPr>
            </a:br>
            <a:r>
              <a:rPr lang="en-US" sz="1050" b="0" i="0" strike="noStrike" baseline="0">
                <a:solidFill>
                  <a:srgbClr val="211D1E"/>
                </a:solidFill>
                <a:latin typeface="Raleway-Regular"/>
              </a:rPr>
              <a:t>adjustability</a:t>
            </a:r>
          </a:p>
          <a:p>
            <a:pPr marL="171450" indent="-171450">
              <a:buFont typeface="Arial"/>
              <a:buChar char="•"/>
            </a:pPr>
            <a:r>
              <a:rPr lang="en-US" sz="1050" b="0" i="0" strike="noStrike" baseline="0">
                <a:solidFill>
                  <a:srgbClr val="211D1E"/>
                </a:solidFill>
                <a:latin typeface="Raleway-Regular"/>
              </a:rPr>
              <a:t>Patented slider design for exclusive use</a:t>
            </a:r>
          </a:p>
          <a:p>
            <a:pPr marL="171450" indent="-171450">
              <a:buFont typeface="Arial"/>
              <a:buChar char="•"/>
            </a:pPr>
            <a:r>
              <a:rPr lang="en-US" sz="1050" b="0" i="0" strike="noStrike" baseline="0">
                <a:solidFill>
                  <a:srgbClr val="211D1E"/>
                </a:solidFill>
                <a:latin typeface="Raleway-Regular"/>
              </a:rPr>
              <a:t>Meets or exceeds BIFMAx5.5 guidelines</a:t>
            </a:r>
          </a:p>
        </p:txBody>
      </p:sp>
      <p:pic>
        <p:nvPicPr>
          <p:cNvPr id="17" name="Picture 16">
            <a:extLst>
              <a:ext uri="{FF2B5EF4-FFF2-40B4-BE49-F238E27FC236}">
                <a16:creationId xmlns:a16="http://schemas.microsoft.com/office/drawing/2014/main" id="{A858919B-44FB-395F-AE2C-CBA7B5E4B5AC}"/>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4" name="TextBox 3">
            <a:extLst>
              <a:ext uri="{FF2B5EF4-FFF2-40B4-BE49-F238E27FC236}">
                <a16:creationId xmlns:a16="http://schemas.microsoft.com/office/drawing/2014/main" id="{6882CD89-893B-036B-C5DD-20FE3C5E992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Evolve2™FS</a:t>
            </a:r>
          </a:p>
          <a:p>
            <a:r>
              <a:rPr lang="en-US" sz="1400">
                <a:latin typeface="Raleway-LightItalic"/>
              </a:rPr>
              <a:t>Dual Fixed + Slider Monitor Arm</a:t>
            </a:r>
          </a:p>
        </p:txBody>
      </p:sp>
      <p:pic>
        <p:nvPicPr>
          <p:cNvPr id="9" name="Picture 8" descr="A group of black and white text&#10;&#10;Description automatically generated">
            <a:extLst>
              <a:ext uri="{FF2B5EF4-FFF2-40B4-BE49-F238E27FC236}">
                <a16:creationId xmlns:a16="http://schemas.microsoft.com/office/drawing/2014/main" id="{5496F14B-D23A-5CBE-6321-63C7A93A9C70}"/>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CF88A43A-5860-56B6-F143-B92D72EE1A17}"/>
              </a:ext>
            </a:extLst>
          </p:cNvPr>
          <p:cNvPicPr>
            <a:picLocks noChangeAspect="1"/>
          </p:cNvPicPr>
          <p:nvPr/>
        </p:nvPicPr>
        <p:blipFill rotWithShape="1">
          <a:blip r:embed="rId5"/>
          <a:srcRect r="5321" b="18881"/>
          <a:stretch/>
        </p:blipFill>
        <p:spPr>
          <a:xfrm>
            <a:off x="6692554" y="2594025"/>
            <a:ext cx="1242059" cy="1849290"/>
          </a:xfrm>
          <a:prstGeom prst="rect">
            <a:avLst/>
          </a:prstGeom>
        </p:spPr>
      </p:pic>
      <p:pic>
        <p:nvPicPr>
          <p:cNvPr id="6" name="Picture 5">
            <a:extLst>
              <a:ext uri="{FF2B5EF4-FFF2-40B4-BE49-F238E27FC236}">
                <a16:creationId xmlns:a16="http://schemas.microsoft.com/office/drawing/2014/main" id="{E565B2CE-BD95-4292-930D-A3A768B77DD3}"/>
              </a:ext>
            </a:extLst>
          </p:cNvPr>
          <p:cNvPicPr>
            <a:picLocks noChangeAspect="1"/>
          </p:cNvPicPr>
          <p:nvPr/>
        </p:nvPicPr>
        <p:blipFill rotWithShape="1">
          <a:blip r:embed="rId6"/>
          <a:srcRect b="16120"/>
          <a:stretch/>
        </p:blipFill>
        <p:spPr>
          <a:xfrm>
            <a:off x="3181406" y="5065523"/>
            <a:ext cx="3009061" cy="1496648"/>
          </a:xfrm>
          <a:prstGeom prst="rect">
            <a:avLst/>
          </a:prstGeom>
        </p:spPr>
      </p:pic>
      <p:sp>
        <p:nvSpPr>
          <p:cNvPr id="10" name="TextBox 9">
            <a:extLst>
              <a:ext uri="{FF2B5EF4-FFF2-40B4-BE49-F238E27FC236}">
                <a16:creationId xmlns:a16="http://schemas.microsoft.com/office/drawing/2014/main" id="{D79B046B-9869-4C3D-F4B2-F733AA4B1635}"/>
              </a:ext>
            </a:extLst>
          </p:cNvPr>
          <p:cNvSpPr txBox="1"/>
          <p:nvPr/>
        </p:nvSpPr>
        <p:spPr>
          <a:xfrm>
            <a:off x="3215986"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1" name="TextBox 10">
            <a:extLst>
              <a:ext uri="{FF2B5EF4-FFF2-40B4-BE49-F238E27FC236}">
                <a16:creationId xmlns:a16="http://schemas.microsoft.com/office/drawing/2014/main" id="{71CC60E8-53BF-D6F2-2B3E-6AEF0992AC15}"/>
              </a:ext>
            </a:extLst>
          </p:cNvPr>
          <p:cNvSpPr txBox="1"/>
          <p:nvPr/>
        </p:nvSpPr>
        <p:spPr>
          <a:xfrm>
            <a:off x="5217613"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2" name="TextBox 11">
            <a:extLst>
              <a:ext uri="{FF2B5EF4-FFF2-40B4-BE49-F238E27FC236}">
                <a16:creationId xmlns:a16="http://schemas.microsoft.com/office/drawing/2014/main" id="{E07CA32B-D250-1F08-171A-F56EA6DEBB5D}"/>
              </a:ext>
            </a:extLst>
          </p:cNvPr>
          <p:cNvSpPr txBox="1"/>
          <p:nvPr/>
        </p:nvSpPr>
        <p:spPr>
          <a:xfrm>
            <a:off x="6585304"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3" name="Picture 12">
            <a:extLst>
              <a:ext uri="{FF2B5EF4-FFF2-40B4-BE49-F238E27FC236}">
                <a16:creationId xmlns:a16="http://schemas.microsoft.com/office/drawing/2014/main" id="{ACC71576-4540-3C80-C8C8-CF9DAFD3A2A9}"/>
              </a:ext>
            </a:extLst>
          </p:cNvPr>
          <p:cNvPicPr>
            <a:picLocks noChangeAspect="1"/>
          </p:cNvPicPr>
          <p:nvPr/>
        </p:nvPicPr>
        <p:blipFill rotWithShape="1">
          <a:blip r:embed="rId7"/>
          <a:srcRect l="-1" r="34" b="13198"/>
          <a:stretch/>
        </p:blipFill>
        <p:spPr>
          <a:xfrm>
            <a:off x="6623558" y="551191"/>
            <a:ext cx="1493195" cy="1733763"/>
          </a:xfrm>
          <a:prstGeom prst="rect">
            <a:avLst/>
          </a:prstGeom>
        </p:spPr>
      </p:pic>
      <p:sp>
        <p:nvSpPr>
          <p:cNvPr id="14" name="TextBox 13">
            <a:extLst>
              <a:ext uri="{FF2B5EF4-FFF2-40B4-BE49-F238E27FC236}">
                <a16:creationId xmlns:a16="http://schemas.microsoft.com/office/drawing/2014/main" id="{0873CFD7-9C4A-F030-34EE-997DA7D3DF7B}"/>
              </a:ext>
            </a:extLst>
          </p:cNvPr>
          <p:cNvSpPr txBox="1"/>
          <p:nvPr/>
        </p:nvSpPr>
        <p:spPr>
          <a:xfrm>
            <a:off x="6585304"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2ECB4E4F-03D8-F73C-C876-CD4E93F0C322}"/>
              </a:ext>
            </a:extLst>
          </p:cNvPr>
          <p:cNvPicPr>
            <a:picLocks noChangeAspect="1"/>
          </p:cNvPicPr>
          <p:nvPr/>
        </p:nvPicPr>
        <p:blipFill rotWithShape="1">
          <a:blip r:embed="rId8"/>
          <a:srcRect r="-1428" b="20315"/>
          <a:stretch/>
        </p:blipFill>
        <p:spPr>
          <a:xfrm>
            <a:off x="6663889" y="4993484"/>
            <a:ext cx="1521337" cy="1494013"/>
          </a:xfrm>
          <a:prstGeom prst="rect">
            <a:avLst/>
          </a:prstGeom>
        </p:spPr>
      </p:pic>
      <p:sp>
        <p:nvSpPr>
          <p:cNvPr id="19" name="TextBox 18">
            <a:extLst>
              <a:ext uri="{FF2B5EF4-FFF2-40B4-BE49-F238E27FC236}">
                <a16:creationId xmlns:a16="http://schemas.microsoft.com/office/drawing/2014/main" id="{A7B92146-4BEE-99A2-9C55-CF64E0EED816}"/>
              </a:ext>
            </a:extLst>
          </p:cNvPr>
          <p:cNvSpPr txBox="1"/>
          <p:nvPr/>
        </p:nvSpPr>
        <p:spPr>
          <a:xfrm>
            <a:off x="6599411"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7732250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BEE5281-6C3A-4B24-B6E6-7CC3AEBD161F}"/>
              </a:ext>
            </a:extLst>
          </p:cNvPr>
          <p:cNvPicPr>
            <a:picLocks noChangeAspect="1"/>
          </p:cNvPicPr>
          <p:nvPr/>
        </p:nvPicPr>
        <p:blipFill>
          <a:blip r:embed="rId2"/>
          <a:stretch>
            <a:fillRect/>
          </a:stretch>
        </p:blipFill>
        <p:spPr>
          <a:xfrm>
            <a:off x="427973" y="1387470"/>
            <a:ext cx="5628988" cy="3861897"/>
          </a:xfrm>
          <a:prstGeom prst="rect">
            <a:avLst/>
          </a:prstGeom>
        </p:spPr>
      </p:pic>
      <p:sp>
        <p:nvSpPr>
          <p:cNvPr id="16" name="TextBox 15">
            <a:extLst>
              <a:ext uri="{FF2B5EF4-FFF2-40B4-BE49-F238E27FC236}">
                <a16:creationId xmlns:a16="http://schemas.microsoft.com/office/drawing/2014/main" id="{7C9F4195-76AE-375F-DB46-504233011F13}"/>
              </a:ext>
            </a:extLst>
          </p:cNvPr>
          <p:cNvSpPr txBox="1"/>
          <p:nvPr/>
        </p:nvSpPr>
        <p:spPr>
          <a:xfrm>
            <a:off x="8445251" y="1553643"/>
            <a:ext cx="4121791" cy="3754874"/>
          </a:xfrm>
          <a:prstGeom prst="rect">
            <a:avLst/>
          </a:prstGeom>
          <a:noFill/>
        </p:spPr>
        <p:txBody>
          <a:bodyPr wrap="square" lIns="91440" tIns="45720" rIns="91440" bIns="45720" anchor="ctr">
            <a:spAutoFit/>
          </a:bodyPr>
          <a:lstStyle/>
          <a:p>
            <a:r>
              <a:rPr lang="en-US" sz="1600">
                <a:solidFill>
                  <a:srgbClr val="000000"/>
                </a:solidFill>
                <a:latin typeface="Raleway-Regular"/>
              </a:rPr>
              <a:t> </a:t>
            </a:r>
            <a:r>
              <a:rPr lang="en-US" sz="1600" b="0" i="0" strike="noStrike" baseline="0">
                <a:solidFill>
                  <a:srgbClr val="211D1E"/>
                </a:solidFill>
                <a:latin typeface="Raleway-Regular"/>
              </a:rPr>
              <a:t>Product Specifications</a:t>
            </a:r>
            <a:r>
              <a:rPr lang="en-US" sz="1600">
                <a:solidFill>
                  <a:srgbClr val="211D1E"/>
                </a:solidFill>
                <a:latin typeface="Raleway-Regular"/>
              </a:rPr>
              <a:t> </a:t>
            </a:r>
            <a:endParaRPr lang="en-US" sz="1600" b="0" i="0" strike="noStrike" baseline="0">
              <a:solidFill>
                <a:srgbClr val="000000"/>
              </a:solidFill>
              <a:latin typeface="Raleway-Regular"/>
            </a:endParaRPr>
          </a:p>
          <a:p>
            <a:endParaRPr lang="en-US" sz="1200" b="0" i="0" strike="noStrike" baseline="0">
              <a:solidFill>
                <a:srgbClr val="000000"/>
              </a:solidFill>
              <a:latin typeface="Raleway-Regular"/>
            </a:endParaRPr>
          </a:p>
          <a:p>
            <a:pPr marL="171450" indent="-171450">
              <a:buFont typeface="Arial"/>
              <a:buChar char="•"/>
            </a:pPr>
            <a:r>
              <a:rPr lang="en-US" sz="1050" b="0" i="0" strike="noStrike" baseline="0">
                <a:solidFill>
                  <a:srgbClr val="211D1E"/>
                </a:solidFill>
                <a:latin typeface="Raleway-Regular"/>
              </a:rPr>
              <a:t>Finger touch dynamic height adjustment</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Recommended for worksurfaces 30.0" </a:t>
            </a:r>
            <a:br>
              <a:rPr lang="en-US" sz="1050">
                <a:solidFill>
                  <a:srgbClr val="211D1E"/>
                </a:solidFill>
                <a:latin typeface="Raleway-Regular"/>
              </a:rPr>
            </a:br>
            <a:r>
              <a:rPr lang="en-US" sz="1050" b="0" i="0" strike="noStrike" baseline="0">
                <a:solidFill>
                  <a:srgbClr val="211D1E"/>
                </a:solidFill>
                <a:latin typeface="Raleway-Regular"/>
              </a:rPr>
              <a:t>deep or less</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15.41" arm extension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5.74" arm retraction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+80°/-60° tilt</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a:solidFill>
                  <a:srgbClr val="211D1E"/>
                </a:solidFill>
                <a:latin typeface="Raleway-Regular"/>
              </a:rPr>
              <a:t> </a:t>
            </a:r>
            <a:r>
              <a:rPr lang="en-US" sz="1050" b="0" i="0" strike="noStrike" baseline="0">
                <a:solidFill>
                  <a:srgbClr val="211D1E"/>
                </a:solidFill>
                <a:latin typeface="Raleway-Regular"/>
              </a:rPr>
              <a:t> ±90° VESA rotation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4.4 lb.-15.4 lb. weight capacity </a:t>
            </a:r>
            <a:r>
              <a:rPr lang="en-US" sz="1050" b="0" i="1" strike="noStrike" baseline="0">
                <a:solidFill>
                  <a:srgbClr val="211D1E"/>
                </a:solidFill>
                <a:latin typeface="Raleway-Regular"/>
              </a:rPr>
              <a:t>(per arm)</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19.70" pole height </a:t>
            </a:r>
            <a:r>
              <a:rPr lang="en-US" sz="1050" b="0" i="1" strike="noStrike" baseline="0">
                <a:solidFill>
                  <a:srgbClr val="211D1E"/>
                </a:solidFill>
                <a:latin typeface="Raleway-Regular"/>
              </a:rPr>
              <a:t>(includes base)</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VESA 75mm/100mm quick release</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180° lock-out feature</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Desk clamp and grommet mount included</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37.14" max. monitor </a:t>
            </a:r>
            <a:r>
              <a:rPr lang="en-US" sz="1050">
                <a:solidFill>
                  <a:srgbClr val="211D1E"/>
                </a:solidFill>
                <a:latin typeface="Raleway-Regular"/>
              </a:rPr>
              <a:t>width </a:t>
            </a:r>
            <a:br>
              <a:rPr lang="en-US" sz="1050">
                <a:solidFill>
                  <a:srgbClr val="211D1E"/>
                </a:solidFill>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a:t>
            </a:r>
            <a:r>
              <a:rPr lang="en-US" sz="1050" i="1">
                <a:solidFill>
                  <a:srgbClr val="211D1E"/>
                </a:solidFill>
                <a:latin typeface="Raleway-Regular"/>
              </a:rPr>
              <a:t> </a:t>
            </a:r>
            <a:r>
              <a:rPr lang="en-US" sz="1050" b="0" i="1" strike="noStrike" baseline="0">
                <a:solidFill>
                  <a:srgbClr val="211D1E"/>
                </a:solidFill>
                <a:latin typeface="Raleway-Regular"/>
              </a:rPr>
              <a:t>left to </a:t>
            </a:r>
            <a:r>
              <a:rPr lang="en-US" sz="1050" i="1">
                <a:solidFill>
                  <a:srgbClr val="211D1E"/>
                </a:solidFill>
                <a:latin typeface="Raleway-Regular"/>
              </a:rPr>
              <a:t>right </a:t>
            </a:r>
            <a:br>
              <a:rPr lang="en-US" sz="1050" i="1">
                <a:solidFill>
                  <a:srgbClr val="211D1E"/>
                </a:solidFill>
                <a:latin typeface="Raleway-Regular"/>
              </a:rPr>
            </a:br>
            <a:r>
              <a:rPr lang="en-US" sz="1050" i="1">
                <a:solidFill>
                  <a:srgbClr val="211D1E"/>
                </a:solidFill>
                <a:latin typeface="Raleway-Regular"/>
              </a:rPr>
              <a:t>- Max</a:t>
            </a:r>
            <a:r>
              <a:rPr lang="en-US" sz="1050" b="0" i="1" strike="noStrike" baseline="0">
                <a:solidFill>
                  <a:srgbClr val="211D1E"/>
                </a:solidFill>
                <a:latin typeface="Raleway-Regular"/>
              </a:rPr>
              <a:t>. width is contingent on</a:t>
            </a:r>
            <a:r>
              <a:rPr lang="en-US" sz="1050" i="1">
                <a:solidFill>
                  <a:srgbClr val="211D1E"/>
                </a:solidFill>
                <a:latin typeface="Raleway-Regular"/>
              </a:rPr>
              <a:t> </a:t>
            </a:r>
            <a:r>
              <a:rPr lang="en-US" sz="1050" b="0" i="1" strike="noStrike" baseline="0">
                <a:solidFill>
                  <a:srgbClr val="211D1E"/>
                </a:solidFill>
                <a:latin typeface="Raleway-Regular"/>
              </a:rPr>
              <a:t>weight capacity</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Slider provides 8.5" of additional horizontal </a:t>
            </a:r>
            <a:br>
              <a:rPr lang="en-US" sz="1050">
                <a:solidFill>
                  <a:srgbClr val="211D1E"/>
                </a:solidFill>
                <a:latin typeface="Raleway-Regular"/>
              </a:rPr>
            </a:br>
            <a:r>
              <a:rPr lang="en-US" sz="1050" b="0" i="0" strike="noStrike" baseline="0">
                <a:solidFill>
                  <a:srgbClr val="211D1E"/>
                </a:solidFill>
                <a:latin typeface="Raleway-Regular"/>
              </a:rPr>
              <a:t>adjustability</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Patented slider design for exclusive use</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Meets or exceeds BIFMA x5.5 guidelines</a:t>
            </a:r>
          </a:p>
          <a:p>
            <a:pPr marL="171450" indent="-171450">
              <a:buFont typeface="Arial"/>
              <a:buChar char="•"/>
            </a:pPr>
            <a:r>
              <a:rPr lang="en-US" sz="1050">
                <a:solidFill>
                  <a:srgbClr val="211D1E"/>
                </a:solidFill>
                <a:latin typeface="Raleway-Regular"/>
              </a:rPr>
              <a:t>Warranty: Lifetime </a:t>
            </a:r>
            <a:endParaRPr lang="en-US" sz="1050" b="0" i="0" strike="noStrike" baseline="0">
              <a:solidFill>
                <a:srgbClr val="211D1E"/>
              </a:solidFill>
              <a:latin typeface="Raleway-Regular"/>
            </a:endParaRPr>
          </a:p>
        </p:txBody>
      </p:sp>
      <p:pic>
        <p:nvPicPr>
          <p:cNvPr id="17" name="Picture 16">
            <a:extLst>
              <a:ext uri="{FF2B5EF4-FFF2-40B4-BE49-F238E27FC236}">
                <a16:creationId xmlns:a16="http://schemas.microsoft.com/office/drawing/2014/main" id="{F7E4116F-7471-F602-2780-05DE653C2EB4}"/>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3" name="TextBox 2">
            <a:extLst>
              <a:ext uri="{FF2B5EF4-FFF2-40B4-BE49-F238E27FC236}">
                <a16:creationId xmlns:a16="http://schemas.microsoft.com/office/drawing/2014/main" id="{9D68A21F-8B90-F552-2CEC-5D614CA29067}"/>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Evolve2™MS</a:t>
            </a:r>
          </a:p>
          <a:p>
            <a:r>
              <a:rPr lang="en-US" sz="1400">
                <a:latin typeface="Raleway-LightItalic"/>
              </a:rPr>
              <a:t>Dual Motion + Slider Monitor Arm</a:t>
            </a:r>
          </a:p>
        </p:txBody>
      </p:sp>
      <p:pic>
        <p:nvPicPr>
          <p:cNvPr id="8" name="Picture 7" descr="A group of black and white text&#10;&#10;Description automatically generated">
            <a:extLst>
              <a:ext uri="{FF2B5EF4-FFF2-40B4-BE49-F238E27FC236}">
                <a16:creationId xmlns:a16="http://schemas.microsoft.com/office/drawing/2014/main" id="{26283194-674E-E9A9-94DD-79EFE7D74C89}"/>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5318E549-C0DF-AEE1-2743-E1A346E06DBF}"/>
              </a:ext>
            </a:extLst>
          </p:cNvPr>
          <p:cNvPicPr>
            <a:picLocks noChangeAspect="1"/>
          </p:cNvPicPr>
          <p:nvPr/>
        </p:nvPicPr>
        <p:blipFill rotWithShape="1">
          <a:blip r:embed="rId5"/>
          <a:srcRect r="5321" b="18881"/>
          <a:stretch/>
        </p:blipFill>
        <p:spPr>
          <a:xfrm>
            <a:off x="6439038" y="2594025"/>
            <a:ext cx="1242059" cy="1849290"/>
          </a:xfrm>
          <a:prstGeom prst="rect">
            <a:avLst/>
          </a:prstGeom>
        </p:spPr>
      </p:pic>
      <p:pic>
        <p:nvPicPr>
          <p:cNvPr id="4" name="Picture 3">
            <a:extLst>
              <a:ext uri="{FF2B5EF4-FFF2-40B4-BE49-F238E27FC236}">
                <a16:creationId xmlns:a16="http://schemas.microsoft.com/office/drawing/2014/main" id="{905452AA-C904-1877-0614-857F06BFA139}"/>
              </a:ext>
            </a:extLst>
          </p:cNvPr>
          <p:cNvPicPr>
            <a:picLocks noChangeAspect="1"/>
          </p:cNvPicPr>
          <p:nvPr/>
        </p:nvPicPr>
        <p:blipFill rotWithShape="1">
          <a:blip r:embed="rId6"/>
          <a:srcRect b="16120"/>
          <a:stretch/>
        </p:blipFill>
        <p:spPr>
          <a:xfrm>
            <a:off x="2927890" y="5065523"/>
            <a:ext cx="3009061" cy="1496648"/>
          </a:xfrm>
          <a:prstGeom prst="rect">
            <a:avLst/>
          </a:prstGeom>
        </p:spPr>
      </p:pic>
      <p:sp>
        <p:nvSpPr>
          <p:cNvPr id="9" name="TextBox 8">
            <a:extLst>
              <a:ext uri="{FF2B5EF4-FFF2-40B4-BE49-F238E27FC236}">
                <a16:creationId xmlns:a16="http://schemas.microsoft.com/office/drawing/2014/main" id="{10BEFAD0-69A1-2050-14BB-80586BC1AC62}"/>
              </a:ext>
            </a:extLst>
          </p:cNvPr>
          <p:cNvSpPr txBox="1"/>
          <p:nvPr/>
        </p:nvSpPr>
        <p:spPr>
          <a:xfrm>
            <a:off x="2962470"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63DF65AF-BA07-58FC-E8DC-B2D77897301E}"/>
              </a:ext>
            </a:extLst>
          </p:cNvPr>
          <p:cNvSpPr txBox="1"/>
          <p:nvPr/>
        </p:nvSpPr>
        <p:spPr>
          <a:xfrm>
            <a:off x="4964097"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3" name="TextBox 12">
            <a:extLst>
              <a:ext uri="{FF2B5EF4-FFF2-40B4-BE49-F238E27FC236}">
                <a16:creationId xmlns:a16="http://schemas.microsoft.com/office/drawing/2014/main" id="{3751D613-E194-F822-BA1F-B9718F9C45C8}"/>
              </a:ext>
            </a:extLst>
          </p:cNvPr>
          <p:cNvSpPr txBox="1"/>
          <p:nvPr/>
        </p:nvSpPr>
        <p:spPr>
          <a:xfrm>
            <a:off x="6331788"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4" name="Picture 13">
            <a:extLst>
              <a:ext uri="{FF2B5EF4-FFF2-40B4-BE49-F238E27FC236}">
                <a16:creationId xmlns:a16="http://schemas.microsoft.com/office/drawing/2014/main" id="{C8FA4D6B-2BE9-CCE7-6CAD-C5513402E668}"/>
              </a:ext>
            </a:extLst>
          </p:cNvPr>
          <p:cNvPicPr>
            <a:picLocks noChangeAspect="1"/>
          </p:cNvPicPr>
          <p:nvPr/>
        </p:nvPicPr>
        <p:blipFill rotWithShape="1">
          <a:blip r:embed="rId7"/>
          <a:srcRect l="-1" r="34" b="13198"/>
          <a:stretch/>
        </p:blipFill>
        <p:spPr>
          <a:xfrm>
            <a:off x="6370042" y="551191"/>
            <a:ext cx="1493195" cy="1733763"/>
          </a:xfrm>
          <a:prstGeom prst="rect">
            <a:avLst/>
          </a:prstGeom>
        </p:spPr>
      </p:pic>
      <p:sp>
        <p:nvSpPr>
          <p:cNvPr id="15" name="TextBox 14">
            <a:extLst>
              <a:ext uri="{FF2B5EF4-FFF2-40B4-BE49-F238E27FC236}">
                <a16:creationId xmlns:a16="http://schemas.microsoft.com/office/drawing/2014/main" id="{1F90286C-E75B-F8F7-28A1-DE4A8B353A42}"/>
              </a:ext>
            </a:extLst>
          </p:cNvPr>
          <p:cNvSpPr txBox="1"/>
          <p:nvPr/>
        </p:nvSpPr>
        <p:spPr>
          <a:xfrm>
            <a:off x="6331788"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27275197-4C8C-7025-78C8-57497A3846CF}"/>
              </a:ext>
            </a:extLst>
          </p:cNvPr>
          <p:cNvPicPr>
            <a:picLocks noChangeAspect="1"/>
          </p:cNvPicPr>
          <p:nvPr/>
        </p:nvPicPr>
        <p:blipFill rotWithShape="1">
          <a:blip r:embed="rId8"/>
          <a:srcRect r="-1428" b="20315"/>
          <a:stretch/>
        </p:blipFill>
        <p:spPr>
          <a:xfrm>
            <a:off x="6410373" y="4993484"/>
            <a:ext cx="1521337" cy="1494013"/>
          </a:xfrm>
          <a:prstGeom prst="rect">
            <a:avLst/>
          </a:prstGeom>
        </p:spPr>
      </p:pic>
      <p:sp>
        <p:nvSpPr>
          <p:cNvPr id="19" name="TextBox 18">
            <a:extLst>
              <a:ext uri="{FF2B5EF4-FFF2-40B4-BE49-F238E27FC236}">
                <a16:creationId xmlns:a16="http://schemas.microsoft.com/office/drawing/2014/main" id="{79E0AC9C-334A-167E-F4B0-4119D5749F54}"/>
              </a:ext>
            </a:extLst>
          </p:cNvPr>
          <p:cNvSpPr txBox="1"/>
          <p:nvPr/>
        </p:nvSpPr>
        <p:spPr>
          <a:xfrm>
            <a:off x="6345895"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7296232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5C5E618-C0B4-442C-8C13-095A4EB53F1E}"/>
              </a:ext>
            </a:extLst>
          </p:cNvPr>
          <p:cNvPicPr>
            <a:picLocks noChangeAspect="1"/>
          </p:cNvPicPr>
          <p:nvPr/>
        </p:nvPicPr>
        <p:blipFill>
          <a:blip r:embed="rId2"/>
          <a:stretch>
            <a:fillRect/>
          </a:stretch>
        </p:blipFill>
        <p:spPr>
          <a:xfrm>
            <a:off x="0" y="1540909"/>
            <a:ext cx="5788404" cy="3697963"/>
          </a:xfrm>
          <a:prstGeom prst="rect">
            <a:avLst/>
          </a:prstGeom>
        </p:spPr>
      </p:pic>
      <p:sp>
        <p:nvSpPr>
          <p:cNvPr id="16" name="TextBox 15">
            <a:extLst>
              <a:ext uri="{FF2B5EF4-FFF2-40B4-BE49-F238E27FC236}">
                <a16:creationId xmlns:a16="http://schemas.microsoft.com/office/drawing/2014/main" id="{95C881FE-18D0-094B-1AEA-F013005B3122}"/>
              </a:ext>
            </a:extLst>
          </p:cNvPr>
          <p:cNvSpPr txBox="1"/>
          <p:nvPr/>
        </p:nvSpPr>
        <p:spPr>
          <a:xfrm>
            <a:off x="8565616" y="1762380"/>
            <a:ext cx="3829801" cy="3331681"/>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r>
              <a:rPr lang="en-US" sz="1600">
                <a:solidFill>
                  <a:srgbClr val="211D1E"/>
                </a:solidFill>
                <a:latin typeface="Raleway-Regular"/>
              </a:rPr>
              <a:t> </a:t>
            </a:r>
            <a:endParaRPr lang="en-US" sz="1600" b="0" i="0" strike="noStrike" baseline="0">
              <a:solidFill>
                <a:srgbClr val="211D1E"/>
              </a:solidFill>
              <a:latin typeface="Raleway-Regular"/>
            </a:endParaRPr>
          </a:p>
          <a:p>
            <a:endParaRPr lang="en-US" sz="160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Finger touch dynamic height adjustment</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Recommended for worksurfaces 36.0" </a:t>
            </a:r>
            <a:br>
              <a:rPr lang="en-US" sz="1050">
                <a:solidFill>
                  <a:srgbClr val="211D1E"/>
                </a:solidFill>
                <a:latin typeface="Raleway-Regular"/>
              </a:rPr>
            </a:br>
            <a:r>
              <a:rPr lang="en-US" sz="1050" b="0" i="0" strike="noStrike" baseline="0">
                <a:solidFill>
                  <a:srgbClr val="211D1E"/>
                </a:solidFill>
                <a:latin typeface="Raleway-Regular"/>
              </a:rPr>
              <a:t>deep or less</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23.17" arm extension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3.22" arm retraction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+90°/-25° monitor tilt</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a:solidFill>
                  <a:srgbClr val="211D1E"/>
                </a:solidFill>
                <a:latin typeface="Raleway-Regular"/>
              </a:rPr>
              <a:t> </a:t>
            </a:r>
            <a:r>
              <a:rPr lang="en-US" sz="1050" b="0" i="0" strike="noStrike" baseline="0">
                <a:solidFill>
                  <a:srgbClr val="211D1E"/>
                </a:solidFill>
                <a:latin typeface="Raleway-Regular"/>
              </a:rPr>
              <a:t> ±90° VESA rotation</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6.5 lb.-17.6 lb. weight capacity </a:t>
            </a:r>
            <a:r>
              <a:rPr lang="en-US" sz="1050" b="0" i="1" strike="noStrike" baseline="0">
                <a:solidFill>
                  <a:srgbClr val="211D1E"/>
                </a:solidFill>
                <a:latin typeface="Raleway-Regular"/>
              </a:rPr>
              <a:t>(per arm)</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19.70" pole height </a:t>
            </a:r>
            <a:r>
              <a:rPr lang="en-US" sz="1050" b="0" i="1" strike="noStrike" baseline="0">
                <a:solidFill>
                  <a:srgbClr val="211D1E"/>
                </a:solidFill>
                <a:latin typeface="Raleway-Regular"/>
              </a:rPr>
              <a:t>(includes base)</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VESA 75mm/100mm quick release</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180° lock-out feature</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Desk clamp and grommet mount included</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49.11" max. monitor </a:t>
            </a:r>
            <a:r>
              <a:rPr lang="en-US" sz="1050">
                <a:solidFill>
                  <a:srgbClr val="211D1E"/>
                </a:solidFill>
                <a:latin typeface="Raleway-Regular"/>
              </a:rPr>
              <a:t>width </a:t>
            </a:r>
            <a:br>
              <a:rPr lang="en-US" sz="1050">
                <a:solidFill>
                  <a:srgbClr val="211D1E"/>
                </a:solidFill>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 left to </a:t>
            </a:r>
            <a:r>
              <a:rPr lang="en-US" sz="1050" i="1">
                <a:solidFill>
                  <a:srgbClr val="211D1E"/>
                </a:solidFill>
                <a:latin typeface="Raleway-Regular"/>
              </a:rPr>
              <a:t>right </a:t>
            </a:r>
            <a:br>
              <a:rPr lang="en-US" sz="1050" i="1">
                <a:solidFill>
                  <a:srgbClr val="211D1E"/>
                </a:solidFill>
                <a:latin typeface="Raleway-Regular"/>
              </a:rPr>
            </a:br>
            <a:r>
              <a:rPr lang="en-US" sz="1050" i="1">
                <a:solidFill>
                  <a:srgbClr val="211D1E"/>
                </a:solidFill>
                <a:latin typeface="Raleway-Regular"/>
              </a:rPr>
              <a:t>- Max</a:t>
            </a:r>
            <a:r>
              <a:rPr lang="en-US" sz="1050" b="0" i="1" strike="noStrike" baseline="0">
                <a:solidFill>
                  <a:srgbClr val="211D1E"/>
                </a:solidFill>
                <a:latin typeface="Raleway-Regular"/>
              </a:rPr>
              <a:t>. width is contingent on weight capacity</a:t>
            </a:r>
            <a:r>
              <a:rPr lang="en-US" sz="1050" i="1">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Meets or exceeds BIFMA x5.5 guidelines</a:t>
            </a:r>
          </a:p>
          <a:p>
            <a:pPr marL="171450" indent="-171450">
              <a:buFont typeface="Arial"/>
              <a:buChar char="•"/>
            </a:pPr>
            <a:r>
              <a:rPr lang="en-US" sz="1050">
                <a:solidFill>
                  <a:srgbClr val="211D1E"/>
                </a:solidFill>
                <a:latin typeface="Raleway-Regular"/>
              </a:rPr>
              <a:t>Warranty: Lifetime  </a:t>
            </a:r>
            <a:endParaRPr lang="en-US" sz="1050" b="0" i="0" strike="noStrike" baseline="0">
              <a:solidFill>
                <a:srgbClr val="211D1E"/>
              </a:solidFill>
              <a:latin typeface="Raleway-Regular"/>
            </a:endParaRPr>
          </a:p>
        </p:txBody>
      </p:sp>
      <p:pic>
        <p:nvPicPr>
          <p:cNvPr id="17" name="Picture 16">
            <a:extLst>
              <a:ext uri="{FF2B5EF4-FFF2-40B4-BE49-F238E27FC236}">
                <a16:creationId xmlns:a16="http://schemas.microsoft.com/office/drawing/2014/main" id="{9808B4B9-0B80-D2F6-79C4-D4E6143F0CBC}"/>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13" name="TextBox 12">
            <a:extLst>
              <a:ext uri="{FF2B5EF4-FFF2-40B4-BE49-F238E27FC236}">
                <a16:creationId xmlns:a16="http://schemas.microsoft.com/office/drawing/2014/main" id="{AFDD7285-6A3A-5001-468B-838BF0B2B06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Evolve2™FMS</a:t>
            </a:r>
          </a:p>
          <a:p>
            <a:r>
              <a:rPr lang="en-US" sz="1400">
                <a:latin typeface="Raleway-LightItalic"/>
              </a:rPr>
              <a:t>Dual Fixed + Motion + Slider Monitor Arm</a:t>
            </a:r>
          </a:p>
        </p:txBody>
      </p:sp>
      <p:pic>
        <p:nvPicPr>
          <p:cNvPr id="18" name="Picture 17" descr="A group of black and white text&#10;&#10;Description automatically generated">
            <a:extLst>
              <a:ext uri="{FF2B5EF4-FFF2-40B4-BE49-F238E27FC236}">
                <a16:creationId xmlns:a16="http://schemas.microsoft.com/office/drawing/2014/main" id="{5E406969-91F8-4EBF-1370-A95335B53FBA}"/>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9BBAC064-D17D-DFD6-CF9D-D4D1C87E6B05}"/>
              </a:ext>
            </a:extLst>
          </p:cNvPr>
          <p:cNvPicPr>
            <a:picLocks noChangeAspect="1"/>
          </p:cNvPicPr>
          <p:nvPr/>
        </p:nvPicPr>
        <p:blipFill rotWithShape="1">
          <a:blip r:embed="rId5"/>
          <a:srcRect r="5321" b="18881"/>
          <a:stretch/>
        </p:blipFill>
        <p:spPr>
          <a:xfrm>
            <a:off x="6528099" y="2594025"/>
            <a:ext cx="1242059" cy="1849290"/>
          </a:xfrm>
          <a:prstGeom prst="rect">
            <a:avLst/>
          </a:prstGeom>
        </p:spPr>
      </p:pic>
      <p:pic>
        <p:nvPicPr>
          <p:cNvPr id="3" name="Picture 2">
            <a:extLst>
              <a:ext uri="{FF2B5EF4-FFF2-40B4-BE49-F238E27FC236}">
                <a16:creationId xmlns:a16="http://schemas.microsoft.com/office/drawing/2014/main" id="{5F6CAB03-479A-9F92-C61C-8D5ED0544BA4}"/>
              </a:ext>
            </a:extLst>
          </p:cNvPr>
          <p:cNvPicPr>
            <a:picLocks noChangeAspect="1"/>
          </p:cNvPicPr>
          <p:nvPr/>
        </p:nvPicPr>
        <p:blipFill rotWithShape="1">
          <a:blip r:embed="rId6"/>
          <a:srcRect b="16120"/>
          <a:stretch/>
        </p:blipFill>
        <p:spPr>
          <a:xfrm>
            <a:off x="3016951" y="5065523"/>
            <a:ext cx="3009061" cy="1496648"/>
          </a:xfrm>
          <a:prstGeom prst="rect">
            <a:avLst/>
          </a:prstGeom>
        </p:spPr>
      </p:pic>
      <p:sp>
        <p:nvSpPr>
          <p:cNvPr id="4" name="TextBox 3">
            <a:extLst>
              <a:ext uri="{FF2B5EF4-FFF2-40B4-BE49-F238E27FC236}">
                <a16:creationId xmlns:a16="http://schemas.microsoft.com/office/drawing/2014/main" id="{C9AC4431-0B14-5F30-1CC4-9789CBED307E}"/>
              </a:ext>
            </a:extLst>
          </p:cNvPr>
          <p:cNvSpPr txBox="1"/>
          <p:nvPr/>
        </p:nvSpPr>
        <p:spPr>
          <a:xfrm>
            <a:off x="3051531"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8" name="TextBox 7">
            <a:extLst>
              <a:ext uri="{FF2B5EF4-FFF2-40B4-BE49-F238E27FC236}">
                <a16:creationId xmlns:a16="http://schemas.microsoft.com/office/drawing/2014/main" id="{E989A350-21B6-BB74-DFE2-5EEDBFA7430A}"/>
              </a:ext>
            </a:extLst>
          </p:cNvPr>
          <p:cNvSpPr txBox="1"/>
          <p:nvPr/>
        </p:nvSpPr>
        <p:spPr>
          <a:xfrm>
            <a:off x="5053158"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9" name="TextBox 8">
            <a:extLst>
              <a:ext uri="{FF2B5EF4-FFF2-40B4-BE49-F238E27FC236}">
                <a16:creationId xmlns:a16="http://schemas.microsoft.com/office/drawing/2014/main" id="{28245680-BBCD-D244-54F4-7A76F2C316EF}"/>
              </a:ext>
            </a:extLst>
          </p:cNvPr>
          <p:cNvSpPr txBox="1"/>
          <p:nvPr/>
        </p:nvSpPr>
        <p:spPr>
          <a:xfrm>
            <a:off x="6420849"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2" name="Picture 11">
            <a:extLst>
              <a:ext uri="{FF2B5EF4-FFF2-40B4-BE49-F238E27FC236}">
                <a16:creationId xmlns:a16="http://schemas.microsoft.com/office/drawing/2014/main" id="{78656D8F-A9B1-E8E2-E835-7A833515201A}"/>
              </a:ext>
            </a:extLst>
          </p:cNvPr>
          <p:cNvPicPr>
            <a:picLocks noChangeAspect="1"/>
          </p:cNvPicPr>
          <p:nvPr/>
        </p:nvPicPr>
        <p:blipFill rotWithShape="1">
          <a:blip r:embed="rId7"/>
          <a:srcRect l="-1" r="34" b="13198"/>
          <a:stretch/>
        </p:blipFill>
        <p:spPr>
          <a:xfrm>
            <a:off x="6459103" y="551191"/>
            <a:ext cx="1493195" cy="1733763"/>
          </a:xfrm>
          <a:prstGeom prst="rect">
            <a:avLst/>
          </a:prstGeom>
        </p:spPr>
      </p:pic>
      <p:sp>
        <p:nvSpPr>
          <p:cNvPr id="14" name="TextBox 13">
            <a:extLst>
              <a:ext uri="{FF2B5EF4-FFF2-40B4-BE49-F238E27FC236}">
                <a16:creationId xmlns:a16="http://schemas.microsoft.com/office/drawing/2014/main" id="{E801F245-0370-DEE1-D50A-3A9321B7A9D9}"/>
              </a:ext>
            </a:extLst>
          </p:cNvPr>
          <p:cNvSpPr txBox="1"/>
          <p:nvPr/>
        </p:nvSpPr>
        <p:spPr>
          <a:xfrm>
            <a:off x="6420849"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5" name="Picture 14">
            <a:extLst>
              <a:ext uri="{FF2B5EF4-FFF2-40B4-BE49-F238E27FC236}">
                <a16:creationId xmlns:a16="http://schemas.microsoft.com/office/drawing/2014/main" id="{CDF8CAB4-FACC-18FC-3B96-748E727A360D}"/>
              </a:ext>
            </a:extLst>
          </p:cNvPr>
          <p:cNvPicPr>
            <a:picLocks noChangeAspect="1"/>
          </p:cNvPicPr>
          <p:nvPr/>
        </p:nvPicPr>
        <p:blipFill rotWithShape="1">
          <a:blip r:embed="rId8"/>
          <a:srcRect r="-1428" b="20315"/>
          <a:stretch/>
        </p:blipFill>
        <p:spPr>
          <a:xfrm>
            <a:off x="6499434" y="4993484"/>
            <a:ext cx="1521337" cy="1494013"/>
          </a:xfrm>
          <a:prstGeom prst="rect">
            <a:avLst/>
          </a:prstGeom>
        </p:spPr>
      </p:pic>
      <p:sp>
        <p:nvSpPr>
          <p:cNvPr id="19" name="TextBox 18">
            <a:extLst>
              <a:ext uri="{FF2B5EF4-FFF2-40B4-BE49-F238E27FC236}">
                <a16:creationId xmlns:a16="http://schemas.microsoft.com/office/drawing/2014/main" id="{EC6CEBB4-0318-AF9E-B68C-CC16ECD36A2D}"/>
              </a:ext>
            </a:extLst>
          </p:cNvPr>
          <p:cNvSpPr txBox="1"/>
          <p:nvPr/>
        </p:nvSpPr>
        <p:spPr>
          <a:xfrm>
            <a:off x="6434956"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523134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algn="ctr">
              <a:defRPr/>
            </a:pPr>
            <a:r>
              <a:rPr lang="en-US">
                <a:solidFill>
                  <a:srgbClr val="FFFFFF"/>
                </a:solidFill>
                <a:latin typeface="Raleway" pitchFamily="2" charset="0"/>
              </a:rPr>
              <a:t>RENDERING</a:t>
            </a:r>
            <a:endParaRPr lang="en-US" b="0" i="0" u="none" strike="noStrike" kern="1200" cap="none" spc="0" normalizeH="0" baseline="0" noProof="0">
              <a:ln>
                <a:noFill/>
              </a:ln>
              <a:solidFill>
                <a:srgbClr val="FFFFFF"/>
              </a:solidFill>
              <a:effectLst/>
              <a:uLnTx/>
              <a:uFillTx/>
              <a:latin typeface="Raleway" pitchFamily="2" charset="0"/>
            </a:endParaRPr>
          </a:p>
        </p:txBody>
      </p:sp>
      <p:sp>
        <p:nvSpPr>
          <p:cNvPr id="4" name="Content Placeholder 9">
            <a:extLst>
              <a:ext uri="{FF2B5EF4-FFF2-40B4-BE49-F238E27FC236}">
                <a16:creationId xmlns:a16="http://schemas.microsoft.com/office/drawing/2014/main" id="{1222BB48-AFA8-5F01-E383-C45850D0A3F1}"/>
              </a:ext>
            </a:extLst>
          </p:cNvPr>
          <p:cNvSpPr>
            <a:spLocks noGrp="1"/>
          </p:cNvSpPr>
          <p:nvPr>
            <p:ph idx="1"/>
          </p:nvPr>
        </p:nvSpPr>
        <p:spPr>
          <a:xfrm>
            <a:off x="0" y="0"/>
            <a:ext cx="12178394" cy="5111987"/>
          </a:xfrm>
        </p:spPr>
        <p:txBody>
          <a:bodyPr/>
          <a:lstStyle/>
          <a:p>
            <a:endParaRPr lang="en-US"/>
          </a:p>
        </p:txBody>
      </p:sp>
    </p:spTree>
    <p:extLst>
      <p:ext uri="{BB962C8B-B14F-4D97-AF65-F5344CB8AC3E}">
        <p14:creationId xmlns:p14="http://schemas.microsoft.com/office/powerpoint/2010/main" val="251782839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FB28EF-6DB2-4B69-9222-78D3716CBE3F}"/>
              </a:ext>
            </a:extLst>
          </p:cNvPr>
          <p:cNvPicPr>
            <a:picLocks noChangeAspect="1"/>
          </p:cNvPicPr>
          <p:nvPr/>
        </p:nvPicPr>
        <p:blipFill>
          <a:blip r:embed="rId2"/>
          <a:stretch>
            <a:fillRect/>
          </a:stretch>
        </p:blipFill>
        <p:spPr>
          <a:xfrm>
            <a:off x="109599" y="1535185"/>
            <a:ext cx="5801633" cy="3076708"/>
          </a:xfrm>
          <a:prstGeom prst="rect">
            <a:avLst/>
          </a:prstGeom>
        </p:spPr>
      </p:pic>
      <p:sp>
        <p:nvSpPr>
          <p:cNvPr id="16" name="TextBox 15">
            <a:extLst>
              <a:ext uri="{FF2B5EF4-FFF2-40B4-BE49-F238E27FC236}">
                <a16:creationId xmlns:a16="http://schemas.microsoft.com/office/drawing/2014/main" id="{843EDE62-CB83-DFE0-861C-C01C7AC97C42}"/>
              </a:ext>
            </a:extLst>
          </p:cNvPr>
          <p:cNvSpPr txBox="1"/>
          <p:nvPr/>
        </p:nvSpPr>
        <p:spPr>
          <a:xfrm>
            <a:off x="8456817" y="1236807"/>
            <a:ext cx="4184009" cy="4547399"/>
          </a:xfrm>
          <a:prstGeom prst="rect">
            <a:avLst/>
          </a:prstGeom>
          <a:noFill/>
        </p:spPr>
        <p:txBody>
          <a:bodyPr wrap="square" lIns="91440" tIns="45720" rIns="91440" bIns="45720" anchor="ctr">
            <a:spAutoFit/>
          </a:bodyPr>
          <a:lstStyle/>
          <a:p>
            <a:r>
              <a:rPr lang="en-US" sz="2000" b="0" i="0" strike="noStrike" baseline="0">
                <a:solidFill>
                  <a:srgbClr val="211D1E"/>
                </a:solidFill>
                <a:latin typeface="Raleway-Regular"/>
              </a:rPr>
              <a:t>Product Specifications</a:t>
            </a:r>
            <a:endParaRPr lang="en-US" sz="1100" b="0" i="0" strike="noStrike" baseline="0">
              <a:solidFill>
                <a:srgbClr val="000000"/>
              </a:solidFill>
              <a:latin typeface="Raleway-Regular"/>
            </a:endParaRPr>
          </a:p>
          <a:p>
            <a:endParaRPr lang="en-US" sz="1600" b="0" i="0" strike="noStrike" baseline="0">
              <a:solidFill>
                <a:srgbClr val="000000"/>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Finger touch dynamic height adjustment</a:t>
            </a:r>
          </a:p>
          <a:p>
            <a:pPr marL="171450" indent="-171450">
              <a:buFont typeface="Arial" panose="020B0604020202020204" pitchFamily="34" charset="0"/>
              <a:buChar char="•"/>
            </a:pPr>
            <a:r>
              <a:rPr lang="en-US" sz="1050" b="0" i="0" strike="noStrike" baseline="0">
                <a:solidFill>
                  <a:srgbClr val="211D1E"/>
                </a:solidFill>
                <a:latin typeface="Raleway-Regular"/>
              </a:rPr>
              <a:t>Recommended for worksurfaces 30.0" </a:t>
            </a:r>
            <a:br>
              <a:rPr lang="en-US" sz="1050">
                <a:solidFill>
                  <a:srgbClr val="211D1E"/>
                </a:solidFill>
                <a:latin typeface="Raleway-Regular"/>
              </a:rPr>
            </a:br>
            <a:r>
              <a:rPr lang="en-US" sz="1050" b="0" i="0" strike="noStrike" baseline="0">
                <a:solidFill>
                  <a:srgbClr val="211D1E"/>
                </a:solidFill>
                <a:latin typeface="Raleway-Regular"/>
              </a:rPr>
              <a:t>deep or less</a:t>
            </a:r>
          </a:p>
          <a:p>
            <a:pPr marL="171450" indent="-171450">
              <a:buFont typeface="Arial" panose="020B0604020202020204" pitchFamily="34" charset="0"/>
              <a:buChar char="•"/>
            </a:pPr>
            <a:r>
              <a:rPr lang="en-US" sz="1050" b="0" i="0" strike="noStrike" baseline="0">
                <a:solidFill>
                  <a:srgbClr val="211D1E"/>
                </a:solidFill>
                <a:latin typeface="Raleway-Regular"/>
              </a:rPr>
              <a:t>25.69" outside arm extension</a:t>
            </a:r>
          </a:p>
          <a:p>
            <a:pPr marL="171450" indent="-171450">
              <a:buFont typeface="Arial" panose="020B0604020202020204" pitchFamily="34" charset="0"/>
              <a:buChar char="•"/>
            </a:pPr>
            <a:r>
              <a:rPr lang="en-US" sz="1050" b="0" i="0" strike="noStrike" baseline="0">
                <a:solidFill>
                  <a:srgbClr val="211D1E"/>
                </a:solidFill>
                <a:latin typeface="Raleway-Regular"/>
              </a:rPr>
              <a:t>6.48" center arm extension</a:t>
            </a:r>
          </a:p>
          <a:p>
            <a:pPr marL="171450" indent="-171450">
              <a:buFont typeface="Arial" panose="020B0604020202020204" pitchFamily="34" charset="0"/>
              <a:buChar char="•"/>
            </a:pPr>
            <a:r>
              <a:rPr lang="en-US" sz="1050" b="0" i="0" strike="noStrike" baseline="0">
                <a:solidFill>
                  <a:srgbClr val="211D1E"/>
                </a:solidFill>
                <a:latin typeface="Raleway-Regular"/>
              </a:rPr>
              <a:t>5.74" arm retraction</a:t>
            </a:r>
          </a:p>
          <a:p>
            <a:pPr marL="171450" indent="-171450">
              <a:buFont typeface="Arial" panose="020B0604020202020204" pitchFamily="34" charset="0"/>
              <a:buChar char="•"/>
            </a:pPr>
            <a:r>
              <a:rPr lang="en-US" sz="1050" b="0" i="0" strike="noStrike" baseline="0">
                <a:solidFill>
                  <a:srgbClr val="211D1E"/>
                </a:solidFill>
                <a:latin typeface="Raleway-Regular"/>
              </a:rPr>
              <a:t>+80º/-60º monitor tilt </a:t>
            </a:r>
            <a:r>
              <a:rPr lang="en-US" sz="1050" b="0" i="1" strike="noStrike" baseline="0">
                <a:solidFill>
                  <a:srgbClr val="211D1E"/>
                </a:solidFill>
                <a:latin typeface="Raleway-Regular"/>
              </a:rPr>
              <a:t>(slider mount)</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+90º/-25º monitor tilt </a:t>
            </a:r>
            <a:r>
              <a:rPr lang="en-US" sz="1050" b="0" i="1" strike="noStrike" baseline="0">
                <a:solidFill>
                  <a:srgbClr val="211D1E"/>
                </a:solidFill>
                <a:latin typeface="Raleway-Regular"/>
              </a:rPr>
              <a:t>(center mount)</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±90º VESA rotation</a:t>
            </a:r>
          </a:p>
          <a:p>
            <a:pPr marL="171450" indent="-171450">
              <a:buFont typeface="Arial" panose="020B0604020202020204" pitchFamily="34" charset="0"/>
              <a:buChar char="•"/>
            </a:pPr>
            <a:r>
              <a:rPr lang="en-US" sz="1050" b="0" i="0" strike="noStrike" baseline="0">
                <a:solidFill>
                  <a:srgbClr val="211D1E"/>
                </a:solidFill>
                <a:latin typeface="Raleway-Regular"/>
              </a:rPr>
              <a:t>Up to 20.0 lb. weight capacity</a:t>
            </a:r>
            <a:r>
              <a:rPr lang="en-US" sz="1050">
                <a:solidFill>
                  <a:srgbClr val="211D1E"/>
                </a:solidFill>
                <a:latin typeface="Raleway-Regular"/>
              </a:rPr>
              <a:t> </a:t>
            </a:r>
            <a:r>
              <a:rPr lang="en-US" sz="1050" b="0" i="1" strike="noStrike" baseline="0">
                <a:solidFill>
                  <a:srgbClr val="211D1E"/>
                </a:solidFill>
                <a:latin typeface="Raleway-Regular"/>
              </a:rPr>
              <a:t>(center arm)</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4.4 lb.–15.4 lb. weight capacity</a:t>
            </a:r>
            <a:r>
              <a:rPr lang="en-US" sz="1050">
                <a:solidFill>
                  <a:srgbClr val="211D1E"/>
                </a:solidFill>
                <a:latin typeface="Raleway-Regular"/>
              </a:rPr>
              <a:t> </a:t>
            </a:r>
            <a:r>
              <a:rPr lang="en-US" sz="1050" b="0" i="1" strike="noStrike" baseline="0">
                <a:solidFill>
                  <a:srgbClr val="211D1E"/>
                </a:solidFill>
                <a:latin typeface="Raleway-Regular"/>
              </a:rPr>
              <a:t>(per outside arm)</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19.70" pole height </a:t>
            </a:r>
            <a:r>
              <a:rPr lang="en-US" sz="1050" b="0" i="1" strike="noStrike" baseline="0">
                <a:solidFill>
                  <a:srgbClr val="211D1E"/>
                </a:solidFill>
                <a:latin typeface="Raleway-Regular"/>
              </a:rPr>
              <a:t>(includes base)</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VESA 75mm/100mm quick release</a:t>
            </a:r>
          </a:p>
          <a:p>
            <a:pPr marL="171450" indent="-171450">
              <a:buFont typeface="Arial" panose="020B0604020202020204" pitchFamily="34" charset="0"/>
              <a:buChar char="•"/>
            </a:pPr>
            <a:r>
              <a:rPr lang="en-US" sz="1050" b="0" i="0" strike="noStrike" baseline="0">
                <a:solidFill>
                  <a:srgbClr val="211D1E"/>
                </a:solidFill>
                <a:latin typeface="Raleway-Regular"/>
              </a:rPr>
              <a:t>180º lock-out feature</a:t>
            </a:r>
          </a:p>
          <a:p>
            <a:pPr marL="171450" indent="-171450">
              <a:buFont typeface="Arial" panose="020B0604020202020204" pitchFamily="34" charset="0"/>
              <a:buChar char="•"/>
            </a:pPr>
            <a:r>
              <a:rPr lang="en-US" sz="1050" b="0" i="0" strike="noStrike" baseline="0">
                <a:solidFill>
                  <a:srgbClr val="211D1E"/>
                </a:solidFill>
                <a:latin typeface="Raleway-Regular"/>
              </a:rPr>
              <a:t>Desk clamp and grommet mount included</a:t>
            </a:r>
          </a:p>
          <a:p>
            <a:pPr marL="171450" indent="-171450">
              <a:buFont typeface="Arial" panose="020B0604020202020204" pitchFamily="34" charset="0"/>
              <a:buChar char="•"/>
            </a:pPr>
            <a:r>
              <a:rPr lang="en-US" sz="1050" b="0" i="0" strike="noStrike" baseline="0">
                <a:solidFill>
                  <a:srgbClr val="211D1E"/>
                </a:solidFill>
                <a:latin typeface="Raleway-Regular"/>
              </a:rPr>
              <a:t>28.80" max. monitor </a:t>
            </a:r>
            <a:r>
              <a:rPr lang="en-US" sz="1050">
                <a:solidFill>
                  <a:srgbClr val="211D1E"/>
                </a:solidFill>
                <a:latin typeface="Raleway-Regular"/>
              </a:rPr>
              <a:t>width</a:t>
            </a:r>
            <a:br>
              <a:rPr lang="en-US" sz="1050">
                <a:solidFill>
                  <a:srgbClr val="211D1E"/>
                </a:solidFill>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 left to right.</a:t>
            </a:r>
            <a:r>
              <a:rPr lang="en-US" sz="1050" i="1">
                <a:solidFill>
                  <a:srgbClr val="211D1E"/>
                </a:solidFill>
                <a:latin typeface="Raleway-Regular"/>
              </a:rPr>
              <a:t> </a:t>
            </a:r>
            <a:br>
              <a:rPr lang="en-US" sz="1050" i="1">
                <a:solidFill>
                  <a:srgbClr val="211D1E"/>
                </a:solidFill>
                <a:latin typeface="Raleway-Regular"/>
              </a:rPr>
            </a:br>
            <a:r>
              <a:rPr lang="en-US" sz="1050" i="1">
                <a:solidFill>
                  <a:srgbClr val="211D1E"/>
                </a:solidFill>
                <a:latin typeface="Raleway-Regular"/>
              </a:rPr>
              <a:t>- </a:t>
            </a:r>
            <a:r>
              <a:rPr lang="en-US" sz="1050" b="0" i="1" strike="noStrike" baseline="0">
                <a:solidFill>
                  <a:srgbClr val="211D1E"/>
                </a:solidFill>
                <a:latin typeface="Raleway-Regular"/>
              </a:rPr>
              <a:t>Max. width is contingent on weight capacity.</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b="0" i="0" strike="noStrike" baseline="0">
                <a:solidFill>
                  <a:srgbClr val="211D1E"/>
                </a:solidFill>
                <a:latin typeface="Raleway-Regular"/>
              </a:rPr>
              <a:t>Slider provides 8.5" of additional horizontal </a:t>
            </a:r>
            <a:br>
              <a:rPr lang="en-US" sz="1050">
                <a:solidFill>
                  <a:srgbClr val="211D1E"/>
                </a:solidFill>
                <a:latin typeface="Raleway-Regular"/>
              </a:rPr>
            </a:br>
            <a:r>
              <a:rPr lang="en-US" sz="1050" b="0" i="0" strike="noStrike" baseline="0">
                <a:solidFill>
                  <a:srgbClr val="211D1E"/>
                </a:solidFill>
                <a:latin typeface="Raleway-Regular"/>
              </a:rPr>
              <a:t>adjustability</a:t>
            </a:r>
          </a:p>
          <a:p>
            <a:pPr marL="171450" indent="-171450">
              <a:buFont typeface="Arial" panose="020B0604020202020204" pitchFamily="34" charset="0"/>
              <a:buChar char="•"/>
            </a:pPr>
            <a:r>
              <a:rPr lang="en-US" sz="1050" b="0" i="0" strike="noStrike" baseline="0">
                <a:solidFill>
                  <a:srgbClr val="211D1E"/>
                </a:solidFill>
                <a:latin typeface="Raleway-Regular"/>
              </a:rPr>
              <a:t>Patented slider design for exclusive use</a:t>
            </a:r>
          </a:p>
          <a:p>
            <a:pPr marL="171450" indent="-171450">
              <a:buFont typeface="Arial" panose="020B0604020202020204" pitchFamily="34" charset="0"/>
              <a:buChar char="•"/>
            </a:pPr>
            <a:r>
              <a:rPr lang="en-US" sz="1050" b="0" i="0" strike="noStrike" baseline="0">
                <a:solidFill>
                  <a:srgbClr val="211D1E"/>
                </a:solidFill>
                <a:latin typeface="Raleway-Regular"/>
              </a:rPr>
              <a:t>Meets or exceeds BIFMAx5.5 guidelines</a:t>
            </a:r>
          </a:p>
          <a:p>
            <a:pPr marL="171450" indent="-171450">
              <a:buFont typeface="Arial" panose="020B0604020202020204" pitchFamily="34" charset="0"/>
              <a:buChar char="•"/>
            </a:pPr>
            <a:r>
              <a:rPr lang="en-US" sz="1050">
                <a:solidFill>
                  <a:srgbClr val="211D1E"/>
                </a:solidFill>
                <a:latin typeface="Raleway-Regular"/>
              </a:rPr>
              <a:t>Warranty: Lifetime </a:t>
            </a:r>
            <a:endParaRPr lang="en-US" sz="1050" b="0" i="0" strike="noStrike" baseline="0">
              <a:solidFill>
                <a:srgbClr val="211D1E"/>
              </a:solidFill>
              <a:latin typeface="Raleway-Regular"/>
            </a:endParaRPr>
          </a:p>
          <a:p>
            <a:endParaRPr lang="en-US" sz="1200" b="0" i="0" u="none" strike="noStrike" baseline="0">
              <a:solidFill>
                <a:srgbClr val="211D1E"/>
              </a:solidFill>
              <a:latin typeface="Raleway Light" pitchFamily="2" charset="0"/>
            </a:endParaRPr>
          </a:p>
        </p:txBody>
      </p:sp>
      <p:pic>
        <p:nvPicPr>
          <p:cNvPr id="17" name="Picture 16">
            <a:extLst>
              <a:ext uri="{FF2B5EF4-FFF2-40B4-BE49-F238E27FC236}">
                <a16:creationId xmlns:a16="http://schemas.microsoft.com/office/drawing/2014/main" id="{EF4A4D71-7303-CEE5-1763-C45C4B39BF44}"/>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4" name="TextBox 3">
            <a:extLst>
              <a:ext uri="{FF2B5EF4-FFF2-40B4-BE49-F238E27FC236}">
                <a16:creationId xmlns:a16="http://schemas.microsoft.com/office/drawing/2014/main" id="{29F3928A-3C7C-5240-1891-356DC4006892}"/>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Evolve3™FMS</a:t>
            </a:r>
          </a:p>
          <a:p>
            <a:r>
              <a:rPr lang="en-US" sz="1400">
                <a:latin typeface="Raleway-LightItalic"/>
              </a:rPr>
              <a:t>Triple Fixed + Motion + Slider Monitor Arm</a:t>
            </a:r>
          </a:p>
        </p:txBody>
      </p:sp>
      <p:pic>
        <p:nvPicPr>
          <p:cNvPr id="6" name="Picture 5" descr="A group of black and white text&#10;&#10;Description automatically generated">
            <a:extLst>
              <a:ext uri="{FF2B5EF4-FFF2-40B4-BE49-F238E27FC236}">
                <a16:creationId xmlns:a16="http://schemas.microsoft.com/office/drawing/2014/main" id="{FAF4C345-BABE-FB7E-B27B-34B95D3803AD}"/>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8644C389-CBF6-141E-B56F-BF1897F4775D}"/>
              </a:ext>
            </a:extLst>
          </p:cNvPr>
          <p:cNvPicPr>
            <a:picLocks noChangeAspect="1"/>
          </p:cNvPicPr>
          <p:nvPr/>
        </p:nvPicPr>
        <p:blipFill rotWithShape="1">
          <a:blip r:embed="rId5"/>
          <a:srcRect r="5321" b="18881"/>
          <a:stretch/>
        </p:blipFill>
        <p:spPr>
          <a:xfrm>
            <a:off x="6577217" y="2594025"/>
            <a:ext cx="1242059" cy="1849290"/>
          </a:xfrm>
          <a:prstGeom prst="rect">
            <a:avLst/>
          </a:prstGeom>
        </p:spPr>
      </p:pic>
      <p:pic>
        <p:nvPicPr>
          <p:cNvPr id="5" name="Picture 4">
            <a:extLst>
              <a:ext uri="{FF2B5EF4-FFF2-40B4-BE49-F238E27FC236}">
                <a16:creationId xmlns:a16="http://schemas.microsoft.com/office/drawing/2014/main" id="{B87A2C16-291E-0843-CF69-0EBF4EBD832D}"/>
              </a:ext>
            </a:extLst>
          </p:cNvPr>
          <p:cNvPicPr>
            <a:picLocks noChangeAspect="1"/>
          </p:cNvPicPr>
          <p:nvPr/>
        </p:nvPicPr>
        <p:blipFill rotWithShape="1">
          <a:blip r:embed="rId6"/>
          <a:srcRect b="16120"/>
          <a:stretch/>
        </p:blipFill>
        <p:spPr>
          <a:xfrm>
            <a:off x="3066069" y="5065523"/>
            <a:ext cx="3009061" cy="1496648"/>
          </a:xfrm>
          <a:prstGeom prst="rect">
            <a:avLst/>
          </a:prstGeom>
        </p:spPr>
      </p:pic>
      <p:sp>
        <p:nvSpPr>
          <p:cNvPr id="9" name="TextBox 8">
            <a:extLst>
              <a:ext uri="{FF2B5EF4-FFF2-40B4-BE49-F238E27FC236}">
                <a16:creationId xmlns:a16="http://schemas.microsoft.com/office/drawing/2014/main" id="{F7F59FD7-4D21-5C46-DFC4-C54D73C43398}"/>
              </a:ext>
            </a:extLst>
          </p:cNvPr>
          <p:cNvSpPr txBox="1"/>
          <p:nvPr/>
        </p:nvSpPr>
        <p:spPr>
          <a:xfrm>
            <a:off x="3100649"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CE6CD8F1-D051-95CC-D319-325D0DC0E80E}"/>
              </a:ext>
            </a:extLst>
          </p:cNvPr>
          <p:cNvSpPr txBox="1"/>
          <p:nvPr/>
        </p:nvSpPr>
        <p:spPr>
          <a:xfrm>
            <a:off x="5102276"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3" name="TextBox 12">
            <a:extLst>
              <a:ext uri="{FF2B5EF4-FFF2-40B4-BE49-F238E27FC236}">
                <a16:creationId xmlns:a16="http://schemas.microsoft.com/office/drawing/2014/main" id="{81DD60A0-812D-8F84-5053-26338E772578}"/>
              </a:ext>
            </a:extLst>
          </p:cNvPr>
          <p:cNvSpPr txBox="1"/>
          <p:nvPr/>
        </p:nvSpPr>
        <p:spPr>
          <a:xfrm>
            <a:off x="6469967"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4" name="Picture 13">
            <a:extLst>
              <a:ext uri="{FF2B5EF4-FFF2-40B4-BE49-F238E27FC236}">
                <a16:creationId xmlns:a16="http://schemas.microsoft.com/office/drawing/2014/main" id="{BEA37C23-58AC-036F-C27A-C2079510B1EA}"/>
              </a:ext>
            </a:extLst>
          </p:cNvPr>
          <p:cNvPicPr>
            <a:picLocks noChangeAspect="1"/>
          </p:cNvPicPr>
          <p:nvPr/>
        </p:nvPicPr>
        <p:blipFill rotWithShape="1">
          <a:blip r:embed="rId7"/>
          <a:srcRect l="-1" r="34" b="13198"/>
          <a:stretch/>
        </p:blipFill>
        <p:spPr>
          <a:xfrm>
            <a:off x="6508221" y="551191"/>
            <a:ext cx="1493195" cy="1733763"/>
          </a:xfrm>
          <a:prstGeom prst="rect">
            <a:avLst/>
          </a:prstGeom>
        </p:spPr>
      </p:pic>
      <p:sp>
        <p:nvSpPr>
          <p:cNvPr id="15" name="TextBox 14">
            <a:extLst>
              <a:ext uri="{FF2B5EF4-FFF2-40B4-BE49-F238E27FC236}">
                <a16:creationId xmlns:a16="http://schemas.microsoft.com/office/drawing/2014/main" id="{C2FB3581-48E5-309A-0553-4F76769518B0}"/>
              </a:ext>
            </a:extLst>
          </p:cNvPr>
          <p:cNvSpPr txBox="1"/>
          <p:nvPr/>
        </p:nvSpPr>
        <p:spPr>
          <a:xfrm>
            <a:off x="6469967"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75015CF0-81AB-3D56-D627-CBADBB074024}"/>
              </a:ext>
            </a:extLst>
          </p:cNvPr>
          <p:cNvPicPr>
            <a:picLocks noChangeAspect="1"/>
          </p:cNvPicPr>
          <p:nvPr/>
        </p:nvPicPr>
        <p:blipFill rotWithShape="1">
          <a:blip r:embed="rId8"/>
          <a:srcRect r="-1428" b="20315"/>
          <a:stretch/>
        </p:blipFill>
        <p:spPr>
          <a:xfrm>
            <a:off x="6548552" y="4993484"/>
            <a:ext cx="1521337" cy="1494013"/>
          </a:xfrm>
          <a:prstGeom prst="rect">
            <a:avLst/>
          </a:prstGeom>
        </p:spPr>
      </p:pic>
      <p:sp>
        <p:nvSpPr>
          <p:cNvPr id="19" name="TextBox 18">
            <a:extLst>
              <a:ext uri="{FF2B5EF4-FFF2-40B4-BE49-F238E27FC236}">
                <a16:creationId xmlns:a16="http://schemas.microsoft.com/office/drawing/2014/main" id="{BFE19CBA-8F7D-D4E0-6456-E62C73E40AC8}"/>
              </a:ext>
            </a:extLst>
          </p:cNvPr>
          <p:cNvSpPr txBox="1"/>
          <p:nvPr/>
        </p:nvSpPr>
        <p:spPr>
          <a:xfrm>
            <a:off x="6484074"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26198611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78CA84-EA1B-438E-A4DF-744AA8294F4E}"/>
              </a:ext>
            </a:extLst>
          </p:cNvPr>
          <p:cNvPicPr>
            <a:picLocks noChangeAspect="1"/>
          </p:cNvPicPr>
          <p:nvPr/>
        </p:nvPicPr>
        <p:blipFill>
          <a:blip r:embed="rId2"/>
          <a:stretch>
            <a:fillRect/>
          </a:stretch>
        </p:blipFill>
        <p:spPr>
          <a:xfrm>
            <a:off x="-34112" y="777657"/>
            <a:ext cx="6327035" cy="3809696"/>
          </a:xfrm>
          <a:prstGeom prst="rect">
            <a:avLst/>
          </a:prstGeom>
        </p:spPr>
      </p:pic>
      <p:sp>
        <p:nvSpPr>
          <p:cNvPr id="15" name="TextBox 14">
            <a:extLst>
              <a:ext uri="{FF2B5EF4-FFF2-40B4-BE49-F238E27FC236}">
                <a16:creationId xmlns:a16="http://schemas.microsoft.com/office/drawing/2014/main" id="{7A5780DF-5EFD-5250-3E9E-FDF35A5261AE}"/>
              </a:ext>
            </a:extLst>
          </p:cNvPr>
          <p:cNvSpPr txBox="1"/>
          <p:nvPr/>
        </p:nvSpPr>
        <p:spPr>
          <a:xfrm>
            <a:off x="8705398" y="1888701"/>
            <a:ext cx="3619283" cy="3247043"/>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600" b="0" i="0" strike="noStrike" baseline="0">
              <a:solidFill>
                <a:srgbClr val="000000"/>
              </a:solidFill>
              <a:latin typeface="Raleway-Regular"/>
            </a:endParaRPr>
          </a:p>
          <a:p>
            <a:pPr marL="171450" indent="-171450">
              <a:buFont typeface="Arial"/>
              <a:buChar char="•"/>
            </a:pPr>
            <a:endParaRPr lang="en-US" sz="105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Manual height adjustment</a:t>
            </a:r>
            <a:endParaRPr lang="en-US" sz="1600" b="0" i="0" strike="noStrike" baseline="0">
              <a:solidFill>
                <a:srgbClr val="000000"/>
              </a:solidFill>
              <a:latin typeface="Raleway-Regular"/>
            </a:endParaRPr>
          </a:p>
          <a:p>
            <a:pPr marL="171450" indent="-171450">
              <a:buFont typeface="Arial"/>
              <a:buChar char="•"/>
            </a:pPr>
            <a:r>
              <a:rPr lang="en-US" sz="1050" b="0" i="0" strike="noStrike" baseline="0">
                <a:solidFill>
                  <a:srgbClr val="211D1E"/>
                </a:solidFill>
                <a:latin typeface="Raleway-Regular"/>
              </a:rPr>
              <a:t>Recommended for worksurfaces 30.0" </a:t>
            </a:r>
            <a:br>
              <a:rPr lang="en-US" sz="1050">
                <a:solidFill>
                  <a:srgbClr val="211D1E"/>
                </a:solidFill>
                <a:latin typeface="Raleway-Regular"/>
              </a:rPr>
            </a:br>
            <a:r>
              <a:rPr lang="en-US" sz="1050" b="0" i="0" strike="noStrike" baseline="0">
                <a:solidFill>
                  <a:srgbClr val="211D1E"/>
                </a:solidFill>
                <a:latin typeface="Raleway-Regular"/>
              </a:rPr>
              <a:t>deep or less</a:t>
            </a:r>
          </a:p>
          <a:p>
            <a:pPr marL="171450" indent="-171450">
              <a:buFont typeface="Arial"/>
              <a:buChar char="•"/>
            </a:pPr>
            <a:r>
              <a:rPr lang="en-US" sz="1050" b="0" i="0" strike="noStrike" baseline="0">
                <a:solidFill>
                  <a:srgbClr val="211D1E"/>
                </a:solidFill>
                <a:latin typeface="Raleway-Regular"/>
              </a:rPr>
              <a:t>23.10" outside arm extension</a:t>
            </a:r>
          </a:p>
          <a:p>
            <a:pPr marL="171450" indent="-171450">
              <a:buFont typeface="Arial"/>
              <a:buChar char="•"/>
            </a:pPr>
            <a:r>
              <a:rPr lang="en-US" sz="1050" b="0" i="0" strike="noStrike" baseline="0">
                <a:solidFill>
                  <a:srgbClr val="211D1E"/>
                </a:solidFill>
                <a:latin typeface="Raleway-Regular"/>
              </a:rPr>
              <a:t>6.48" center arm extension</a:t>
            </a:r>
          </a:p>
          <a:p>
            <a:pPr marL="171450" indent="-171450">
              <a:buFont typeface="Arial"/>
              <a:buChar char="•"/>
            </a:pPr>
            <a:r>
              <a:rPr lang="en-US" sz="1050" b="0" i="0" strike="noStrike" baseline="0">
                <a:solidFill>
                  <a:srgbClr val="211D1E"/>
                </a:solidFill>
                <a:latin typeface="Raleway-Regular"/>
              </a:rPr>
              <a:t>+90°/-25° tilt</a:t>
            </a:r>
          </a:p>
          <a:p>
            <a:pPr marL="171450" indent="-171450">
              <a:buFont typeface="Arial"/>
              <a:buChar char="•"/>
            </a:pPr>
            <a:r>
              <a:rPr lang="en-US" sz="1050">
                <a:solidFill>
                  <a:srgbClr val="211D1E"/>
                </a:solidFill>
                <a:latin typeface="Raleway-Regular"/>
              </a:rPr>
              <a:t> </a:t>
            </a:r>
            <a:r>
              <a:rPr lang="en-US" sz="1050" b="0" i="0" strike="noStrike" baseline="0">
                <a:solidFill>
                  <a:srgbClr val="211D1E"/>
                </a:solidFill>
                <a:latin typeface="Raleway-Regular"/>
              </a:rPr>
              <a:t> ±90° VESA rotation</a:t>
            </a:r>
          </a:p>
          <a:p>
            <a:pPr marL="171450" indent="-171450">
              <a:buFont typeface="Arial"/>
              <a:buChar char="•"/>
            </a:pPr>
            <a:r>
              <a:rPr lang="en-US" sz="1050" b="0" i="0" strike="noStrike" baseline="0">
                <a:solidFill>
                  <a:srgbClr val="211D1E"/>
                </a:solidFill>
                <a:latin typeface="Raleway-Regular"/>
              </a:rPr>
              <a:t>Up to 20.0 lb. weight capacity</a:t>
            </a:r>
            <a:r>
              <a:rPr lang="en-US" sz="1050">
                <a:solidFill>
                  <a:srgbClr val="211D1E"/>
                </a:solidFill>
                <a:latin typeface="Raleway-Regular"/>
              </a:rPr>
              <a:t> </a:t>
            </a:r>
            <a:r>
              <a:rPr lang="en-US" sz="1050" b="0" i="1" strike="noStrike" baseline="0">
                <a:solidFill>
                  <a:srgbClr val="211D1E"/>
                </a:solidFill>
                <a:latin typeface="Raleway-Regular"/>
              </a:rPr>
              <a:t>(per arm)</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19.70" pole height </a:t>
            </a:r>
            <a:r>
              <a:rPr lang="en-US" sz="1050" b="0" i="1" strike="noStrike" baseline="0">
                <a:solidFill>
                  <a:srgbClr val="211D1E"/>
                </a:solidFill>
                <a:latin typeface="Raleway-Regular"/>
              </a:rPr>
              <a:t>(includes base)</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VESA 75mm/100mm quick release</a:t>
            </a:r>
          </a:p>
          <a:p>
            <a:pPr marL="171450" indent="-171450">
              <a:buFont typeface="Arial"/>
              <a:buChar char="•"/>
            </a:pPr>
            <a:r>
              <a:rPr lang="en-US" sz="1050" b="0" i="0" strike="noStrike" baseline="0">
                <a:solidFill>
                  <a:srgbClr val="211D1E"/>
                </a:solidFill>
                <a:latin typeface="Raleway-Regular"/>
              </a:rPr>
              <a:t>180° lock-out feature</a:t>
            </a:r>
          </a:p>
          <a:p>
            <a:pPr marL="171450" indent="-171450">
              <a:buFont typeface="Arial"/>
              <a:buChar char="•"/>
            </a:pPr>
            <a:r>
              <a:rPr lang="en-US" sz="1050" b="0" i="0" strike="noStrike" baseline="0">
                <a:solidFill>
                  <a:srgbClr val="211D1E"/>
                </a:solidFill>
                <a:latin typeface="Raleway-Regular"/>
              </a:rPr>
              <a:t>Desk clamp and grommet mount included</a:t>
            </a:r>
          </a:p>
          <a:p>
            <a:pPr marL="171450" indent="-171450">
              <a:buFont typeface="Arial"/>
              <a:buChar char="•"/>
            </a:pPr>
            <a:r>
              <a:rPr lang="en-US" sz="1050" b="0" i="0" strike="noStrike" baseline="0">
                <a:solidFill>
                  <a:srgbClr val="211D1E"/>
                </a:solidFill>
                <a:latin typeface="Raleway-Regular"/>
              </a:rPr>
              <a:t>24.11" max. monitor </a:t>
            </a:r>
            <a:r>
              <a:rPr lang="en-US" sz="1050">
                <a:solidFill>
                  <a:srgbClr val="211D1E"/>
                </a:solidFill>
                <a:latin typeface="Raleway-Regular"/>
              </a:rPr>
              <a:t>width</a:t>
            </a:r>
            <a:br>
              <a:rPr lang="en-US" sz="1050">
                <a:solidFill>
                  <a:srgbClr val="211D1E"/>
                </a:solidFill>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 left to </a:t>
            </a:r>
            <a:r>
              <a:rPr lang="en-US" sz="1050" i="1">
                <a:solidFill>
                  <a:srgbClr val="211D1E"/>
                </a:solidFill>
                <a:latin typeface="Raleway-Regular"/>
              </a:rPr>
              <a:t>right</a:t>
            </a:r>
            <a:br>
              <a:rPr lang="en-US" sz="1050" i="1">
                <a:solidFill>
                  <a:srgbClr val="211D1E"/>
                </a:solidFill>
                <a:latin typeface="Raleway-Regular"/>
              </a:rPr>
            </a:br>
            <a:r>
              <a:rPr lang="en-US" sz="1050" i="1">
                <a:solidFill>
                  <a:srgbClr val="211D1E"/>
                </a:solidFill>
                <a:latin typeface="Raleway-Regular"/>
              </a:rPr>
              <a:t>- Max</a:t>
            </a:r>
            <a:r>
              <a:rPr lang="en-US" sz="1050" b="0" i="1" strike="noStrike" baseline="0">
                <a:solidFill>
                  <a:srgbClr val="211D1E"/>
                </a:solidFill>
                <a:latin typeface="Raleway-Regular"/>
              </a:rPr>
              <a:t>. width is contingent on weight capacity</a:t>
            </a:r>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Meets or exceeds BIFMAx5.5 guidelines</a:t>
            </a:r>
          </a:p>
          <a:p>
            <a:pPr marL="171450" indent="-171450">
              <a:buFont typeface="Arial"/>
              <a:buChar char="•"/>
            </a:pPr>
            <a:r>
              <a:rPr lang="en-US" sz="1050">
                <a:solidFill>
                  <a:srgbClr val="211D1E"/>
                </a:solidFill>
                <a:latin typeface="Raleway-Regular"/>
              </a:rPr>
              <a:t>Warranty: Lifetime </a:t>
            </a:r>
            <a:endParaRPr lang="en-US" sz="1050" b="0" i="0" strike="noStrike" baseline="0">
              <a:solidFill>
                <a:srgbClr val="211D1E"/>
              </a:solidFill>
              <a:latin typeface="Raleway-Regular"/>
            </a:endParaRPr>
          </a:p>
        </p:txBody>
      </p:sp>
      <p:pic>
        <p:nvPicPr>
          <p:cNvPr id="16" name="Picture 15">
            <a:extLst>
              <a:ext uri="{FF2B5EF4-FFF2-40B4-BE49-F238E27FC236}">
                <a16:creationId xmlns:a16="http://schemas.microsoft.com/office/drawing/2014/main" id="{A6CD0CC2-6ACF-CF2D-1DB4-06F9EE50B221}"/>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3" name="TextBox 2">
            <a:extLst>
              <a:ext uri="{FF2B5EF4-FFF2-40B4-BE49-F238E27FC236}">
                <a16:creationId xmlns:a16="http://schemas.microsoft.com/office/drawing/2014/main" id="{B4251FAE-5385-A762-D638-479F5408C6EC}"/>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Evolve3™FF</a:t>
            </a:r>
          </a:p>
          <a:p>
            <a:r>
              <a:rPr lang="en-US" sz="1400">
                <a:latin typeface="Raleway-LightItalic"/>
              </a:rPr>
              <a:t>Triple Fixed + Fixed Monitor Arm</a:t>
            </a:r>
          </a:p>
        </p:txBody>
      </p:sp>
      <p:pic>
        <p:nvPicPr>
          <p:cNvPr id="9" name="Picture 8" descr="A group of black and white text&#10;&#10;Description automatically generated">
            <a:extLst>
              <a:ext uri="{FF2B5EF4-FFF2-40B4-BE49-F238E27FC236}">
                <a16:creationId xmlns:a16="http://schemas.microsoft.com/office/drawing/2014/main" id="{ED1EEB80-DD11-9705-01C4-4D5680E3BA2F}"/>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822F930F-59BD-C7B6-1FC5-94BE9A465C1C}"/>
              </a:ext>
            </a:extLst>
          </p:cNvPr>
          <p:cNvPicPr>
            <a:picLocks noChangeAspect="1"/>
          </p:cNvPicPr>
          <p:nvPr/>
        </p:nvPicPr>
        <p:blipFill rotWithShape="1">
          <a:blip r:embed="rId5"/>
          <a:srcRect r="5321" b="18881"/>
          <a:stretch/>
        </p:blipFill>
        <p:spPr>
          <a:xfrm>
            <a:off x="6835635" y="2594025"/>
            <a:ext cx="1242059" cy="1849290"/>
          </a:xfrm>
          <a:prstGeom prst="rect">
            <a:avLst/>
          </a:prstGeom>
        </p:spPr>
      </p:pic>
      <p:pic>
        <p:nvPicPr>
          <p:cNvPr id="4" name="Picture 3">
            <a:extLst>
              <a:ext uri="{FF2B5EF4-FFF2-40B4-BE49-F238E27FC236}">
                <a16:creationId xmlns:a16="http://schemas.microsoft.com/office/drawing/2014/main" id="{94EA6A84-C0F3-56C5-D481-437546594C26}"/>
              </a:ext>
            </a:extLst>
          </p:cNvPr>
          <p:cNvPicPr>
            <a:picLocks noChangeAspect="1"/>
          </p:cNvPicPr>
          <p:nvPr/>
        </p:nvPicPr>
        <p:blipFill rotWithShape="1">
          <a:blip r:embed="rId6"/>
          <a:srcRect b="16120"/>
          <a:stretch/>
        </p:blipFill>
        <p:spPr>
          <a:xfrm>
            <a:off x="3324487" y="5065523"/>
            <a:ext cx="3009061" cy="1496648"/>
          </a:xfrm>
          <a:prstGeom prst="rect">
            <a:avLst/>
          </a:prstGeom>
        </p:spPr>
      </p:pic>
      <p:sp>
        <p:nvSpPr>
          <p:cNvPr id="5" name="TextBox 4">
            <a:extLst>
              <a:ext uri="{FF2B5EF4-FFF2-40B4-BE49-F238E27FC236}">
                <a16:creationId xmlns:a16="http://schemas.microsoft.com/office/drawing/2014/main" id="{AAFAF047-2DB8-05E5-9413-289C2C635FD9}"/>
              </a:ext>
            </a:extLst>
          </p:cNvPr>
          <p:cNvSpPr txBox="1"/>
          <p:nvPr/>
        </p:nvSpPr>
        <p:spPr>
          <a:xfrm>
            <a:off x="3359067"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6" name="TextBox 5">
            <a:extLst>
              <a:ext uri="{FF2B5EF4-FFF2-40B4-BE49-F238E27FC236}">
                <a16:creationId xmlns:a16="http://schemas.microsoft.com/office/drawing/2014/main" id="{18C51DA1-44D1-745C-147F-02B9E2E4F90D}"/>
              </a:ext>
            </a:extLst>
          </p:cNvPr>
          <p:cNvSpPr txBox="1"/>
          <p:nvPr/>
        </p:nvSpPr>
        <p:spPr>
          <a:xfrm>
            <a:off x="5360694"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0" name="TextBox 9">
            <a:extLst>
              <a:ext uri="{FF2B5EF4-FFF2-40B4-BE49-F238E27FC236}">
                <a16:creationId xmlns:a16="http://schemas.microsoft.com/office/drawing/2014/main" id="{23F55159-CB1C-C923-2F70-5D7B8F160C6E}"/>
              </a:ext>
            </a:extLst>
          </p:cNvPr>
          <p:cNvSpPr txBox="1"/>
          <p:nvPr/>
        </p:nvSpPr>
        <p:spPr>
          <a:xfrm>
            <a:off x="6728385"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2" name="Picture 11">
            <a:extLst>
              <a:ext uri="{FF2B5EF4-FFF2-40B4-BE49-F238E27FC236}">
                <a16:creationId xmlns:a16="http://schemas.microsoft.com/office/drawing/2014/main" id="{EF256B25-BAFF-27BE-9B51-9943EEF675E0}"/>
              </a:ext>
            </a:extLst>
          </p:cNvPr>
          <p:cNvPicPr>
            <a:picLocks noChangeAspect="1"/>
          </p:cNvPicPr>
          <p:nvPr/>
        </p:nvPicPr>
        <p:blipFill rotWithShape="1">
          <a:blip r:embed="rId7"/>
          <a:srcRect l="-1" r="34" b="13198"/>
          <a:stretch/>
        </p:blipFill>
        <p:spPr>
          <a:xfrm>
            <a:off x="6766639" y="551191"/>
            <a:ext cx="1493195" cy="1733763"/>
          </a:xfrm>
          <a:prstGeom prst="rect">
            <a:avLst/>
          </a:prstGeom>
        </p:spPr>
      </p:pic>
      <p:sp>
        <p:nvSpPr>
          <p:cNvPr id="14" name="TextBox 13">
            <a:extLst>
              <a:ext uri="{FF2B5EF4-FFF2-40B4-BE49-F238E27FC236}">
                <a16:creationId xmlns:a16="http://schemas.microsoft.com/office/drawing/2014/main" id="{BDFA8969-6FF4-89C5-E8B2-11F9633A1A54}"/>
              </a:ext>
            </a:extLst>
          </p:cNvPr>
          <p:cNvSpPr txBox="1"/>
          <p:nvPr/>
        </p:nvSpPr>
        <p:spPr>
          <a:xfrm>
            <a:off x="6728385"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0116DFB3-6797-71DD-9262-DA8E1C763218}"/>
              </a:ext>
            </a:extLst>
          </p:cNvPr>
          <p:cNvPicPr>
            <a:picLocks noChangeAspect="1"/>
          </p:cNvPicPr>
          <p:nvPr/>
        </p:nvPicPr>
        <p:blipFill rotWithShape="1">
          <a:blip r:embed="rId8"/>
          <a:srcRect r="-1428" b="20315"/>
          <a:stretch/>
        </p:blipFill>
        <p:spPr>
          <a:xfrm>
            <a:off x="6806970" y="4993484"/>
            <a:ext cx="1521337" cy="1494013"/>
          </a:xfrm>
          <a:prstGeom prst="rect">
            <a:avLst/>
          </a:prstGeom>
        </p:spPr>
      </p:pic>
      <p:sp>
        <p:nvSpPr>
          <p:cNvPr id="19" name="TextBox 18">
            <a:extLst>
              <a:ext uri="{FF2B5EF4-FFF2-40B4-BE49-F238E27FC236}">
                <a16:creationId xmlns:a16="http://schemas.microsoft.com/office/drawing/2014/main" id="{5B0F8BA2-B869-6ACE-2BF5-B9C96EE7D079}"/>
              </a:ext>
            </a:extLst>
          </p:cNvPr>
          <p:cNvSpPr txBox="1"/>
          <p:nvPr/>
        </p:nvSpPr>
        <p:spPr>
          <a:xfrm>
            <a:off x="6742492"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13385249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911622-524F-452A-8DAA-A110F29A86D1}"/>
              </a:ext>
            </a:extLst>
          </p:cNvPr>
          <p:cNvPicPr>
            <a:picLocks noChangeAspect="1"/>
          </p:cNvPicPr>
          <p:nvPr/>
        </p:nvPicPr>
        <p:blipFill>
          <a:blip r:embed="rId2"/>
          <a:stretch>
            <a:fillRect/>
          </a:stretch>
        </p:blipFill>
        <p:spPr>
          <a:xfrm>
            <a:off x="781862" y="1003450"/>
            <a:ext cx="4427880" cy="4561251"/>
          </a:xfrm>
          <a:prstGeom prst="rect">
            <a:avLst/>
          </a:prstGeom>
        </p:spPr>
      </p:pic>
      <p:sp>
        <p:nvSpPr>
          <p:cNvPr id="11" name="TextBox 10">
            <a:extLst>
              <a:ext uri="{FF2B5EF4-FFF2-40B4-BE49-F238E27FC236}">
                <a16:creationId xmlns:a16="http://schemas.microsoft.com/office/drawing/2014/main" id="{7E853BD1-0E4F-1C2D-166E-7536DA8A82F4}"/>
              </a:ext>
            </a:extLst>
          </p:cNvPr>
          <p:cNvSpPr txBox="1"/>
          <p:nvPr/>
        </p:nvSpPr>
        <p:spPr>
          <a:xfrm>
            <a:off x="8420666" y="1402762"/>
            <a:ext cx="4100119" cy="4108817"/>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600" b="0" i="0" strike="noStrike" baseline="0">
              <a:solidFill>
                <a:srgbClr val="000000"/>
              </a:solidFill>
              <a:latin typeface="Raleway-Regular"/>
            </a:endParaRPr>
          </a:p>
          <a:p>
            <a:endParaRPr lang="en-US" sz="1050" b="0" i="0" strike="noStrike" baseline="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Finger touch dynamic height </a:t>
            </a:r>
            <a:r>
              <a:rPr lang="en-US" sz="1050">
                <a:solidFill>
                  <a:srgbClr val="211D1E"/>
                </a:solidFill>
                <a:latin typeface="Raleway-Regular"/>
              </a:rPr>
              <a:t>adjustment</a:t>
            </a:r>
          </a:p>
          <a:p>
            <a:pPr marL="171450" indent="-171450">
              <a:buFont typeface="Arial"/>
              <a:buChar char="•"/>
            </a:pPr>
            <a:r>
              <a:rPr lang="en-US" sz="1050">
                <a:solidFill>
                  <a:srgbClr val="211D1E"/>
                </a:solidFill>
                <a:latin typeface="Raleway-Regular"/>
              </a:rPr>
              <a:t>Recommended</a:t>
            </a:r>
            <a:r>
              <a:rPr lang="en-US" sz="1050" b="0" i="0" strike="noStrike" baseline="0">
                <a:solidFill>
                  <a:srgbClr val="211D1E"/>
                </a:solidFill>
                <a:latin typeface="Raleway-Regular"/>
              </a:rPr>
              <a:t> for worksurfaces 36.0" </a:t>
            </a:r>
            <a:br>
              <a:rPr lang="en-US" sz="1050">
                <a:latin typeface="Raleway-Regular"/>
              </a:rPr>
            </a:br>
            <a:r>
              <a:rPr lang="en-US" sz="1050" b="0" i="0" strike="noStrike" baseline="0">
                <a:solidFill>
                  <a:srgbClr val="211D1E"/>
                </a:solidFill>
                <a:latin typeface="Raleway-Regular"/>
              </a:rPr>
              <a:t>deep or less</a:t>
            </a:r>
          </a:p>
          <a:p>
            <a:pPr marL="171450" indent="-171450">
              <a:buFont typeface="Arial"/>
              <a:buChar char="•"/>
            </a:pPr>
            <a:r>
              <a:rPr lang="en-US" sz="1050" b="0" i="0" strike="noStrike" baseline="0">
                <a:solidFill>
                  <a:srgbClr val="211D1E"/>
                </a:solidFill>
                <a:latin typeface="Raleway-Regular"/>
              </a:rPr>
              <a:t>25.69" arm </a:t>
            </a:r>
            <a:r>
              <a:rPr lang="en-US" sz="1050">
                <a:solidFill>
                  <a:srgbClr val="211D1E"/>
                </a:solidFill>
                <a:latin typeface="Raleway-Regular"/>
              </a:rPr>
              <a:t>extension</a:t>
            </a:r>
            <a:endParaRPr lang="en-US">
              <a:solidFill>
                <a:srgbClr val="1C1C1C"/>
              </a:solidFill>
              <a:latin typeface="Raleway-Regular"/>
            </a:endParaRPr>
          </a:p>
          <a:p>
            <a:pPr marL="171450" indent="-171450">
              <a:buFont typeface="Arial"/>
              <a:buChar char="•"/>
            </a:pPr>
            <a:r>
              <a:rPr lang="en-US" sz="1050">
                <a:solidFill>
                  <a:srgbClr val="211D1E"/>
                </a:solidFill>
                <a:latin typeface="Raleway-Regular"/>
              </a:rPr>
              <a:t>5.07</a:t>
            </a:r>
            <a:r>
              <a:rPr lang="en-US" sz="1050" b="0" i="0" strike="noStrike" baseline="0">
                <a:solidFill>
                  <a:srgbClr val="211D1E"/>
                </a:solidFill>
                <a:latin typeface="Raleway-Regular"/>
              </a:rPr>
              <a:t>" arm retraction</a:t>
            </a:r>
            <a:endParaRPr lang="en-US">
              <a:solidFill>
                <a:srgbClr val="1C1C1C"/>
              </a:solidFill>
              <a:latin typeface="Raleway-Regular"/>
            </a:endParaRPr>
          </a:p>
          <a:p>
            <a:pPr marL="171450" indent="-171450">
              <a:buFont typeface="Arial"/>
              <a:buChar char="•"/>
            </a:pPr>
            <a:r>
              <a:rPr lang="en-US" sz="1050" b="0" i="0" strike="noStrike" baseline="0">
                <a:solidFill>
                  <a:srgbClr val="211D1E"/>
                </a:solidFill>
                <a:latin typeface="Raleway-Regular"/>
              </a:rPr>
              <a:t>+80º/-60º monitor tilt</a:t>
            </a:r>
            <a:endParaRPr lang="en-US">
              <a:solidFill>
                <a:srgbClr val="1C1C1C"/>
              </a:solidFill>
              <a:latin typeface="Raleway-Regular"/>
            </a:endParaRPr>
          </a:p>
          <a:p>
            <a:pPr marL="171450" indent="-171450">
              <a:buFont typeface="Arial"/>
              <a:buChar char="•"/>
            </a:pPr>
            <a:r>
              <a:rPr lang="en-US" sz="1050">
                <a:solidFill>
                  <a:srgbClr val="211D1E"/>
                </a:solidFill>
                <a:latin typeface="Raleway-Regular"/>
              </a:rPr>
              <a:t>±</a:t>
            </a:r>
            <a:r>
              <a:rPr lang="en-US" sz="1050" b="0" i="0" strike="noStrike" baseline="0">
                <a:solidFill>
                  <a:srgbClr val="211D1E"/>
                </a:solidFill>
                <a:latin typeface="Raleway-Regular"/>
              </a:rPr>
              <a:t>90º VESA </a:t>
            </a:r>
            <a:r>
              <a:rPr lang="en-US" sz="1050">
                <a:solidFill>
                  <a:srgbClr val="211D1E"/>
                </a:solidFill>
                <a:latin typeface="Raleway-Regular"/>
              </a:rPr>
              <a:t>rotation</a:t>
            </a:r>
          </a:p>
          <a:p>
            <a:pPr marL="171450" indent="-171450">
              <a:buFont typeface="Arial"/>
              <a:buChar char="•"/>
            </a:pPr>
            <a:r>
              <a:rPr lang="en-US" sz="1050">
                <a:solidFill>
                  <a:srgbClr val="211D1E"/>
                </a:solidFill>
                <a:latin typeface="Raleway-Regular"/>
              </a:rPr>
              <a:t>4.4</a:t>
            </a:r>
            <a:r>
              <a:rPr lang="en-US" sz="1050" b="0" i="0" strike="noStrike" baseline="0">
                <a:solidFill>
                  <a:srgbClr val="211D1E"/>
                </a:solidFill>
                <a:latin typeface="Raleway-Regular"/>
              </a:rPr>
              <a:t> lb.–15.4 lb. weight capacity</a:t>
            </a:r>
            <a:r>
              <a:rPr lang="en-US" sz="1050">
                <a:solidFill>
                  <a:srgbClr val="211D1E"/>
                </a:solidFill>
                <a:latin typeface="Raleway-Regular"/>
              </a:rPr>
              <a:t> </a:t>
            </a:r>
            <a:r>
              <a:rPr lang="en-US" sz="1050" b="0" i="1" strike="noStrike" baseline="0">
                <a:solidFill>
                  <a:srgbClr val="211D1E"/>
                </a:solidFill>
                <a:latin typeface="Raleway-Regular"/>
              </a:rPr>
              <a:t>(per arm)</a:t>
            </a:r>
          </a:p>
          <a:p>
            <a:pPr marL="171450" indent="-171450">
              <a:buFont typeface="Arial"/>
              <a:buChar char="•"/>
            </a:pPr>
            <a:r>
              <a:rPr lang="en-US" sz="1050" b="0" i="0" strike="noStrike" baseline="0">
                <a:solidFill>
                  <a:srgbClr val="211D1E"/>
                </a:solidFill>
                <a:latin typeface="Raleway-Regular"/>
              </a:rPr>
              <a:t>29.70" pole height </a:t>
            </a:r>
            <a:r>
              <a:rPr lang="en-US" sz="1050" b="0" i="1" strike="noStrike" baseline="0">
                <a:solidFill>
                  <a:srgbClr val="211D1E"/>
                </a:solidFill>
                <a:latin typeface="Raleway-Regular"/>
              </a:rPr>
              <a:t>(includes base)</a:t>
            </a:r>
            <a:endParaRPr lang="en-US" sz="1050" i="1">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VESA 75mm/100mm quick </a:t>
            </a:r>
            <a:r>
              <a:rPr lang="en-US" sz="1050">
                <a:solidFill>
                  <a:srgbClr val="211D1E"/>
                </a:solidFill>
                <a:latin typeface="Raleway-Regular"/>
              </a:rPr>
              <a:t>release</a:t>
            </a:r>
          </a:p>
          <a:p>
            <a:pPr marL="171450" indent="-171450">
              <a:buFont typeface="Arial"/>
              <a:buChar char="•"/>
            </a:pPr>
            <a:r>
              <a:rPr lang="en-US" sz="1050">
                <a:solidFill>
                  <a:srgbClr val="211D1E"/>
                </a:solidFill>
                <a:latin typeface="Raleway-Regular"/>
              </a:rPr>
              <a:t>180º</a:t>
            </a:r>
            <a:r>
              <a:rPr lang="en-US" sz="1050" b="0" i="0" strike="noStrike" baseline="0">
                <a:solidFill>
                  <a:srgbClr val="211D1E"/>
                </a:solidFill>
                <a:latin typeface="Raleway-Regular"/>
              </a:rPr>
              <a:t> lock-out </a:t>
            </a:r>
            <a:r>
              <a:rPr lang="en-US" sz="1050">
                <a:solidFill>
                  <a:srgbClr val="211D1E"/>
                </a:solidFill>
                <a:latin typeface="Raleway-Regular"/>
              </a:rPr>
              <a:t>feature</a:t>
            </a:r>
          </a:p>
          <a:p>
            <a:pPr marL="171450" indent="-171450">
              <a:buFont typeface="Arial"/>
              <a:buChar char="•"/>
            </a:pPr>
            <a:r>
              <a:rPr lang="en-US" sz="1050">
                <a:solidFill>
                  <a:srgbClr val="211D1E"/>
                </a:solidFill>
                <a:latin typeface="Raleway-Regular"/>
              </a:rPr>
              <a:t>Desk</a:t>
            </a:r>
            <a:r>
              <a:rPr lang="en-US" sz="1050" b="0" i="0" strike="noStrike" baseline="0">
                <a:solidFill>
                  <a:srgbClr val="211D1E"/>
                </a:solidFill>
                <a:latin typeface="Raleway-Regular"/>
              </a:rPr>
              <a:t> clamp and grommet mount included</a:t>
            </a:r>
            <a:endParaRPr lang="en-US" sz="1050">
              <a:solidFill>
                <a:srgbClr val="211D1E"/>
              </a:solidFill>
              <a:latin typeface="Raleway-Regular"/>
            </a:endParaRPr>
          </a:p>
          <a:p>
            <a:pPr marL="171450" indent="-171450">
              <a:buFont typeface="Arial"/>
              <a:buChar char="•"/>
            </a:pPr>
            <a:r>
              <a:rPr lang="en-US" sz="1050" b="0" i="0" strike="noStrike" baseline="0">
                <a:solidFill>
                  <a:srgbClr val="211D1E"/>
                </a:solidFill>
                <a:latin typeface="Raleway-Regular"/>
              </a:rPr>
              <a:t>57.61" max. monitor </a:t>
            </a:r>
            <a:r>
              <a:rPr lang="en-US" sz="1050">
                <a:solidFill>
                  <a:srgbClr val="211D1E"/>
                </a:solidFill>
                <a:latin typeface="Raleway-Regular"/>
              </a:rPr>
              <a:t>width</a:t>
            </a:r>
            <a:br>
              <a:rPr lang="en-US" sz="1050">
                <a:latin typeface="Raleway-Regular"/>
              </a:rPr>
            </a:br>
            <a:r>
              <a:rPr lang="en-US" sz="1050" i="1">
                <a:solidFill>
                  <a:srgbClr val="211D1E"/>
                </a:solidFill>
                <a:latin typeface="Raleway-Regular"/>
              </a:rPr>
              <a:t>- Bezel</a:t>
            </a:r>
            <a:r>
              <a:rPr lang="en-US" sz="1050" b="0" i="1" strike="noStrike" baseline="0">
                <a:solidFill>
                  <a:srgbClr val="211D1E"/>
                </a:solidFill>
                <a:latin typeface="Raleway-Regular"/>
              </a:rPr>
              <a:t> measured left to right.</a:t>
            </a:r>
            <a:br>
              <a:rPr lang="en-US" sz="1050" i="1">
                <a:latin typeface="Raleway-Regular"/>
              </a:rPr>
            </a:br>
            <a:r>
              <a:rPr lang="en-US" sz="1050" i="1">
                <a:solidFill>
                  <a:srgbClr val="211D1E"/>
                </a:solidFill>
                <a:latin typeface="Raleway-Regular"/>
              </a:rPr>
              <a:t>- </a:t>
            </a:r>
            <a:r>
              <a:rPr lang="en-US" sz="1050" b="0" i="1" strike="noStrike" baseline="0">
                <a:solidFill>
                  <a:srgbClr val="211D1E"/>
                </a:solidFill>
                <a:latin typeface="Raleway-Regular"/>
              </a:rPr>
              <a:t>Max. width is contingent on weight capacity.</a:t>
            </a:r>
            <a:br>
              <a:rPr lang="en-US" sz="1050" i="1">
                <a:latin typeface="Raleway-Regular"/>
              </a:rPr>
            </a:br>
            <a:r>
              <a:rPr lang="en-US" sz="1050" i="1">
                <a:solidFill>
                  <a:srgbClr val="211D1E"/>
                </a:solidFill>
                <a:latin typeface="Raleway-Regular"/>
              </a:rPr>
              <a:t>- </a:t>
            </a:r>
            <a:r>
              <a:rPr lang="en-US" sz="1050" b="0" i="1" strike="noStrike" baseline="0">
                <a:solidFill>
                  <a:srgbClr val="211D1E"/>
                </a:solidFill>
                <a:latin typeface="Raleway-Regular"/>
              </a:rPr>
              <a:t>Note: monitor height/weight might limit </a:t>
            </a:r>
            <a:r>
              <a:rPr lang="en-US" sz="1050" i="1">
                <a:solidFill>
                  <a:srgbClr val="211D1E"/>
                </a:solidFill>
                <a:latin typeface="Raleway-Regular"/>
              </a:rPr>
              <a:t>size</a:t>
            </a:r>
          </a:p>
          <a:p>
            <a:pPr marL="171450" indent="-171450">
              <a:buFont typeface="Arial"/>
              <a:buChar char="•"/>
            </a:pPr>
            <a:r>
              <a:rPr lang="en-US" sz="1050">
                <a:solidFill>
                  <a:srgbClr val="211D1E"/>
                </a:solidFill>
                <a:latin typeface="Raleway-Regular"/>
              </a:rPr>
              <a:t>Slider</a:t>
            </a:r>
            <a:r>
              <a:rPr lang="en-US" sz="1050" b="0" i="0" strike="noStrike" baseline="0">
                <a:solidFill>
                  <a:srgbClr val="211D1E"/>
                </a:solidFill>
                <a:latin typeface="Raleway-Regular"/>
              </a:rPr>
              <a:t> provides 8.5" of additional horizontal </a:t>
            </a:r>
            <a:br>
              <a:rPr lang="en-US" sz="1050">
                <a:latin typeface="Raleway-Regular"/>
              </a:rPr>
            </a:br>
            <a:r>
              <a:rPr lang="en-US" sz="1050">
                <a:solidFill>
                  <a:srgbClr val="211D1E"/>
                </a:solidFill>
                <a:latin typeface="Raleway-Regular"/>
              </a:rPr>
              <a:t>adjustability</a:t>
            </a:r>
          </a:p>
          <a:p>
            <a:pPr marL="171450" indent="-171450">
              <a:buFont typeface="Arial"/>
              <a:buChar char="•"/>
            </a:pPr>
            <a:r>
              <a:rPr lang="en-US" sz="1050">
                <a:solidFill>
                  <a:srgbClr val="211D1E"/>
                </a:solidFill>
                <a:latin typeface="Raleway-Regular"/>
              </a:rPr>
              <a:t>Patented </a:t>
            </a:r>
            <a:r>
              <a:rPr lang="en-US" sz="1050" b="0" i="0" strike="noStrike" baseline="0">
                <a:solidFill>
                  <a:srgbClr val="211D1E"/>
                </a:solidFill>
                <a:latin typeface="Raleway-Regular"/>
              </a:rPr>
              <a:t>slider design for exclusive </a:t>
            </a:r>
            <a:r>
              <a:rPr lang="en-US" sz="1050">
                <a:solidFill>
                  <a:srgbClr val="211D1E"/>
                </a:solidFill>
                <a:latin typeface="Raleway-Regular"/>
              </a:rPr>
              <a:t>use</a:t>
            </a:r>
          </a:p>
          <a:p>
            <a:pPr marL="171450" indent="-171450">
              <a:buFont typeface="Arial"/>
              <a:buChar char="•"/>
            </a:pPr>
            <a:r>
              <a:rPr lang="en-US" sz="1050">
                <a:solidFill>
                  <a:srgbClr val="211D1E"/>
                </a:solidFill>
                <a:latin typeface="Raleway-Regular"/>
              </a:rPr>
              <a:t>Meets</a:t>
            </a:r>
            <a:r>
              <a:rPr lang="en-US" sz="1050" b="0" i="0" strike="noStrike" baseline="0">
                <a:solidFill>
                  <a:srgbClr val="211D1E"/>
                </a:solidFill>
                <a:latin typeface="Raleway-Regular"/>
              </a:rPr>
              <a:t> or exceeds BIFMAx5.5 </a:t>
            </a:r>
            <a:r>
              <a:rPr lang="en-US" sz="1050">
                <a:solidFill>
                  <a:srgbClr val="211D1E"/>
                </a:solidFill>
                <a:latin typeface="Raleway-Regular"/>
              </a:rPr>
              <a:t>guidelines</a:t>
            </a:r>
          </a:p>
          <a:p>
            <a:pPr marL="171450" indent="-171450">
              <a:buFont typeface="Arial"/>
              <a:buChar char="•"/>
            </a:pPr>
            <a:r>
              <a:rPr lang="en-US" sz="1050">
                <a:solidFill>
                  <a:srgbClr val="211D1E"/>
                </a:solidFill>
                <a:latin typeface="Raleway-Regular"/>
              </a:rPr>
              <a:t>Warranty: Lifetime </a:t>
            </a:r>
            <a:endParaRPr lang="en-US" sz="1050" b="0" i="0" strike="noStrike" baseline="0">
              <a:solidFill>
                <a:srgbClr val="211D1E"/>
              </a:solidFill>
              <a:latin typeface="Raleway-Regular"/>
            </a:endParaRPr>
          </a:p>
          <a:p>
            <a:endParaRPr lang="en-US" sz="1400" b="0" i="0" u="none" strike="noStrike" baseline="0">
              <a:solidFill>
                <a:srgbClr val="211D1E"/>
              </a:solidFill>
              <a:latin typeface="Raleway Light" pitchFamily="2" charset="0"/>
            </a:endParaRPr>
          </a:p>
        </p:txBody>
      </p:sp>
      <p:pic>
        <p:nvPicPr>
          <p:cNvPr id="15" name="Picture 14">
            <a:extLst>
              <a:ext uri="{FF2B5EF4-FFF2-40B4-BE49-F238E27FC236}">
                <a16:creationId xmlns:a16="http://schemas.microsoft.com/office/drawing/2014/main" id="{E764C53B-37AE-5519-1236-415428B66A23}"/>
              </a:ext>
            </a:extLst>
          </p:cNvPr>
          <p:cNvPicPr>
            <a:picLocks noChangeAspect="1"/>
          </p:cNvPicPr>
          <p:nvPr/>
        </p:nvPicPr>
        <p:blipFill>
          <a:blip r:embed="rId3"/>
          <a:stretch>
            <a:fillRect/>
          </a:stretch>
        </p:blipFill>
        <p:spPr>
          <a:xfrm>
            <a:off x="10688361" y="6136836"/>
            <a:ext cx="1357382" cy="644181"/>
          </a:xfrm>
          <a:prstGeom prst="rect">
            <a:avLst/>
          </a:prstGeom>
        </p:spPr>
      </p:pic>
      <p:sp>
        <p:nvSpPr>
          <p:cNvPr id="4" name="TextBox 3">
            <a:extLst>
              <a:ext uri="{FF2B5EF4-FFF2-40B4-BE49-F238E27FC236}">
                <a16:creationId xmlns:a16="http://schemas.microsoft.com/office/drawing/2014/main" id="{CC72396B-A773-2E4B-23EF-46D6AA5743A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Evolve4™FMS</a:t>
            </a:r>
          </a:p>
          <a:p>
            <a:r>
              <a:rPr lang="en-US" sz="1400">
                <a:latin typeface="Raleway-LightItalic"/>
              </a:rPr>
              <a:t>Quad Fixed + Motion + Slider Monitor Arm</a:t>
            </a:r>
          </a:p>
        </p:txBody>
      </p:sp>
      <p:pic>
        <p:nvPicPr>
          <p:cNvPr id="7" name="Picture 6" descr="A group of black and white text&#10;&#10;Description automatically generated">
            <a:extLst>
              <a:ext uri="{FF2B5EF4-FFF2-40B4-BE49-F238E27FC236}">
                <a16:creationId xmlns:a16="http://schemas.microsoft.com/office/drawing/2014/main" id="{1378F6C4-0A94-1491-B26E-3D6EBA7014AF}"/>
              </a:ext>
            </a:extLst>
          </p:cNvPr>
          <p:cNvPicPr>
            <a:picLocks noChangeAspect="1"/>
          </p:cNvPicPr>
          <p:nvPr/>
        </p:nvPicPr>
        <p:blipFill>
          <a:blip r:embed="rId4"/>
          <a:stretch>
            <a:fillRect/>
          </a:stretch>
        </p:blipFill>
        <p:spPr>
          <a:xfrm>
            <a:off x="264290" y="5666264"/>
            <a:ext cx="1413693" cy="995290"/>
          </a:xfrm>
          <a:prstGeom prst="rect">
            <a:avLst/>
          </a:prstGeom>
        </p:spPr>
      </p:pic>
      <p:pic>
        <p:nvPicPr>
          <p:cNvPr id="2" name="Picture 1">
            <a:extLst>
              <a:ext uri="{FF2B5EF4-FFF2-40B4-BE49-F238E27FC236}">
                <a16:creationId xmlns:a16="http://schemas.microsoft.com/office/drawing/2014/main" id="{927D1ACA-0BD7-4C9F-D1B8-BC7D3CE75DF5}"/>
              </a:ext>
            </a:extLst>
          </p:cNvPr>
          <p:cNvPicPr>
            <a:picLocks noChangeAspect="1"/>
          </p:cNvPicPr>
          <p:nvPr/>
        </p:nvPicPr>
        <p:blipFill rotWithShape="1">
          <a:blip r:embed="rId5"/>
          <a:srcRect r="5321" b="18881"/>
          <a:stretch/>
        </p:blipFill>
        <p:spPr>
          <a:xfrm>
            <a:off x="6288982" y="2594025"/>
            <a:ext cx="1242059" cy="1849290"/>
          </a:xfrm>
          <a:prstGeom prst="rect">
            <a:avLst/>
          </a:prstGeom>
        </p:spPr>
      </p:pic>
      <p:pic>
        <p:nvPicPr>
          <p:cNvPr id="5" name="Picture 4">
            <a:extLst>
              <a:ext uri="{FF2B5EF4-FFF2-40B4-BE49-F238E27FC236}">
                <a16:creationId xmlns:a16="http://schemas.microsoft.com/office/drawing/2014/main" id="{A2AD4067-5A75-69A9-058D-1B9C44F101C5}"/>
              </a:ext>
            </a:extLst>
          </p:cNvPr>
          <p:cNvPicPr>
            <a:picLocks noChangeAspect="1"/>
          </p:cNvPicPr>
          <p:nvPr/>
        </p:nvPicPr>
        <p:blipFill rotWithShape="1">
          <a:blip r:embed="rId6"/>
          <a:srcRect b="16120"/>
          <a:stretch/>
        </p:blipFill>
        <p:spPr>
          <a:xfrm>
            <a:off x="2777834" y="5065523"/>
            <a:ext cx="3009061" cy="1496648"/>
          </a:xfrm>
          <a:prstGeom prst="rect">
            <a:avLst/>
          </a:prstGeom>
        </p:spPr>
      </p:pic>
      <p:sp>
        <p:nvSpPr>
          <p:cNvPr id="6" name="TextBox 5">
            <a:extLst>
              <a:ext uri="{FF2B5EF4-FFF2-40B4-BE49-F238E27FC236}">
                <a16:creationId xmlns:a16="http://schemas.microsoft.com/office/drawing/2014/main" id="{8C7D71F6-B476-9949-342A-BD851E33E7BA}"/>
              </a:ext>
            </a:extLst>
          </p:cNvPr>
          <p:cNvSpPr txBox="1"/>
          <p:nvPr/>
        </p:nvSpPr>
        <p:spPr>
          <a:xfrm>
            <a:off x="2812414"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8" name="TextBox 7">
            <a:extLst>
              <a:ext uri="{FF2B5EF4-FFF2-40B4-BE49-F238E27FC236}">
                <a16:creationId xmlns:a16="http://schemas.microsoft.com/office/drawing/2014/main" id="{13844162-3063-54D6-9EFC-85AD623DC15B}"/>
              </a:ext>
            </a:extLst>
          </p:cNvPr>
          <p:cNvSpPr txBox="1"/>
          <p:nvPr/>
        </p:nvSpPr>
        <p:spPr>
          <a:xfrm>
            <a:off x="4814041"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9" name="TextBox 8">
            <a:extLst>
              <a:ext uri="{FF2B5EF4-FFF2-40B4-BE49-F238E27FC236}">
                <a16:creationId xmlns:a16="http://schemas.microsoft.com/office/drawing/2014/main" id="{48F55453-FE36-9A52-735E-368F085CE9D2}"/>
              </a:ext>
            </a:extLst>
          </p:cNvPr>
          <p:cNvSpPr txBox="1"/>
          <p:nvPr/>
        </p:nvSpPr>
        <p:spPr>
          <a:xfrm>
            <a:off x="6181732"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10" name="Picture 9">
            <a:extLst>
              <a:ext uri="{FF2B5EF4-FFF2-40B4-BE49-F238E27FC236}">
                <a16:creationId xmlns:a16="http://schemas.microsoft.com/office/drawing/2014/main" id="{9C904F2C-D9DD-E97D-DD2D-8DE6A82D6D07}"/>
              </a:ext>
            </a:extLst>
          </p:cNvPr>
          <p:cNvPicPr>
            <a:picLocks noChangeAspect="1"/>
          </p:cNvPicPr>
          <p:nvPr/>
        </p:nvPicPr>
        <p:blipFill rotWithShape="1">
          <a:blip r:embed="rId7"/>
          <a:srcRect l="-1" r="34" b="13198"/>
          <a:stretch/>
        </p:blipFill>
        <p:spPr>
          <a:xfrm>
            <a:off x="6219986" y="551191"/>
            <a:ext cx="1493195" cy="1733763"/>
          </a:xfrm>
          <a:prstGeom prst="rect">
            <a:avLst/>
          </a:prstGeom>
        </p:spPr>
      </p:pic>
      <p:sp>
        <p:nvSpPr>
          <p:cNvPr id="16" name="TextBox 15">
            <a:extLst>
              <a:ext uri="{FF2B5EF4-FFF2-40B4-BE49-F238E27FC236}">
                <a16:creationId xmlns:a16="http://schemas.microsoft.com/office/drawing/2014/main" id="{58BBBBF0-A26F-A890-16D8-C403ECBDE802}"/>
              </a:ext>
            </a:extLst>
          </p:cNvPr>
          <p:cNvSpPr txBox="1"/>
          <p:nvPr/>
        </p:nvSpPr>
        <p:spPr>
          <a:xfrm>
            <a:off x="6181732"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8" name="Picture 17">
            <a:extLst>
              <a:ext uri="{FF2B5EF4-FFF2-40B4-BE49-F238E27FC236}">
                <a16:creationId xmlns:a16="http://schemas.microsoft.com/office/drawing/2014/main" id="{D5B28263-7A3C-416F-D5D2-09FB7E04262F}"/>
              </a:ext>
            </a:extLst>
          </p:cNvPr>
          <p:cNvPicPr>
            <a:picLocks noChangeAspect="1"/>
          </p:cNvPicPr>
          <p:nvPr/>
        </p:nvPicPr>
        <p:blipFill rotWithShape="1">
          <a:blip r:embed="rId8"/>
          <a:srcRect r="-1428" b="20315"/>
          <a:stretch/>
        </p:blipFill>
        <p:spPr>
          <a:xfrm>
            <a:off x="6260317" y="4993484"/>
            <a:ext cx="1521337" cy="1494013"/>
          </a:xfrm>
          <a:prstGeom prst="rect">
            <a:avLst/>
          </a:prstGeom>
        </p:spPr>
      </p:pic>
      <p:sp>
        <p:nvSpPr>
          <p:cNvPr id="19" name="TextBox 18">
            <a:extLst>
              <a:ext uri="{FF2B5EF4-FFF2-40B4-BE49-F238E27FC236}">
                <a16:creationId xmlns:a16="http://schemas.microsoft.com/office/drawing/2014/main" id="{BF9734F7-A91A-59D0-6898-A684D1C083FA}"/>
              </a:ext>
            </a:extLst>
          </p:cNvPr>
          <p:cNvSpPr txBox="1"/>
          <p:nvPr/>
        </p:nvSpPr>
        <p:spPr>
          <a:xfrm>
            <a:off x="6195839"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24023420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1DD072-6636-41B1-8183-CEFCC26A6E8A}"/>
              </a:ext>
            </a:extLst>
          </p:cNvPr>
          <p:cNvPicPr>
            <a:picLocks noChangeAspect="1"/>
          </p:cNvPicPr>
          <p:nvPr/>
        </p:nvPicPr>
        <p:blipFill>
          <a:blip r:embed="rId2"/>
          <a:stretch>
            <a:fillRect/>
          </a:stretch>
        </p:blipFill>
        <p:spPr>
          <a:xfrm>
            <a:off x="494249" y="1881374"/>
            <a:ext cx="5384049" cy="2783392"/>
          </a:xfrm>
          <a:prstGeom prst="rect">
            <a:avLst/>
          </a:prstGeom>
        </p:spPr>
      </p:pic>
      <p:sp>
        <p:nvSpPr>
          <p:cNvPr id="10" name="TextBox 9">
            <a:extLst>
              <a:ext uri="{FF2B5EF4-FFF2-40B4-BE49-F238E27FC236}">
                <a16:creationId xmlns:a16="http://schemas.microsoft.com/office/drawing/2014/main" id="{340EE363-12FA-37D0-FBCF-0E1F4DB7752E}"/>
              </a:ext>
            </a:extLst>
          </p:cNvPr>
          <p:cNvSpPr txBox="1"/>
          <p:nvPr/>
        </p:nvSpPr>
        <p:spPr>
          <a:xfrm>
            <a:off x="8685302" y="1881374"/>
            <a:ext cx="3438823" cy="3085460"/>
          </a:xfrm>
          <a:prstGeom prst="rect">
            <a:avLst/>
          </a:prstGeom>
          <a:noFill/>
        </p:spPr>
        <p:txBody>
          <a:bodyPr wrap="square" lIns="91440" tIns="45720" rIns="91440" bIns="45720" anchor="ctr">
            <a:spAutoFit/>
          </a:bodyPr>
          <a:lstStyle/>
          <a:p>
            <a:r>
              <a:rPr lang="en-US" sz="1600" i="0" strike="noStrike" baseline="0">
                <a:solidFill>
                  <a:srgbClr val="211D1E"/>
                </a:solidFill>
                <a:latin typeface="Raleway-Regular"/>
              </a:rPr>
              <a:t>Product Specifications</a:t>
            </a:r>
            <a:endParaRPr lang="en-US" sz="1050" i="0" strike="noStrike" baseline="0">
              <a:solidFill>
                <a:srgbClr val="000000"/>
              </a:solidFill>
              <a:latin typeface="Raleway-Regular"/>
            </a:endParaRPr>
          </a:p>
          <a:p>
            <a:endParaRPr lang="en-US" sz="105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Finger touch dynamic height adjustment</a:t>
            </a:r>
            <a:endParaRPr lang="en-US" sz="1600" b="0" i="0" u="none" strike="noStrike" baseline="0">
              <a:solidFill>
                <a:srgbClr val="000000"/>
              </a:solidFill>
              <a:latin typeface="Raleway-Regular"/>
            </a:endParaRPr>
          </a:p>
          <a:p>
            <a:pPr marL="171450" indent="-171450">
              <a:buFont typeface="Arial"/>
              <a:buChar char="•"/>
            </a:pPr>
            <a:r>
              <a:rPr lang="en-US" sz="1050" b="0" i="0" u="none" strike="noStrike" baseline="0">
                <a:solidFill>
                  <a:srgbClr val="211D1E"/>
                </a:solidFill>
                <a:latin typeface="Raleway-Regular"/>
              </a:rPr>
              <a:t>Recommended for worksurfaces36.0" </a:t>
            </a:r>
            <a:br>
              <a:rPr lang="en-US" sz="1050">
                <a:solidFill>
                  <a:srgbClr val="211D1E"/>
                </a:solidFill>
                <a:latin typeface="Raleway-Regular"/>
              </a:rPr>
            </a:br>
            <a:r>
              <a:rPr lang="en-US" sz="1050" b="0" i="0" u="none" strike="noStrike" baseline="0">
                <a:solidFill>
                  <a:srgbClr val="211D1E"/>
                </a:solidFill>
                <a:latin typeface="Raleway-Regular"/>
              </a:rPr>
              <a:t>deep or less</a:t>
            </a:r>
          </a:p>
          <a:p>
            <a:pPr marL="171450" indent="-171450">
              <a:buFont typeface="Arial"/>
              <a:buChar char="•"/>
            </a:pPr>
            <a:r>
              <a:rPr lang="en-US" sz="1050" b="0" i="0" u="none" strike="noStrike" baseline="0">
                <a:solidFill>
                  <a:srgbClr val="211D1E"/>
                </a:solidFill>
                <a:latin typeface="Raleway-Regular"/>
              </a:rPr>
              <a:t>14.04" height adjustment range </a:t>
            </a:r>
            <a:br>
              <a:rPr lang="en-US" sz="1050">
                <a:solidFill>
                  <a:srgbClr val="211D1E"/>
                </a:solidFill>
                <a:latin typeface="Raleway-Regular"/>
              </a:rPr>
            </a:br>
            <a:r>
              <a:rPr lang="en-US" sz="1050" b="0" i="0" u="none" strike="noStrike" baseline="0">
                <a:solidFill>
                  <a:srgbClr val="211D1E"/>
                </a:solidFill>
                <a:latin typeface="Raleway-Regular"/>
              </a:rPr>
              <a:t>9.20-23.30" (low/high)</a:t>
            </a:r>
          </a:p>
          <a:p>
            <a:pPr marL="171450" indent="-171450">
              <a:buFont typeface="Arial"/>
              <a:buChar char="•"/>
            </a:pPr>
            <a:r>
              <a:rPr lang="en-US" sz="1050" b="0" i="0" u="none" strike="noStrike" baseline="0">
                <a:solidFill>
                  <a:srgbClr val="211D1E"/>
                </a:solidFill>
                <a:latin typeface="Raleway-Regular"/>
              </a:rPr>
              <a:t>25.19" arm extension</a:t>
            </a:r>
          </a:p>
          <a:p>
            <a:pPr marL="171450" indent="-171450">
              <a:buFont typeface="Arial"/>
              <a:buChar char="•"/>
            </a:pPr>
            <a:r>
              <a:rPr lang="en-US" sz="1050" b="0" i="0" u="none" strike="noStrike" baseline="0">
                <a:solidFill>
                  <a:srgbClr val="211D1E"/>
                </a:solidFill>
                <a:latin typeface="Raleway-Regular"/>
              </a:rPr>
              <a:t>4.15" arm retraction</a:t>
            </a:r>
          </a:p>
          <a:p>
            <a:pPr marL="171450" indent="-171450">
              <a:buFont typeface="Arial"/>
              <a:buChar char="•"/>
            </a:pPr>
            <a:r>
              <a:rPr lang="en-US" sz="1050" b="0" i="0" u="none" strike="noStrike" baseline="0">
                <a:solidFill>
                  <a:srgbClr val="211D1E"/>
                </a:solidFill>
                <a:latin typeface="Raleway-Regular"/>
              </a:rPr>
              <a:t>±85°/-35° monitor tilt</a:t>
            </a:r>
          </a:p>
          <a:p>
            <a:pPr marL="171450" indent="-171450">
              <a:buFont typeface="Arial"/>
              <a:buChar char="•"/>
            </a:pPr>
            <a:r>
              <a:rPr lang="en-US" sz="1050" b="0" i="0" u="none" strike="noStrike" baseline="0">
                <a:solidFill>
                  <a:srgbClr val="211D1E"/>
                </a:solidFill>
                <a:latin typeface="Raleway-Regular"/>
              </a:rPr>
              <a:t>±90° VESA rotation</a:t>
            </a:r>
          </a:p>
          <a:p>
            <a:pPr marL="171450" indent="-171450">
              <a:buFont typeface="Arial"/>
              <a:buChar char="•"/>
            </a:pPr>
            <a:r>
              <a:rPr lang="en-US" sz="1050" b="0" i="0" u="none" strike="noStrike" baseline="0">
                <a:solidFill>
                  <a:srgbClr val="211D1E"/>
                </a:solidFill>
                <a:latin typeface="Raleway-Regular"/>
              </a:rPr>
              <a:t>17.6 lb. - 42.0 lb. weight capacity</a:t>
            </a:r>
          </a:p>
          <a:p>
            <a:pPr marL="171450" indent="-171450">
              <a:buFont typeface="Arial"/>
              <a:buChar char="•"/>
            </a:pPr>
            <a:r>
              <a:rPr lang="en-US" sz="1050" b="0" i="0" u="none" strike="noStrike" baseline="0">
                <a:solidFill>
                  <a:srgbClr val="211D1E"/>
                </a:solidFill>
                <a:latin typeface="Raleway-Regular"/>
              </a:rPr>
              <a:t>VESA 75mm/100mm quick release</a:t>
            </a:r>
          </a:p>
          <a:p>
            <a:pPr marL="171450" indent="-171450">
              <a:buFont typeface="Arial"/>
              <a:buChar char="•"/>
            </a:pPr>
            <a:r>
              <a:rPr lang="en-US" sz="1050" b="0" i="0" u="none" strike="noStrike" baseline="0">
                <a:solidFill>
                  <a:srgbClr val="211D1E"/>
                </a:solidFill>
                <a:latin typeface="Raleway-Regular"/>
              </a:rPr>
              <a:t>180° lock-out feature</a:t>
            </a:r>
          </a:p>
          <a:p>
            <a:pPr marL="171450" indent="-171450">
              <a:buFont typeface="Arial"/>
              <a:buChar char="•"/>
            </a:pPr>
            <a:r>
              <a:rPr lang="en-US" sz="1050" b="0" i="0" u="none" strike="noStrike" baseline="0">
                <a:solidFill>
                  <a:srgbClr val="211D1E"/>
                </a:solidFill>
                <a:latin typeface="Raleway-Regular"/>
              </a:rPr>
              <a:t>360° rotation at three points</a:t>
            </a:r>
          </a:p>
          <a:p>
            <a:pPr marL="171450" indent="-171450">
              <a:buFont typeface="Arial"/>
              <a:buChar char="•"/>
            </a:pPr>
            <a:r>
              <a:rPr lang="en-US" sz="1050" b="0" i="0" u="none" strike="noStrike" baseline="0">
                <a:solidFill>
                  <a:srgbClr val="211D1E"/>
                </a:solidFill>
                <a:latin typeface="Raleway-Regular"/>
              </a:rPr>
              <a:t>Meets or exceeds BIFMA x5.5</a:t>
            </a:r>
            <a:r>
              <a:rPr lang="en-US" sz="1050">
                <a:solidFill>
                  <a:srgbClr val="211D1E"/>
                </a:solidFill>
                <a:latin typeface="Raleway-Regular"/>
              </a:rPr>
              <a:t> </a:t>
            </a:r>
            <a:r>
              <a:rPr lang="en-US" sz="1050" b="0" i="0" u="none" strike="noStrike" baseline="0">
                <a:solidFill>
                  <a:srgbClr val="211D1E"/>
                </a:solidFill>
                <a:latin typeface="Raleway-Regular"/>
              </a:rPr>
              <a:t>guidelines</a:t>
            </a:r>
          </a:p>
          <a:p>
            <a:pPr marL="171450" indent="-171450">
              <a:buFont typeface="Arial"/>
              <a:buChar char="•"/>
            </a:pPr>
            <a:r>
              <a:rPr lang="en-US" sz="1050" b="0" i="0" u="none" strike="noStrike" baseline="0">
                <a:solidFill>
                  <a:srgbClr val="211D1E"/>
                </a:solidFill>
                <a:latin typeface="Raleway-Regular"/>
              </a:rPr>
              <a:t>Desk clamp and grommet mount included</a:t>
            </a:r>
          </a:p>
          <a:p>
            <a:pPr marL="171450" indent="-171450">
              <a:buFont typeface="Arial"/>
              <a:buChar char="•"/>
            </a:pPr>
            <a:r>
              <a:rPr lang="en-US" sz="1050">
                <a:solidFill>
                  <a:srgbClr val="211D1E"/>
                </a:solidFill>
                <a:latin typeface="Raleway-Regular"/>
              </a:rPr>
              <a:t>Warranty: Lifetime </a:t>
            </a:r>
            <a:endParaRPr lang="en-US" sz="1050" b="0" i="0" u="none" strike="noStrike" baseline="0">
              <a:solidFill>
                <a:srgbClr val="211D1E"/>
              </a:solidFill>
              <a:latin typeface="Raleway-Regular"/>
            </a:endParaRPr>
          </a:p>
        </p:txBody>
      </p:sp>
      <p:pic>
        <p:nvPicPr>
          <p:cNvPr id="17" name="Picture 16">
            <a:extLst>
              <a:ext uri="{FF2B5EF4-FFF2-40B4-BE49-F238E27FC236}">
                <a16:creationId xmlns:a16="http://schemas.microsoft.com/office/drawing/2014/main" id="{29D07D61-F24D-465C-B6F9-8A6D56A23DEE}"/>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17714" y="6293615"/>
            <a:ext cx="1237742" cy="330622"/>
          </a:xfrm>
          <a:prstGeom prst="rect">
            <a:avLst/>
          </a:prstGeom>
        </p:spPr>
      </p:pic>
      <p:pic>
        <p:nvPicPr>
          <p:cNvPr id="13" name="Picture 12">
            <a:extLst>
              <a:ext uri="{FF2B5EF4-FFF2-40B4-BE49-F238E27FC236}">
                <a16:creationId xmlns:a16="http://schemas.microsoft.com/office/drawing/2014/main" id="{7E7C07F3-C2D3-BE8A-E276-96A0EF70FE06}"/>
              </a:ext>
            </a:extLst>
          </p:cNvPr>
          <p:cNvPicPr>
            <a:picLocks noChangeAspect="1"/>
          </p:cNvPicPr>
          <p:nvPr/>
        </p:nvPicPr>
        <p:blipFill>
          <a:blip r:embed="rId4"/>
          <a:stretch>
            <a:fillRect/>
          </a:stretch>
        </p:blipFill>
        <p:spPr>
          <a:xfrm>
            <a:off x="10688361" y="6136836"/>
            <a:ext cx="1357382" cy="644181"/>
          </a:xfrm>
          <a:prstGeom prst="rect">
            <a:avLst/>
          </a:prstGeom>
        </p:spPr>
      </p:pic>
      <p:sp>
        <p:nvSpPr>
          <p:cNvPr id="4" name="TextBox 3">
            <a:extLst>
              <a:ext uri="{FF2B5EF4-FFF2-40B4-BE49-F238E27FC236}">
                <a16:creationId xmlns:a16="http://schemas.microsoft.com/office/drawing/2014/main" id="{DA3182A1-A6A3-9BA3-E2F2-AB24E4F2F125}"/>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Edge</a:t>
            </a:r>
            <a:r>
              <a:rPr lang="en-US" sz="2000" baseline="30000">
                <a:latin typeface="Raleway-MediumItalic"/>
              </a:rPr>
              <a:t>®</a:t>
            </a:r>
            <a:r>
              <a:rPr lang="en-US" sz="2000">
                <a:latin typeface="Raleway-MediumItalic"/>
              </a:rPr>
              <a:t>-Max</a:t>
            </a:r>
            <a:endParaRPr lang="en-US" sz="1300" baseline="30000">
              <a:latin typeface="Raleway-MediumItalic"/>
            </a:endParaRPr>
          </a:p>
          <a:p>
            <a:r>
              <a:rPr lang="en-US" sz="1400">
                <a:latin typeface="Raleway-LightItalic"/>
              </a:rPr>
              <a:t>Heavy Duty Single Monitor Arm</a:t>
            </a:r>
          </a:p>
        </p:txBody>
      </p:sp>
      <p:pic>
        <p:nvPicPr>
          <p:cNvPr id="2" name="Picture 1">
            <a:extLst>
              <a:ext uri="{FF2B5EF4-FFF2-40B4-BE49-F238E27FC236}">
                <a16:creationId xmlns:a16="http://schemas.microsoft.com/office/drawing/2014/main" id="{9745CADD-32DD-FD75-5B31-D9342A589F07}"/>
              </a:ext>
            </a:extLst>
          </p:cNvPr>
          <p:cNvPicPr>
            <a:picLocks noChangeAspect="1"/>
          </p:cNvPicPr>
          <p:nvPr/>
        </p:nvPicPr>
        <p:blipFill rotWithShape="1">
          <a:blip r:embed="rId5"/>
          <a:srcRect r="5321" b="18881"/>
          <a:stretch/>
        </p:blipFill>
        <p:spPr>
          <a:xfrm>
            <a:off x="6269104" y="2594025"/>
            <a:ext cx="1242059" cy="1849290"/>
          </a:xfrm>
          <a:prstGeom prst="rect">
            <a:avLst/>
          </a:prstGeom>
        </p:spPr>
      </p:pic>
      <p:pic>
        <p:nvPicPr>
          <p:cNvPr id="5" name="Picture 4">
            <a:extLst>
              <a:ext uri="{FF2B5EF4-FFF2-40B4-BE49-F238E27FC236}">
                <a16:creationId xmlns:a16="http://schemas.microsoft.com/office/drawing/2014/main" id="{F89ABF8D-7685-CAAE-2390-3C15BA42C55E}"/>
              </a:ext>
            </a:extLst>
          </p:cNvPr>
          <p:cNvPicPr>
            <a:picLocks noChangeAspect="1"/>
          </p:cNvPicPr>
          <p:nvPr/>
        </p:nvPicPr>
        <p:blipFill rotWithShape="1">
          <a:blip r:embed="rId6"/>
          <a:srcRect b="16120"/>
          <a:stretch/>
        </p:blipFill>
        <p:spPr>
          <a:xfrm>
            <a:off x="2757956" y="5065523"/>
            <a:ext cx="3009061" cy="1496648"/>
          </a:xfrm>
          <a:prstGeom prst="rect">
            <a:avLst/>
          </a:prstGeom>
        </p:spPr>
      </p:pic>
      <p:sp>
        <p:nvSpPr>
          <p:cNvPr id="6" name="TextBox 5">
            <a:extLst>
              <a:ext uri="{FF2B5EF4-FFF2-40B4-BE49-F238E27FC236}">
                <a16:creationId xmlns:a16="http://schemas.microsoft.com/office/drawing/2014/main" id="{5C8681C1-9C41-6571-9D88-0895D837858B}"/>
              </a:ext>
            </a:extLst>
          </p:cNvPr>
          <p:cNvSpPr txBox="1"/>
          <p:nvPr/>
        </p:nvSpPr>
        <p:spPr>
          <a:xfrm>
            <a:off x="2792536"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7" name="TextBox 6">
            <a:extLst>
              <a:ext uri="{FF2B5EF4-FFF2-40B4-BE49-F238E27FC236}">
                <a16:creationId xmlns:a16="http://schemas.microsoft.com/office/drawing/2014/main" id="{59E32BAA-E294-595E-E87A-336D1F8780DF}"/>
              </a:ext>
            </a:extLst>
          </p:cNvPr>
          <p:cNvSpPr txBox="1"/>
          <p:nvPr/>
        </p:nvSpPr>
        <p:spPr>
          <a:xfrm>
            <a:off x="4794163" y="6487497"/>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8" name="TextBox 7">
            <a:extLst>
              <a:ext uri="{FF2B5EF4-FFF2-40B4-BE49-F238E27FC236}">
                <a16:creationId xmlns:a16="http://schemas.microsoft.com/office/drawing/2014/main" id="{630EFA39-E865-2BA9-5262-F5BB89AA61E1}"/>
              </a:ext>
            </a:extLst>
          </p:cNvPr>
          <p:cNvSpPr txBox="1"/>
          <p:nvPr/>
        </p:nvSpPr>
        <p:spPr>
          <a:xfrm>
            <a:off x="6161854" y="4468968"/>
            <a:ext cx="152577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landscape/portrait rotation</a:t>
            </a:r>
          </a:p>
        </p:txBody>
      </p:sp>
      <p:pic>
        <p:nvPicPr>
          <p:cNvPr id="9" name="Picture 8">
            <a:extLst>
              <a:ext uri="{FF2B5EF4-FFF2-40B4-BE49-F238E27FC236}">
                <a16:creationId xmlns:a16="http://schemas.microsoft.com/office/drawing/2014/main" id="{047BE78C-BA88-914A-1D6A-59C43CBB404A}"/>
              </a:ext>
            </a:extLst>
          </p:cNvPr>
          <p:cNvPicPr>
            <a:picLocks noChangeAspect="1"/>
          </p:cNvPicPr>
          <p:nvPr/>
        </p:nvPicPr>
        <p:blipFill rotWithShape="1">
          <a:blip r:embed="rId7"/>
          <a:srcRect l="-1" r="34" b="13198"/>
          <a:stretch/>
        </p:blipFill>
        <p:spPr>
          <a:xfrm>
            <a:off x="6200108" y="551191"/>
            <a:ext cx="1493195" cy="1733763"/>
          </a:xfrm>
          <a:prstGeom prst="rect">
            <a:avLst/>
          </a:prstGeom>
        </p:spPr>
      </p:pic>
      <p:sp>
        <p:nvSpPr>
          <p:cNvPr id="11" name="TextBox 10">
            <a:extLst>
              <a:ext uri="{FF2B5EF4-FFF2-40B4-BE49-F238E27FC236}">
                <a16:creationId xmlns:a16="http://schemas.microsoft.com/office/drawing/2014/main" id="{DC3F4FCC-6FC9-8EB9-300E-F170CC972CA0}"/>
              </a:ext>
            </a:extLst>
          </p:cNvPr>
          <p:cNvSpPr txBox="1"/>
          <p:nvPr/>
        </p:nvSpPr>
        <p:spPr>
          <a:xfrm>
            <a:off x="6161854" y="2046880"/>
            <a:ext cx="149991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cable management</a:t>
            </a:r>
          </a:p>
        </p:txBody>
      </p:sp>
      <p:pic>
        <p:nvPicPr>
          <p:cNvPr id="12" name="Picture 11">
            <a:extLst>
              <a:ext uri="{FF2B5EF4-FFF2-40B4-BE49-F238E27FC236}">
                <a16:creationId xmlns:a16="http://schemas.microsoft.com/office/drawing/2014/main" id="{AB9E9CBE-B672-D24C-001B-F2AFA38E309F}"/>
              </a:ext>
            </a:extLst>
          </p:cNvPr>
          <p:cNvPicPr>
            <a:picLocks noChangeAspect="1"/>
          </p:cNvPicPr>
          <p:nvPr/>
        </p:nvPicPr>
        <p:blipFill rotWithShape="1">
          <a:blip r:embed="rId8"/>
          <a:srcRect r="-1428" b="20315"/>
          <a:stretch/>
        </p:blipFill>
        <p:spPr>
          <a:xfrm>
            <a:off x="6240439" y="4993484"/>
            <a:ext cx="1521337" cy="1494013"/>
          </a:xfrm>
          <a:prstGeom prst="rect">
            <a:avLst/>
          </a:prstGeom>
        </p:spPr>
      </p:pic>
      <p:sp>
        <p:nvSpPr>
          <p:cNvPr id="14" name="TextBox 13">
            <a:extLst>
              <a:ext uri="{FF2B5EF4-FFF2-40B4-BE49-F238E27FC236}">
                <a16:creationId xmlns:a16="http://schemas.microsoft.com/office/drawing/2014/main" id="{42BC4065-6477-8222-F03D-BF7DEC98EBA0}"/>
              </a:ext>
            </a:extLst>
          </p:cNvPr>
          <p:cNvSpPr txBox="1"/>
          <p:nvPr/>
        </p:nvSpPr>
        <p:spPr>
          <a:xfrm>
            <a:off x="6175961" y="6487497"/>
            <a:ext cx="162886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integrated </a:t>
            </a:r>
            <a:r>
              <a:rPr lang="en-US" sz="800" err="1">
                <a:latin typeface="Raleway-MediumItalic"/>
              </a:rPr>
              <a:t>allen</a:t>
            </a:r>
            <a:r>
              <a:rPr lang="en-US" sz="800">
                <a:latin typeface="Raleway-MediumItalic"/>
              </a:rPr>
              <a:t> key storage</a:t>
            </a:r>
          </a:p>
        </p:txBody>
      </p:sp>
    </p:spTree>
    <p:extLst>
      <p:ext uri="{BB962C8B-B14F-4D97-AF65-F5344CB8AC3E}">
        <p14:creationId xmlns:p14="http://schemas.microsoft.com/office/powerpoint/2010/main" val="38053715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DD54A66-C21C-4160-9C3D-3A7A6D94D1B5}"/>
              </a:ext>
            </a:extLst>
          </p:cNvPr>
          <p:cNvPicPr>
            <a:picLocks noChangeAspect="1"/>
          </p:cNvPicPr>
          <p:nvPr/>
        </p:nvPicPr>
        <p:blipFill>
          <a:blip r:embed="rId2"/>
          <a:stretch>
            <a:fillRect/>
          </a:stretch>
        </p:blipFill>
        <p:spPr>
          <a:xfrm>
            <a:off x="182671" y="1056670"/>
            <a:ext cx="3774801" cy="4926901"/>
          </a:xfrm>
          <a:prstGeom prst="rect">
            <a:avLst/>
          </a:prstGeom>
        </p:spPr>
      </p:pic>
      <p:pic>
        <p:nvPicPr>
          <p:cNvPr id="8" name="Picture 7">
            <a:extLst>
              <a:ext uri="{FF2B5EF4-FFF2-40B4-BE49-F238E27FC236}">
                <a16:creationId xmlns:a16="http://schemas.microsoft.com/office/drawing/2014/main" id="{174BFAA2-BCB7-469C-AE51-462C07BB1A89}"/>
              </a:ext>
            </a:extLst>
          </p:cNvPr>
          <p:cNvPicPr>
            <a:picLocks noChangeAspect="1"/>
          </p:cNvPicPr>
          <p:nvPr/>
        </p:nvPicPr>
        <p:blipFill rotWithShape="1">
          <a:blip r:embed="rId3"/>
          <a:srcRect r="1292" b="17710"/>
          <a:stretch/>
        </p:blipFill>
        <p:spPr>
          <a:xfrm>
            <a:off x="4371002" y="3564646"/>
            <a:ext cx="3321885" cy="2664636"/>
          </a:xfrm>
          <a:prstGeom prst="rect">
            <a:avLst/>
          </a:prstGeom>
        </p:spPr>
      </p:pic>
      <p:pic>
        <p:nvPicPr>
          <p:cNvPr id="10" name="Picture 9">
            <a:extLst>
              <a:ext uri="{FF2B5EF4-FFF2-40B4-BE49-F238E27FC236}">
                <a16:creationId xmlns:a16="http://schemas.microsoft.com/office/drawing/2014/main" id="{0FAA9CF4-99F9-476D-908D-3B3961315E24}"/>
              </a:ext>
            </a:extLst>
          </p:cNvPr>
          <p:cNvPicPr>
            <a:picLocks noChangeAspect="1"/>
          </p:cNvPicPr>
          <p:nvPr/>
        </p:nvPicPr>
        <p:blipFill rotWithShape="1">
          <a:blip r:embed="rId4"/>
          <a:srcRect r="1449" b="19663"/>
          <a:stretch/>
        </p:blipFill>
        <p:spPr>
          <a:xfrm>
            <a:off x="4470280" y="150358"/>
            <a:ext cx="2904556" cy="2908097"/>
          </a:xfrm>
          <a:prstGeom prst="rect">
            <a:avLst/>
          </a:prstGeom>
        </p:spPr>
      </p:pic>
      <p:pic>
        <p:nvPicPr>
          <p:cNvPr id="11" name="Picture 10">
            <a:extLst>
              <a:ext uri="{FF2B5EF4-FFF2-40B4-BE49-F238E27FC236}">
                <a16:creationId xmlns:a16="http://schemas.microsoft.com/office/drawing/2014/main" id="{416DF839-3777-4D4F-BC85-29E04C292649}"/>
              </a:ext>
            </a:extLst>
          </p:cNvPr>
          <p:cNvPicPr>
            <a:picLocks noChangeAspect="1"/>
          </p:cNvPicPr>
          <p:nvPr/>
        </p:nvPicPr>
        <p:blipFill rotWithShape="1">
          <a:blip r:embed="rId5"/>
          <a:srcRect b="16247"/>
          <a:stretch/>
        </p:blipFill>
        <p:spPr>
          <a:xfrm>
            <a:off x="2573173" y="4288384"/>
            <a:ext cx="1325506" cy="2149459"/>
          </a:xfrm>
          <a:prstGeom prst="rect">
            <a:avLst/>
          </a:prstGeom>
        </p:spPr>
      </p:pic>
      <p:sp>
        <p:nvSpPr>
          <p:cNvPr id="9" name="TextBox 8">
            <a:extLst>
              <a:ext uri="{FF2B5EF4-FFF2-40B4-BE49-F238E27FC236}">
                <a16:creationId xmlns:a16="http://schemas.microsoft.com/office/drawing/2014/main" id="{ABD5F139-B271-0888-CE30-9072A46BF63A}"/>
              </a:ext>
            </a:extLst>
          </p:cNvPr>
          <p:cNvSpPr txBox="1"/>
          <p:nvPr/>
        </p:nvSpPr>
        <p:spPr>
          <a:xfrm>
            <a:off x="8234380" y="1239434"/>
            <a:ext cx="4093648" cy="4378122"/>
          </a:xfrm>
          <a:prstGeom prst="rect">
            <a:avLst/>
          </a:prstGeom>
          <a:noFill/>
        </p:spPr>
        <p:txBody>
          <a:bodyPr wrap="square" lIns="91440" tIns="45720" rIns="91440" bIns="45720" anchor="ctr">
            <a:spAutoFit/>
          </a:bodyPr>
          <a:lstStyle/>
          <a:p>
            <a:r>
              <a:rPr lang="en-US" sz="1600" i="0" strike="noStrike" baseline="0">
                <a:solidFill>
                  <a:srgbClr val="211D1E"/>
                </a:solidFill>
                <a:latin typeface="Raleway-Regular"/>
              </a:rPr>
              <a:t>Product Specifications</a:t>
            </a:r>
          </a:p>
          <a:p>
            <a:endParaRPr lang="en-US" sz="1050" b="1"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Finger touch dynamic height adjustment</a:t>
            </a:r>
          </a:p>
          <a:p>
            <a:pPr marL="171450" indent="-171450">
              <a:buFont typeface="Arial"/>
              <a:buChar char="•"/>
            </a:pPr>
            <a:r>
              <a:rPr lang="en-US" sz="1050" b="0" i="0" u="none" strike="noStrike" baseline="0">
                <a:solidFill>
                  <a:srgbClr val="211D1E"/>
                </a:solidFill>
                <a:latin typeface="Raleway-Regular"/>
              </a:rPr>
              <a:t>Recommended for worksurfaces 36.0"</a:t>
            </a:r>
            <a:r>
              <a:rPr lang="en-US" sz="1050">
                <a:solidFill>
                  <a:srgbClr val="211D1E"/>
                </a:solidFill>
                <a:latin typeface="Raleway-Regular"/>
              </a:rPr>
              <a:t> </a:t>
            </a:r>
          </a:p>
          <a:p>
            <a:pPr marL="171450" indent="-171450">
              <a:buFont typeface="Arial"/>
              <a:buChar char="•"/>
            </a:pPr>
            <a:r>
              <a:rPr lang="en-US" sz="1050" b="0" i="0" u="none" strike="noStrike" baseline="0">
                <a:solidFill>
                  <a:srgbClr val="211D1E"/>
                </a:solidFill>
                <a:latin typeface="Raleway-Regular"/>
              </a:rPr>
              <a:t>deep or less</a:t>
            </a:r>
            <a:endParaRPr lang="en-US">
              <a:latin typeface="Raleway-Regular"/>
            </a:endParaRPr>
          </a:p>
          <a:p>
            <a:pPr marL="171450" indent="-171450">
              <a:buFont typeface="Arial"/>
              <a:buChar char="•"/>
            </a:pPr>
            <a:r>
              <a:rPr lang="en-US" sz="1050" b="0" i="0" u="none" strike="noStrike" baseline="0">
                <a:solidFill>
                  <a:srgbClr val="211D1E"/>
                </a:solidFill>
                <a:latin typeface="Raleway-Regular"/>
              </a:rPr>
              <a:t>11.10" height adjustment range 5.23"-16.33" </a:t>
            </a:r>
            <a:br>
              <a:rPr lang="en-US" sz="1050">
                <a:solidFill>
                  <a:srgbClr val="211D1E"/>
                </a:solidFill>
                <a:latin typeface="Raleway-Regular"/>
              </a:rPr>
            </a:br>
            <a:r>
              <a:rPr lang="en-US" sz="1050" b="0" i="0" u="none" strike="noStrike" baseline="0">
                <a:solidFill>
                  <a:srgbClr val="211D1E"/>
                </a:solidFill>
                <a:latin typeface="Raleway-Regular"/>
              </a:rPr>
              <a:t>(low/high)</a:t>
            </a:r>
          </a:p>
          <a:p>
            <a:pPr marL="171450" indent="-171450">
              <a:buFont typeface="Arial"/>
              <a:buChar char="•"/>
            </a:pPr>
            <a:r>
              <a:rPr lang="en-US" sz="1050" b="0" i="0" u="none" strike="noStrike" baseline="0">
                <a:solidFill>
                  <a:srgbClr val="211D1E"/>
                </a:solidFill>
                <a:latin typeface="Raleway-Regular"/>
              </a:rPr>
              <a:t>21.14" arm extension</a:t>
            </a:r>
          </a:p>
          <a:p>
            <a:pPr marL="171450" indent="-171450">
              <a:buFont typeface="Arial"/>
              <a:buChar char="•"/>
            </a:pPr>
            <a:r>
              <a:rPr lang="en-US" sz="1050" b="0" i="0" u="none" strike="noStrike" baseline="0">
                <a:solidFill>
                  <a:srgbClr val="211D1E"/>
                </a:solidFill>
                <a:latin typeface="Raleway-Regular"/>
              </a:rPr>
              <a:t>3.32" arm retraction</a:t>
            </a:r>
          </a:p>
          <a:p>
            <a:pPr marL="171450" indent="-171450">
              <a:buFont typeface="Arial"/>
              <a:buChar char="•"/>
            </a:pPr>
            <a:r>
              <a:rPr lang="en-US" sz="1050">
                <a:solidFill>
                  <a:srgbClr val="211D1E"/>
                </a:solidFill>
                <a:latin typeface="Raleway-Regular"/>
              </a:rPr>
              <a:t> </a:t>
            </a:r>
            <a:r>
              <a:rPr lang="en-US" sz="1050" b="0" i="0" u="none" strike="noStrike" baseline="0">
                <a:solidFill>
                  <a:srgbClr val="211D1E"/>
                </a:solidFill>
                <a:latin typeface="Raleway-Regular"/>
              </a:rPr>
              <a:t> ±90°/-25° monitor tilt</a:t>
            </a:r>
          </a:p>
          <a:p>
            <a:pPr marL="171450" indent="-171450">
              <a:buFont typeface="Arial"/>
              <a:buChar char="•"/>
            </a:pPr>
            <a:r>
              <a:rPr lang="en-US" sz="1050">
                <a:solidFill>
                  <a:srgbClr val="211D1E"/>
                </a:solidFill>
                <a:latin typeface="Raleway-Regular"/>
              </a:rPr>
              <a:t> </a:t>
            </a:r>
            <a:r>
              <a:rPr lang="en-US" sz="1050" b="0" i="0" u="none" strike="noStrike" baseline="0">
                <a:solidFill>
                  <a:srgbClr val="211D1E"/>
                </a:solidFill>
                <a:latin typeface="Raleway-Regular"/>
              </a:rPr>
              <a:t> ±90° VESA rotation</a:t>
            </a:r>
          </a:p>
          <a:p>
            <a:pPr marL="171450" indent="-171450">
              <a:buFont typeface="Arial"/>
              <a:buChar char="•"/>
            </a:pPr>
            <a:r>
              <a:rPr lang="en-US" sz="1050">
                <a:solidFill>
                  <a:srgbClr val="211D1E"/>
                </a:solidFill>
                <a:latin typeface="Raleway-Regular"/>
              </a:rPr>
              <a:t> </a:t>
            </a:r>
            <a:r>
              <a:rPr lang="en-US" sz="1050" b="0" i="0" u="none" strike="noStrike" baseline="0">
                <a:solidFill>
                  <a:srgbClr val="211D1E"/>
                </a:solidFill>
                <a:latin typeface="Raleway-Regular"/>
              </a:rPr>
              <a:t> ±90° monitor swivel stop</a:t>
            </a:r>
          </a:p>
          <a:p>
            <a:pPr marL="171450" indent="-171450">
              <a:buFont typeface="Arial"/>
              <a:buChar char="•"/>
            </a:pPr>
            <a:r>
              <a:rPr lang="en-US" sz="1050" b="0" i="0" u="none" strike="noStrike" baseline="0">
                <a:solidFill>
                  <a:srgbClr val="211D1E"/>
                </a:solidFill>
                <a:latin typeface="Raleway-Regular"/>
              </a:rPr>
              <a:t>2.2 lb. - 17.6 lb. weight capacity</a:t>
            </a:r>
          </a:p>
          <a:p>
            <a:pPr marL="171450" indent="-171450">
              <a:buFont typeface="Arial"/>
              <a:buChar char="•"/>
            </a:pPr>
            <a:r>
              <a:rPr lang="en-US" sz="1050" b="0" i="0" u="none" strike="noStrike" baseline="0">
                <a:solidFill>
                  <a:srgbClr val="211D1E"/>
                </a:solidFill>
                <a:latin typeface="Raleway-Regular"/>
              </a:rPr>
              <a:t>VESA 75mm/100mm quick mount</a:t>
            </a:r>
          </a:p>
          <a:p>
            <a:pPr marL="171450" indent="-171450">
              <a:buFont typeface="Arial"/>
              <a:buChar char="•"/>
            </a:pPr>
            <a:r>
              <a:rPr lang="en-US" sz="1050" b="0" i="0" u="none" strike="noStrike" baseline="0">
                <a:solidFill>
                  <a:srgbClr val="211D1E"/>
                </a:solidFill>
                <a:latin typeface="Raleway-Regular"/>
              </a:rPr>
              <a:t>Desk clamp and grommet mount included</a:t>
            </a:r>
          </a:p>
          <a:p>
            <a:pPr marL="171450" indent="-171450">
              <a:buFont typeface="Arial"/>
              <a:buChar char="•"/>
            </a:pPr>
            <a:r>
              <a:rPr lang="en-US" sz="1050" b="0" i="0" u="none" strike="noStrike" baseline="0">
                <a:solidFill>
                  <a:srgbClr val="211D1E"/>
                </a:solidFill>
                <a:latin typeface="Raleway-Regular"/>
              </a:rPr>
              <a:t>Capable to swivel between portrait and </a:t>
            </a:r>
            <a:br>
              <a:rPr lang="en-US">
                <a:latin typeface="Raleway-Regular"/>
              </a:rPr>
            </a:br>
            <a:r>
              <a:rPr lang="en-US" sz="1050" b="0" i="0" u="none" strike="noStrike" baseline="0">
                <a:solidFill>
                  <a:srgbClr val="211D1E"/>
                </a:solidFill>
                <a:latin typeface="Raleway-Regular"/>
              </a:rPr>
              <a:t>landscape orientation</a:t>
            </a:r>
          </a:p>
          <a:p>
            <a:pPr marL="171450" indent="-171450">
              <a:buFont typeface="Arial"/>
              <a:buChar char="•"/>
            </a:pPr>
            <a:r>
              <a:rPr lang="en-US" sz="1050" b="0" i="0" u="none" strike="noStrike" baseline="0">
                <a:solidFill>
                  <a:srgbClr val="211D1E"/>
                </a:solidFill>
                <a:latin typeface="Raleway-Regular"/>
              </a:rPr>
              <a:t>Meets or exceeds BIFMA x5.5 guidelines</a:t>
            </a:r>
          </a:p>
          <a:p>
            <a:pPr marL="171450" indent="-171450">
              <a:buFont typeface="Arial"/>
              <a:buChar char="•"/>
            </a:pPr>
            <a:r>
              <a:rPr lang="en-US" sz="1050" b="0" i="0" u="none" strike="noStrike" baseline="0">
                <a:solidFill>
                  <a:srgbClr val="211D1E"/>
                </a:solidFill>
                <a:latin typeface="Raleway-Regular"/>
              </a:rPr>
              <a:t>Aluminum and steel design</a:t>
            </a:r>
          </a:p>
          <a:p>
            <a:pPr marL="171450" indent="-171450">
              <a:buFont typeface="Arial"/>
              <a:buChar char="•"/>
            </a:pPr>
            <a:r>
              <a:rPr lang="en-US" sz="1050" b="0" i="0" u="none" strike="noStrike" baseline="0">
                <a:solidFill>
                  <a:srgbClr val="211D1E"/>
                </a:solidFill>
                <a:latin typeface="Raleway-Regular"/>
              </a:rPr>
              <a:t>Partially assembled for quick installation</a:t>
            </a:r>
          </a:p>
          <a:p>
            <a:pPr marL="171450" indent="-171450">
              <a:buFont typeface="Arial"/>
              <a:buChar char="•"/>
            </a:pPr>
            <a:r>
              <a:rPr lang="en-US" sz="1050" b="0" i="0" u="none" strike="noStrike" baseline="0">
                <a:solidFill>
                  <a:srgbClr val="211D1E"/>
                </a:solidFill>
                <a:latin typeface="Raleway-Regular"/>
              </a:rPr>
              <a:t>Integrated cord management</a:t>
            </a:r>
          </a:p>
          <a:p>
            <a:pPr marL="171450" indent="-171450">
              <a:buFont typeface="Arial"/>
              <a:buChar char="•"/>
            </a:pPr>
            <a:r>
              <a:rPr lang="en-US" sz="1050" b="0" i="0" u="none" strike="noStrike" baseline="0">
                <a:solidFill>
                  <a:srgbClr val="211D1E"/>
                </a:solidFill>
                <a:latin typeface="Raleway-Regular"/>
              </a:rPr>
              <a:t>Grommet hole integrated in base to easily </a:t>
            </a:r>
            <a:br>
              <a:rPr lang="en-US">
                <a:latin typeface="Raleway-Regular"/>
              </a:rPr>
            </a:br>
            <a:r>
              <a:rPr lang="en-US" sz="1050" b="0" i="0" u="none" strike="noStrike" baseline="0">
                <a:solidFill>
                  <a:srgbClr val="211D1E"/>
                </a:solidFill>
                <a:latin typeface="Raleway-Regular"/>
              </a:rPr>
              <a:t>route cables</a:t>
            </a:r>
          </a:p>
          <a:p>
            <a:pPr marL="171450" indent="-171450">
              <a:buFont typeface="Arial"/>
              <a:buChar char="•"/>
            </a:pPr>
            <a:r>
              <a:rPr lang="en-US" sz="1050" b="0" i="0" u="none" strike="noStrike" baseline="0">
                <a:solidFill>
                  <a:srgbClr val="211D1E"/>
                </a:solidFill>
                <a:latin typeface="Raleway-Regular"/>
              </a:rPr>
              <a:t>Clip-on tool holder attaches to base bracket </a:t>
            </a:r>
            <a:br>
              <a:rPr lang="en-US">
                <a:latin typeface="Raleway-Regular"/>
              </a:rPr>
            </a:br>
            <a:r>
              <a:rPr lang="en-US" sz="1050" b="0" i="0" u="none" strike="noStrike" baseline="0">
                <a:solidFill>
                  <a:srgbClr val="211D1E"/>
                </a:solidFill>
                <a:latin typeface="Raleway-Regular"/>
              </a:rPr>
              <a:t>keeping hex keys accessible</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15" name="Picture 14">
            <a:extLst>
              <a:ext uri="{FF2B5EF4-FFF2-40B4-BE49-F238E27FC236}">
                <a16:creationId xmlns:a16="http://schemas.microsoft.com/office/drawing/2014/main" id="{FCDF5F0E-1C5D-78A3-21D1-D8E9F1CD6A13}"/>
              </a:ext>
            </a:extLst>
          </p:cNvPr>
          <p:cNvPicPr>
            <a:picLocks noChangeAspect="1"/>
          </p:cNvPicPr>
          <p:nvPr/>
        </p:nvPicPr>
        <p:blipFill>
          <a:blip r:embed="rId6"/>
          <a:stretch>
            <a:fillRect/>
          </a:stretch>
        </p:blipFill>
        <p:spPr>
          <a:xfrm>
            <a:off x="264646" y="6229281"/>
            <a:ext cx="1188175" cy="417125"/>
          </a:xfrm>
          <a:prstGeom prst="rect">
            <a:avLst/>
          </a:prstGeom>
        </p:spPr>
      </p:pic>
      <p:sp>
        <p:nvSpPr>
          <p:cNvPr id="3" name="TextBox 2">
            <a:extLst>
              <a:ext uri="{FF2B5EF4-FFF2-40B4-BE49-F238E27FC236}">
                <a16:creationId xmlns:a16="http://schemas.microsoft.com/office/drawing/2014/main" id="{4BD7242D-E79F-972E-ECDD-CAADF49554B5}"/>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Raleway-MediumItalic"/>
              </a:rPr>
              <a:t>Eppa</a:t>
            </a:r>
            <a:r>
              <a:rPr lang="en-US" sz="2000">
                <a:latin typeface="Raleway-MediumItalic"/>
              </a:rPr>
              <a:t>™</a:t>
            </a:r>
          </a:p>
          <a:p>
            <a:r>
              <a:rPr lang="en-US" sz="1400">
                <a:latin typeface="Raleway-LightItalic"/>
              </a:rPr>
              <a:t>Single Monitor Arm</a:t>
            </a:r>
          </a:p>
        </p:txBody>
      </p:sp>
      <p:sp>
        <p:nvSpPr>
          <p:cNvPr id="2" name="TextBox 1">
            <a:extLst>
              <a:ext uri="{FF2B5EF4-FFF2-40B4-BE49-F238E27FC236}">
                <a16:creationId xmlns:a16="http://schemas.microsoft.com/office/drawing/2014/main" id="{527AEC0A-9A9E-EF9C-0BF2-6BD53B3E1042}"/>
              </a:ext>
            </a:extLst>
          </p:cNvPr>
          <p:cNvSpPr txBox="1"/>
          <p:nvPr/>
        </p:nvSpPr>
        <p:spPr>
          <a:xfrm>
            <a:off x="2397468" y="6437843"/>
            <a:ext cx="13255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clip-on tool storage</a:t>
            </a:r>
          </a:p>
        </p:txBody>
      </p:sp>
      <p:sp>
        <p:nvSpPr>
          <p:cNvPr id="4" name="TextBox 3">
            <a:extLst>
              <a:ext uri="{FF2B5EF4-FFF2-40B4-BE49-F238E27FC236}">
                <a16:creationId xmlns:a16="http://schemas.microsoft.com/office/drawing/2014/main" id="{9E6C6799-E11F-43F0-5CB9-5A61C844F594}"/>
              </a:ext>
            </a:extLst>
          </p:cNvPr>
          <p:cNvSpPr txBox="1"/>
          <p:nvPr/>
        </p:nvSpPr>
        <p:spPr>
          <a:xfrm>
            <a:off x="5076935" y="3058455"/>
            <a:ext cx="173393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VESA mounts tilt up and down, providing a flat writing surface for touch screen monitors</a:t>
            </a:r>
          </a:p>
        </p:txBody>
      </p:sp>
      <p:sp>
        <p:nvSpPr>
          <p:cNvPr id="5" name="TextBox 4">
            <a:extLst>
              <a:ext uri="{FF2B5EF4-FFF2-40B4-BE49-F238E27FC236}">
                <a16:creationId xmlns:a16="http://schemas.microsoft.com/office/drawing/2014/main" id="{9EE7FD75-B4C3-29BC-F356-F995071ED309}"/>
              </a:ext>
            </a:extLst>
          </p:cNvPr>
          <p:cNvSpPr txBox="1"/>
          <p:nvPr/>
        </p:nvSpPr>
        <p:spPr>
          <a:xfrm>
            <a:off x="4667621" y="6320130"/>
            <a:ext cx="25427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Monitors can pivot from portrait to landscape orientation easily. Arms have wide range of motion</a:t>
            </a:r>
          </a:p>
        </p:txBody>
      </p:sp>
    </p:spTree>
    <p:extLst>
      <p:ext uri="{BB962C8B-B14F-4D97-AF65-F5344CB8AC3E}">
        <p14:creationId xmlns:p14="http://schemas.microsoft.com/office/powerpoint/2010/main" val="27681193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B2CF05-AAC5-4FBD-9483-77CCF3841E6F}"/>
              </a:ext>
            </a:extLst>
          </p:cNvPr>
          <p:cNvPicPr>
            <a:picLocks noChangeAspect="1"/>
          </p:cNvPicPr>
          <p:nvPr/>
        </p:nvPicPr>
        <p:blipFill>
          <a:blip r:embed="rId2"/>
          <a:stretch>
            <a:fillRect/>
          </a:stretch>
        </p:blipFill>
        <p:spPr>
          <a:xfrm>
            <a:off x="-1" y="911491"/>
            <a:ext cx="5145466" cy="4382980"/>
          </a:xfrm>
          <a:prstGeom prst="rect">
            <a:avLst/>
          </a:prstGeom>
        </p:spPr>
      </p:pic>
      <p:sp>
        <p:nvSpPr>
          <p:cNvPr id="12" name="TextBox 11">
            <a:extLst>
              <a:ext uri="{FF2B5EF4-FFF2-40B4-BE49-F238E27FC236}">
                <a16:creationId xmlns:a16="http://schemas.microsoft.com/office/drawing/2014/main" id="{4BC8A59A-0602-BC23-16BF-542A730E143A}"/>
              </a:ext>
            </a:extLst>
          </p:cNvPr>
          <p:cNvSpPr txBox="1"/>
          <p:nvPr/>
        </p:nvSpPr>
        <p:spPr>
          <a:xfrm>
            <a:off x="8521412" y="741294"/>
            <a:ext cx="3847162" cy="5370701"/>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600" b="0" i="0" strike="noStrike" baseline="0">
              <a:solidFill>
                <a:srgbClr val="000000"/>
              </a:solidFill>
              <a:latin typeface="Raleway-Regular"/>
            </a:endParaRPr>
          </a:p>
          <a:p>
            <a:endParaRPr lang="en-US" sz="1200" b="0" i="0" u="none" strike="noStrike" baseline="0">
              <a:solidFill>
                <a:srgbClr val="000000"/>
              </a:solidFill>
              <a:latin typeface="Raleway-Regular"/>
            </a:endParaRPr>
          </a:p>
          <a:p>
            <a:pPr marL="171450" indent="-171450">
              <a:buFont typeface="Arial"/>
              <a:buChar char="•"/>
            </a:pPr>
            <a:r>
              <a:rPr lang="en-US" sz="1050" b="0" i="0" u="none" strike="noStrike" baseline="0">
                <a:solidFill>
                  <a:srgbClr val="211D1E"/>
                </a:solidFill>
                <a:latin typeface="Raleway-Regular"/>
              </a:rPr>
              <a:t>Finger touch dynamic height adjustment</a:t>
            </a:r>
          </a:p>
          <a:p>
            <a:pPr marL="171450" indent="-171450">
              <a:buFont typeface="Arial"/>
              <a:buChar char="•"/>
            </a:pPr>
            <a:r>
              <a:rPr lang="en-US" sz="1050" b="0" i="0" u="none" strike="noStrike" baseline="0">
                <a:solidFill>
                  <a:srgbClr val="211D1E"/>
                </a:solidFill>
                <a:latin typeface="Raleway-Regular"/>
              </a:rPr>
              <a:t>Recommended for worksurfaces36.0" </a:t>
            </a:r>
            <a:br>
              <a:rPr lang="en-US" sz="1050">
                <a:solidFill>
                  <a:srgbClr val="211D1E"/>
                </a:solidFill>
                <a:latin typeface="Raleway-Regular"/>
              </a:rPr>
            </a:br>
            <a:r>
              <a:rPr lang="en-US" sz="1050" b="0" i="0" u="none" strike="noStrike" baseline="0">
                <a:solidFill>
                  <a:srgbClr val="211D1E"/>
                </a:solidFill>
                <a:latin typeface="Raleway-Regular"/>
              </a:rPr>
              <a:t>deep or less</a:t>
            </a:r>
          </a:p>
          <a:p>
            <a:pPr marL="171450" indent="-171450">
              <a:buFont typeface="Arial"/>
              <a:buChar char="•"/>
            </a:pPr>
            <a:r>
              <a:rPr lang="en-US" sz="1050" b="0" i="0" u="none" strike="noStrike" baseline="0">
                <a:solidFill>
                  <a:srgbClr val="211D1E"/>
                </a:solidFill>
                <a:latin typeface="Raleway-Regular"/>
              </a:rPr>
              <a:t>11.10" height adjustment range5.23"-16.33" </a:t>
            </a:r>
            <a:br>
              <a:rPr lang="en-US" sz="1050">
                <a:solidFill>
                  <a:srgbClr val="211D1E"/>
                </a:solidFill>
                <a:latin typeface="Raleway-Regular"/>
              </a:rPr>
            </a:br>
            <a:r>
              <a:rPr lang="en-US" sz="1050" b="0" i="0" u="none" strike="noStrike" baseline="0">
                <a:solidFill>
                  <a:srgbClr val="211D1E"/>
                </a:solidFill>
                <a:latin typeface="Raleway-Regular"/>
              </a:rPr>
              <a:t>(low/high)</a:t>
            </a:r>
          </a:p>
          <a:p>
            <a:pPr marL="171450" indent="-171450">
              <a:buFont typeface="Arial"/>
              <a:buChar char="•"/>
            </a:pPr>
            <a:r>
              <a:rPr lang="en-US" sz="1050" b="0" i="0" u="none" strike="noStrike" baseline="0">
                <a:solidFill>
                  <a:srgbClr val="211D1E"/>
                </a:solidFill>
                <a:latin typeface="Raleway-Regular"/>
              </a:rPr>
              <a:t>21.14" arm extension</a:t>
            </a:r>
          </a:p>
          <a:p>
            <a:pPr marL="171450" indent="-171450">
              <a:buFont typeface="Arial"/>
              <a:buChar char="•"/>
            </a:pPr>
            <a:r>
              <a:rPr lang="en-US" sz="1050" b="0" i="0" u="none" strike="noStrike" baseline="0">
                <a:solidFill>
                  <a:srgbClr val="211D1E"/>
                </a:solidFill>
                <a:latin typeface="Raleway-Regular"/>
              </a:rPr>
              <a:t>3.34" arm retraction</a:t>
            </a:r>
            <a:endParaRPr lang="en-US" sz="105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±90°/-25° monitor tilt</a:t>
            </a:r>
            <a:endParaRPr lang="en-US" sz="105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±90° VESA rotation</a:t>
            </a:r>
            <a:endParaRPr lang="en-US" sz="105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±90° monitor swivel stop</a:t>
            </a:r>
          </a:p>
          <a:p>
            <a:pPr marL="171450" indent="-171450">
              <a:buFont typeface="Arial"/>
              <a:buChar char="•"/>
            </a:pPr>
            <a:r>
              <a:rPr lang="en-US" sz="1050" b="0" i="0" u="none" strike="noStrike" baseline="0">
                <a:solidFill>
                  <a:srgbClr val="211D1E"/>
                </a:solidFill>
                <a:latin typeface="Raleway-Regular"/>
              </a:rPr>
              <a:t>2.2 lb. - 17.6 lb. weight capacity </a:t>
            </a:r>
            <a:r>
              <a:rPr lang="en-US" sz="1050" b="0" i="1" u="none" strike="noStrike" baseline="0">
                <a:solidFill>
                  <a:srgbClr val="211D1E"/>
                </a:solidFill>
                <a:latin typeface="Raleway-Regular"/>
              </a:rPr>
              <a:t>(per arm)</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VESA 75mm/100mm quick mount</a:t>
            </a:r>
          </a:p>
          <a:p>
            <a:pPr marL="171450" indent="-171450">
              <a:buFont typeface="Arial"/>
              <a:buChar char="•"/>
            </a:pPr>
            <a:r>
              <a:rPr lang="en-US" sz="1050" b="0" i="0" u="none" strike="noStrike" baseline="0">
                <a:solidFill>
                  <a:srgbClr val="211D1E"/>
                </a:solidFill>
                <a:latin typeface="Raleway-Regular"/>
              </a:rPr>
              <a:t>Desk clamp and grommet mount included</a:t>
            </a:r>
          </a:p>
          <a:p>
            <a:pPr marL="171450" indent="-171450">
              <a:buFont typeface="Arial"/>
              <a:buChar char="•"/>
            </a:pPr>
            <a:r>
              <a:rPr lang="en-US" sz="1050" b="0" i="0" u="none" strike="noStrike" baseline="0">
                <a:solidFill>
                  <a:srgbClr val="211D1E"/>
                </a:solidFill>
                <a:latin typeface="Raleway-Regular"/>
              </a:rPr>
              <a:t>38.97" max. monitor </a:t>
            </a:r>
            <a:r>
              <a:rPr lang="en-US" sz="1050">
                <a:solidFill>
                  <a:srgbClr val="211D1E"/>
                </a:solidFill>
                <a:latin typeface="Raleway-Regular"/>
              </a:rPr>
              <a:t>width</a:t>
            </a:r>
            <a:br>
              <a:rPr lang="en-US" sz="1050">
                <a:solidFill>
                  <a:srgbClr val="211D1E"/>
                </a:solidFill>
                <a:latin typeface="Raleway-Regular"/>
              </a:rPr>
            </a:br>
            <a:r>
              <a:rPr lang="en-US" sz="1050" i="1">
                <a:solidFill>
                  <a:srgbClr val="211D1E"/>
                </a:solidFill>
                <a:latin typeface="Raleway-Regular"/>
              </a:rPr>
              <a:t>- Bezel</a:t>
            </a:r>
            <a:r>
              <a:rPr lang="en-US" sz="1050" b="0" i="1" u="none" strike="noStrike" baseline="0">
                <a:solidFill>
                  <a:srgbClr val="211D1E"/>
                </a:solidFill>
                <a:latin typeface="Raleway-Regular"/>
              </a:rPr>
              <a:t> measured left to right</a:t>
            </a:r>
            <a:br>
              <a:rPr lang="en-US" sz="1050" i="1">
                <a:solidFill>
                  <a:srgbClr val="211D1E"/>
                </a:solidFill>
                <a:latin typeface="Raleway-Regular"/>
              </a:rPr>
            </a:br>
            <a:r>
              <a:rPr lang="en-US" sz="1050" i="1">
                <a:solidFill>
                  <a:srgbClr val="211D1E"/>
                </a:solidFill>
                <a:latin typeface="Raleway-Regular"/>
              </a:rPr>
              <a:t>- </a:t>
            </a:r>
            <a:r>
              <a:rPr lang="en-US" sz="1050" b="0" i="1" u="none" strike="noStrike" baseline="0">
                <a:solidFill>
                  <a:srgbClr val="211D1E"/>
                </a:solidFill>
                <a:latin typeface="Raleway-Regular"/>
              </a:rPr>
              <a:t>Max. width is contingent on weight capacity</a:t>
            </a:r>
            <a:endParaRPr lang="en-US" sz="1050" b="0" i="0" u="none" strike="noStrike" baseline="0">
              <a:solidFill>
                <a:srgbClr val="211D1E"/>
              </a:solidFill>
              <a:latin typeface="Raleway-Regular"/>
            </a:endParaRPr>
          </a:p>
          <a:p>
            <a:pPr marL="171450" indent="-171450">
              <a:buFont typeface="Arial"/>
              <a:buChar char="•"/>
            </a:pPr>
            <a:r>
              <a:rPr lang="en-US" sz="1050" b="0" i="0" u="none" strike="noStrike" baseline="0">
                <a:solidFill>
                  <a:srgbClr val="211D1E"/>
                </a:solidFill>
                <a:latin typeface="Raleway-Regular"/>
              </a:rPr>
              <a:t>Fixed and motion arms included</a:t>
            </a:r>
          </a:p>
          <a:p>
            <a:pPr marL="171450" indent="-171450">
              <a:buFont typeface="Arial"/>
              <a:buChar char="•"/>
            </a:pPr>
            <a:r>
              <a:rPr lang="en-US" sz="1050" b="0" i="0" u="none" strike="noStrike" baseline="0">
                <a:solidFill>
                  <a:srgbClr val="211D1E"/>
                </a:solidFill>
                <a:latin typeface="Raleway-Regular"/>
              </a:rPr>
              <a:t>Capable to swivel between portrait and </a:t>
            </a:r>
            <a:br>
              <a:rPr lang="en-US" sz="1050">
                <a:solidFill>
                  <a:srgbClr val="211D1E"/>
                </a:solidFill>
                <a:latin typeface="Raleway-Regular"/>
              </a:rPr>
            </a:br>
            <a:r>
              <a:rPr lang="en-US" sz="1050" b="0" i="0" u="none" strike="noStrike" baseline="0">
                <a:solidFill>
                  <a:srgbClr val="211D1E"/>
                </a:solidFill>
                <a:latin typeface="Raleway-Regular"/>
              </a:rPr>
              <a:t>landscape orientation</a:t>
            </a:r>
          </a:p>
          <a:p>
            <a:pPr marL="171450" indent="-171450">
              <a:buFont typeface="Arial"/>
              <a:buChar char="•"/>
            </a:pPr>
            <a:r>
              <a:rPr lang="en-US" sz="1050" b="0" i="0" u="none" strike="noStrike" baseline="0">
                <a:solidFill>
                  <a:srgbClr val="211D1E"/>
                </a:solidFill>
                <a:latin typeface="Raleway-Regular"/>
              </a:rPr>
              <a:t>Meets or exceeds BIFMA x5.5 guidelines</a:t>
            </a:r>
          </a:p>
          <a:p>
            <a:pPr marL="171450" indent="-171450">
              <a:buFont typeface="Arial"/>
              <a:buChar char="•"/>
            </a:pPr>
            <a:r>
              <a:rPr lang="en-US" sz="1050" b="0" i="0" u="none" strike="noStrike" baseline="0">
                <a:solidFill>
                  <a:srgbClr val="211D1E"/>
                </a:solidFill>
                <a:latin typeface="Raleway-Regular"/>
              </a:rPr>
              <a:t>Aluminum and steel design</a:t>
            </a:r>
          </a:p>
          <a:p>
            <a:pPr marL="171450" indent="-171450">
              <a:buFont typeface="Arial"/>
              <a:buChar char="•"/>
            </a:pPr>
            <a:r>
              <a:rPr lang="en-US" sz="1050" b="0" i="0" u="none" strike="noStrike" baseline="0">
                <a:solidFill>
                  <a:srgbClr val="211D1E"/>
                </a:solidFill>
                <a:latin typeface="Raleway-Regular"/>
              </a:rPr>
              <a:t>Partially assembled for quick installation</a:t>
            </a:r>
          </a:p>
          <a:p>
            <a:pPr marL="171450" indent="-171450">
              <a:buFont typeface="Arial"/>
              <a:buChar char="•"/>
            </a:pPr>
            <a:r>
              <a:rPr lang="en-US" sz="1050" b="0" i="0" u="none" strike="noStrike" baseline="0">
                <a:solidFill>
                  <a:srgbClr val="211D1E"/>
                </a:solidFill>
                <a:latin typeface="Raleway-Regular"/>
              </a:rPr>
              <a:t>Integrated cord management</a:t>
            </a:r>
          </a:p>
          <a:p>
            <a:pPr marL="171450" indent="-171450">
              <a:buFont typeface="Arial"/>
              <a:buChar char="•"/>
            </a:pPr>
            <a:r>
              <a:rPr lang="en-US" sz="1050" b="0" i="0" u="none" strike="noStrike" baseline="0">
                <a:solidFill>
                  <a:srgbClr val="211D1E"/>
                </a:solidFill>
                <a:latin typeface="Raleway-Regular"/>
              </a:rPr>
              <a:t>Grommet hole integrated in base to easily </a:t>
            </a:r>
            <a:br>
              <a:rPr lang="en-US" sz="1050">
                <a:solidFill>
                  <a:srgbClr val="211D1E"/>
                </a:solidFill>
                <a:latin typeface="Raleway-Regular"/>
              </a:rPr>
            </a:br>
            <a:r>
              <a:rPr lang="en-US" sz="1050" b="0" i="0" u="none" strike="noStrike" baseline="0">
                <a:solidFill>
                  <a:srgbClr val="211D1E"/>
                </a:solidFill>
                <a:latin typeface="Raleway-Regular"/>
              </a:rPr>
              <a:t>route cables</a:t>
            </a:r>
          </a:p>
          <a:p>
            <a:pPr marL="171450" indent="-171450">
              <a:buFont typeface="Arial"/>
              <a:buChar char="•"/>
            </a:pPr>
            <a:r>
              <a:rPr lang="en-US" sz="1050" b="0" i="0" u="none" strike="noStrike" baseline="0">
                <a:solidFill>
                  <a:srgbClr val="211D1E"/>
                </a:solidFill>
                <a:latin typeface="Raleway-Regular"/>
              </a:rPr>
              <a:t>Clip-on tool holder attaches to base </a:t>
            </a:r>
            <a:br>
              <a:rPr lang="en-US" sz="1050">
                <a:solidFill>
                  <a:srgbClr val="211D1E"/>
                </a:solidFill>
                <a:latin typeface="Raleway-Regular"/>
              </a:rPr>
            </a:br>
            <a:r>
              <a:rPr lang="en-US" sz="1050" b="0" i="0" u="none" strike="noStrike" baseline="0">
                <a:solidFill>
                  <a:srgbClr val="211D1E"/>
                </a:solidFill>
                <a:latin typeface="Raleway-Regular"/>
              </a:rPr>
              <a:t>bracket keeping hex keys accessible</a:t>
            </a:r>
          </a:p>
          <a:p>
            <a:pPr marL="171450" indent="-171450">
              <a:buFont typeface="Arial"/>
              <a:buChar char="•"/>
            </a:pPr>
            <a:r>
              <a:rPr lang="en-US" sz="1050" b="0" i="0" u="none" strike="noStrike" baseline="0">
                <a:solidFill>
                  <a:srgbClr val="211D1E"/>
                </a:solidFill>
                <a:latin typeface="Raleway-Regular"/>
              </a:rPr>
              <a:t>Available conversion kit adjusts a single </a:t>
            </a:r>
            <a:br>
              <a:rPr lang="en-US" sz="1050">
                <a:solidFill>
                  <a:srgbClr val="211D1E"/>
                </a:solidFill>
                <a:latin typeface="Raleway-Regular"/>
              </a:rPr>
            </a:br>
            <a:r>
              <a:rPr lang="en-US" sz="1050" b="0" i="0" u="none" strike="noStrike" baseline="0">
                <a:solidFill>
                  <a:srgbClr val="211D1E"/>
                </a:solidFill>
                <a:latin typeface="Raleway-Regular"/>
              </a:rPr>
              <a:t>arm </a:t>
            </a:r>
            <a:r>
              <a:rPr lang="en-US" sz="1050" b="0" i="0" u="none" strike="noStrike" baseline="0" err="1">
                <a:solidFill>
                  <a:srgbClr val="211D1E"/>
                </a:solidFill>
                <a:latin typeface="Raleway-Regular"/>
              </a:rPr>
              <a:t>Eppa</a:t>
            </a:r>
            <a:r>
              <a:rPr lang="en-US" sz="1050" b="0" i="0" u="none" strike="noStrike" baseline="0">
                <a:solidFill>
                  <a:srgbClr val="211D1E"/>
                </a:solidFill>
                <a:latin typeface="Raleway-Regular"/>
              </a:rPr>
              <a:t> to a dual arm</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16" name="Picture 15">
            <a:extLst>
              <a:ext uri="{FF2B5EF4-FFF2-40B4-BE49-F238E27FC236}">
                <a16:creationId xmlns:a16="http://schemas.microsoft.com/office/drawing/2014/main" id="{C2302B70-EBA4-F9C1-665B-E8CCCABBD5A2}"/>
              </a:ext>
            </a:extLst>
          </p:cNvPr>
          <p:cNvPicPr>
            <a:picLocks noChangeAspect="1"/>
          </p:cNvPicPr>
          <p:nvPr/>
        </p:nvPicPr>
        <p:blipFill>
          <a:blip r:embed="rId3"/>
          <a:stretch>
            <a:fillRect/>
          </a:stretch>
        </p:blipFill>
        <p:spPr>
          <a:xfrm>
            <a:off x="219963" y="6247864"/>
            <a:ext cx="1193161" cy="365253"/>
          </a:xfrm>
          <a:prstGeom prst="rect">
            <a:avLst/>
          </a:prstGeom>
        </p:spPr>
      </p:pic>
      <p:sp>
        <p:nvSpPr>
          <p:cNvPr id="9" name="TextBox 8">
            <a:extLst>
              <a:ext uri="{FF2B5EF4-FFF2-40B4-BE49-F238E27FC236}">
                <a16:creationId xmlns:a16="http://schemas.microsoft.com/office/drawing/2014/main" id="{2C2F3B26-244E-48F7-01C7-70140A2E24A7}"/>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Eppa™2</a:t>
            </a:r>
          </a:p>
          <a:p>
            <a:r>
              <a:rPr lang="en-US" sz="1400">
                <a:latin typeface="Raleway-LightItalic"/>
              </a:rPr>
              <a:t>Dual Monitor Arms</a:t>
            </a:r>
          </a:p>
        </p:txBody>
      </p:sp>
      <p:pic>
        <p:nvPicPr>
          <p:cNvPr id="2" name="Picture 1">
            <a:extLst>
              <a:ext uri="{FF2B5EF4-FFF2-40B4-BE49-F238E27FC236}">
                <a16:creationId xmlns:a16="http://schemas.microsoft.com/office/drawing/2014/main" id="{4EC3A3FD-E10C-2DAF-D06C-6C3D3607B497}"/>
              </a:ext>
            </a:extLst>
          </p:cNvPr>
          <p:cNvPicPr>
            <a:picLocks noChangeAspect="1"/>
          </p:cNvPicPr>
          <p:nvPr/>
        </p:nvPicPr>
        <p:blipFill rotWithShape="1">
          <a:blip r:embed="rId4"/>
          <a:srcRect r="1292" b="17710"/>
          <a:stretch/>
        </p:blipFill>
        <p:spPr>
          <a:xfrm>
            <a:off x="5531554" y="4231153"/>
            <a:ext cx="2651184" cy="2126636"/>
          </a:xfrm>
          <a:prstGeom prst="rect">
            <a:avLst/>
          </a:prstGeom>
        </p:spPr>
      </p:pic>
      <p:pic>
        <p:nvPicPr>
          <p:cNvPr id="6" name="Picture 5">
            <a:extLst>
              <a:ext uri="{FF2B5EF4-FFF2-40B4-BE49-F238E27FC236}">
                <a16:creationId xmlns:a16="http://schemas.microsoft.com/office/drawing/2014/main" id="{B17A26FA-A380-A6C1-1A72-AC6B04A49989}"/>
              </a:ext>
            </a:extLst>
          </p:cNvPr>
          <p:cNvPicPr>
            <a:picLocks noChangeAspect="1"/>
          </p:cNvPicPr>
          <p:nvPr/>
        </p:nvPicPr>
        <p:blipFill rotWithShape="1">
          <a:blip r:embed="rId5"/>
          <a:srcRect r="1449" b="19663"/>
          <a:stretch/>
        </p:blipFill>
        <p:spPr>
          <a:xfrm>
            <a:off x="5910335" y="500211"/>
            <a:ext cx="2272403" cy="2275173"/>
          </a:xfrm>
          <a:prstGeom prst="rect">
            <a:avLst/>
          </a:prstGeom>
        </p:spPr>
      </p:pic>
      <p:pic>
        <p:nvPicPr>
          <p:cNvPr id="8" name="Picture 7">
            <a:extLst>
              <a:ext uri="{FF2B5EF4-FFF2-40B4-BE49-F238E27FC236}">
                <a16:creationId xmlns:a16="http://schemas.microsoft.com/office/drawing/2014/main" id="{2494EED5-0C21-A2B5-D66F-3425B1BD4060}"/>
              </a:ext>
            </a:extLst>
          </p:cNvPr>
          <p:cNvPicPr>
            <a:picLocks noChangeAspect="1"/>
          </p:cNvPicPr>
          <p:nvPr/>
        </p:nvPicPr>
        <p:blipFill rotWithShape="1">
          <a:blip r:embed="rId6"/>
          <a:srcRect b="16247"/>
          <a:stretch/>
        </p:blipFill>
        <p:spPr>
          <a:xfrm>
            <a:off x="4005718" y="4573310"/>
            <a:ext cx="1149801" cy="1864533"/>
          </a:xfrm>
          <a:prstGeom prst="rect">
            <a:avLst/>
          </a:prstGeom>
        </p:spPr>
      </p:pic>
      <p:sp>
        <p:nvSpPr>
          <p:cNvPr id="10" name="TextBox 9">
            <a:extLst>
              <a:ext uri="{FF2B5EF4-FFF2-40B4-BE49-F238E27FC236}">
                <a16:creationId xmlns:a16="http://schemas.microsoft.com/office/drawing/2014/main" id="{50E10FCF-12D5-7B19-7C29-EA833E29B2E5}"/>
              </a:ext>
            </a:extLst>
          </p:cNvPr>
          <p:cNvSpPr txBox="1"/>
          <p:nvPr/>
        </p:nvSpPr>
        <p:spPr>
          <a:xfrm>
            <a:off x="3917866" y="6437843"/>
            <a:ext cx="13255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clip-on tool storage</a:t>
            </a:r>
          </a:p>
        </p:txBody>
      </p:sp>
      <p:sp>
        <p:nvSpPr>
          <p:cNvPr id="11" name="TextBox 10">
            <a:extLst>
              <a:ext uri="{FF2B5EF4-FFF2-40B4-BE49-F238E27FC236}">
                <a16:creationId xmlns:a16="http://schemas.microsoft.com/office/drawing/2014/main" id="{9FFCB205-7494-BFDF-994D-89DF7334AAA1}"/>
              </a:ext>
            </a:extLst>
          </p:cNvPr>
          <p:cNvSpPr txBox="1"/>
          <p:nvPr/>
        </p:nvSpPr>
        <p:spPr>
          <a:xfrm>
            <a:off x="6184492" y="2775384"/>
            <a:ext cx="173393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VESA mounts tilt up and down, providing a flat writing surface for touch screen monitors</a:t>
            </a:r>
          </a:p>
        </p:txBody>
      </p:sp>
      <p:sp>
        <p:nvSpPr>
          <p:cNvPr id="13" name="TextBox 12">
            <a:extLst>
              <a:ext uri="{FF2B5EF4-FFF2-40B4-BE49-F238E27FC236}">
                <a16:creationId xmlns:a16="http://schemas.microsoft.com/office/drawing/2014/main" id="{28BE39AF-CC83-EBEC-DD8C-496C2A4A1A2D}"/>
              </a:ext>
            </a:extLst>
          </p:cNvPr>
          <p:cNvSpPr txBox="1"/>
          <p:nvPr/>
        </p:nvSpPr>
        <p:spPr>
          <a:xfrm>
            <a:off x="5585787" y="6320130"/>
            <a:ext cx="25427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Monitors can pivot from portrait to landscape orientation easily. Arms have wide range of motion</a:t>
            </a:r>
          </a:p>
        </p:txBody>
      </p:sp>
    </p:spTree>
    <p:extLst>
      <p:ext uri="{BB962C8B-B14F-4D97-AF65-F5344CB8AC3E}">
        <p14:creationId xmlns:p14="http://schemas.microsoft.com/office/powerpoint/2010/main" val="15863354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EE173D-9806-4769-84C7-CCDA69B8E4CA}"/>
              </a:ext>
            </a:extLst>
          </p:cNvPr>
          <p:cNvPicPr>
            <a:picLocks noChangeAspect="1"/>
          </p:cNvPicPr>
          <p:nvPr/>
        </p:nvPicPr>
        <p:blipFill>
          <a:blip r:embed="rId2"/>
          <a:stretch>
            <a:fillRect/>
          </a:stretch>
        </p:blipFill>
        <p:spPr>
          <a:xfrm>
            <a:off x="800975" y="618162"/>
            <a:ext cx="5084093" cy="5623976"/>
          </a:xfrm>
          <a:prstGeom prst="rect">
            <a:avLst/>
          </a:prstGeom>
        </p:spPr>
      </p:pic>
      <p:sp>
        <p:nvSpPr>
          <p:cNvPr id="15" name="TextBox 14">
            <a:extLst>
              <a:ext uri="{FF2B5EF4-FFF2-40B4-BE49-F238E27FC236}">
                <a16:creationId xmlns:a16="http://schemas.microsoft.com/office/drawing/2014/main" id="{2968F6A6-2BEE-DF00-708F-907C0BDDE806}"/>
              </a:ext>
            </a:extLst>
          </p:cNvPr>
          <p:cNvSpPr txBox="1"/>
          <p:nvPr/>
        </p:nvSpPr>
        <p:spPr>
          <a:xfrm>
            <a:off x="8443647" y="1844580"/>
            <a:ext cx="4030676" cy="3170099"/>
          </a:xfrm>
          <a:prstGeom prst="rect">
            <a:avLst/>
          </a:prstGeom>
          <a:noFill/>
        </p:spPr>
        <p:txBody>
          <a:bodyPr wrap="square" lIns="91440" tIns="45720" rIns="91440" bIns="45720" anchor="ctr">
            <a:spAutoFit/>
          </a:bodyPr>
          <a:lstStyle/>
          <a:p>
            <a:r>
              <a:rPr lang="en-US" sz="1600">
                <a:solidFill>
                  <a:srgbClr val="211D1E"/>
                </a:solidFill>
                <a:latin typeface="Raleway-Regular"/>
                <a:cs typeface="Times New Roman"/>
              </a:rPr>
              <a:t>Product Specifications</a:t>
            </a:r>
            <a:endParaRPr lang="en-US" sz="100" b="0" i="0" u="none" strike="noStrike" baseline="0">
              <a:solidFill>
                <a:srgbClr val="1C1C1C"/>
              </a:solidFill>
              <a:latin typeface="Raleway-Regular"/>
              <a:cs typeface="Times New Roman" panose="02020603050405020304" pitchFamily="18" charset="0"/>
            </a:endParaRPr>
          </a:p>
          <a:p>
            <a:pPr marL="285750" indent="-285750">
              <a:buFont typeface="Arial"/>
              <a:buChar char="•"/>
            </a:pPr>
            <a:endParaRPr lang="en-US" sz="1600">
              <a:solidFill>
                <a:srgbClr val="211D1E"/>
              </a:solidFill>
              <a:latin typeface="Raleway-Regular"/>
              <a:cs typeface="Times New Roman"/>
            </a:endParaRPr>
          </a:p>
          <a:p>
            <a:pPr marL="171450" marR="3175" indent="-171450">
              <a:buFont typeface="Arial"/>
              <a:buChar char="•"/>
            </a:pPr>
            <a:r>
              <a:rPr lang="en-US" sz="1050" b="0" i="0" u="none" strike="noStrike" baseline="0">
                <a:solidFill>
                  <a:srgbClr val="231F20"/>
                </a:solidFill>
                <a:latin typeface="Raleway-Regular"/>
              </a:rPr>
              <a:t>Finger touch dynamic height adjustment</a:t>
            </a:r>
          </a:p>
          <a:p>
            <a:pPr marL="171450" indent="-171450">
              <a:buFont typeface="Arial"/>
              <a:buChar char="•"/>
            </a:pPr>
            <a:r>
              <a:rPr lang="en-US" sz="1050" b="0" i="0" u="none" strike="noStrike" baseline="0">
                <a:solidFill>
                  <a:srgbClr val="231F20"/>
                </a:solidFill>
                <a:latin typeface="Raleway-Regular"/>
              </a:rPr>
              <a:t>Recommended for worksurfaces 36” </a:t>
            </a:r>
            <a:br>
              <a:rPr lang="en-US" sz="1050">
                <a:latin typeface="Raleway-Regular"/>
              </a:rPr>
            </a:br>
            <a:r>
              <a:rPr lang="en-US" sz="1050" b="0" i="0" u="none" strike="noStrike" baseline="0">
                <a:solidFill>
                  <a:srgbClr val="231F20"/>
                </a:solidFill>
                <a:latin typeface="Raleway-Regular"/>
              </a:rPr>
              <a:t>deep or less</a:t>
            </a:r>
          </a:p>
          <a:p>
            <a:pPr marL="171450" indent="-171450">
              <a:buFont typeface="Arial"/>
              <a:buChar char="•"/>
            </a:pPr>
            <a:r>
              <a:rPr lang="en-US" sz="1050" b="0" i="0" u="none" strike="noStrike" baseline="0">
                <a:solidFill>
                  <a:srgbClr val="231F20"/>
                </a:solidFill>
                <a:latin typeface="Raleway-Regular"/>
              </a:rPr>
              <a:t>12.68” height adjustment </a:t>
            </a:r>
            <a:r>
              <a:rPr lang="en-US" sz="1050">
                <a:solidFill>
                  <a:srgbClr val="231F20"/>
                </a:solidFill>
                <a:latin typeface="Raleway-Regular"/>
              </a:rPr>
              <a:t>range</a:t>
            </a:r>
            <a:br>
              <a:rPr lang="en-US" sz="1050">
                <a:latin typeface="Raleway-Regular"/>
              </a:rPr>
            </a:br>
            <a:r>
              <a:rPr lang="en-US" sz="1050">
                <a:solidFill>
                  <a:srgbClr val="231F20"/>
                </a:solidFill>
                <a:latin typeface="Raleway-Regular"/>
              </a:rPr>
              <a:t>-</a:t>
            </a:r>
            <a:r>
              <a:rPr lang="en-US" sz="1050" b="0" i="0" u="none" strike="noStrike" baseline="0">
                <a:solidFill>
                  <a:srgbClr val="231F20"/>
                </a:solidFill>
                <a:latin typeface="Raleway-Regular"/>
              </a:rPr>
              <a:t> 7.01”-19.69” (low-high)</a:t>
            </a:r>
          </a:p>
          <a:p>
            <a:pPr marL="171450" indent="-171450">
              <a:buFont typeface="Arial"/>
              <a:buChar char="•"/>
            </a:pPr>
            <a:r>
              <a:rPr lang="en-US" sz="1050" b="0" i="0" u="none" strike="noStrike" baseline="0">
                <a:solidFill>
                  <a:srgbClr val="231F20"/>
                </a:solidFill>
                <a:latin typeface="Raleway-Regular"/>
              </a:rPr>
              <a:t>24.37” arm extension</a:t>
            </a:r>
            <a:endParaRPr lang="en-US" sz="1050" b="0" i="0" u="none" strike="noStrike" baseline="0">
              <a:latin typeface="Raleway-Regular"/>
            </a:endParaRPr>
          </a:p>
          <a:p>
            <a:pPr marL="171450" indent="-171450">
              <a:buFont typeface="Arial"/>
              <a:buChar char="•"/>
            </a:pPr>
            <a:r>
              <a:rPr lang="en-US" sz="1050" b="0" i="0" u="none" strike="noStrike" baseline="0">
                <a:solidFill>
                  <a:srgbClr val="231F20"/>
                </a:solidFill>
                <a:latin typeface="Raleway-Regular"/>
              </a:rPr>
              <a:t>2.89” arm retraction</a:t>
            </a:r>
          </a:p>
          <a:p>
            <a:pPr marL="171450" indent="-171450">
              <a:buFont typeface="Arial"/>
              <a:buChar char="•"/>
            </a:pPr>
            <a:r>
              <a:rPr lang="en-US" sz="1050">
                <a:solidFill>
                  <a:srgbClr val="231F20"/>
                </a:solidFill>
                <a:latin typeface="Raleway-Regular"/>
              </a:rPr>
              <a:t> </a:t>
            </a:r>
            <a:r>
              <a:rPr lang="en-US" sz="1050" b="0" i="0" u="none" strike="noStrike" baseline="0">
                <a:solidFill>
                  <a:srgbClr val="231F20"/>
                </a:solidFill>
                <a:latin typeface="Raleway-Regular"/>
              </a:rPr>
              <a:t>+75° / -35° monitor tilt</a:t>
            </a:r>
          </a:p>
          <a:p>
            <a:pPr marL="171450" indent="-171450">
              <a:buFont typeface="Arial"/>
              <a:buChar char="•"/>
            </a:pPr>
            <a:r>
              <a:rPr lang="en-US" sz="1050" b="0" i="0" u="none" strike="noStrike" baseline="0">
                <a:solidFill>
                  <a:srgbClr val="231F20"/>
                </a:solidFill>
                <a:latin typeface="Raleway-Regular"/>
              </a:rPr>
              <a:t>+/-90° VESA rotation</a:t>
            </a:r>
          </a:p>
          <a:p>
            <a:pPr marL="171450" indent="-171450">
              <a:buFont typeface="Arial"/>
              <a:buChar char="•"/>
            </a:pPr>
            <a:r>
              <a:rPr lang="en-US" sz="1050" b="0" i="0" u="none" strike="noStrike" baseline="0">
                <a:solidFill>
                  <a:srgbClr val="231F20"/>
                </a:solidFill>
                <a:latin typeface="Raleway-Regular"/>
              </a:rPr>
              <a:t>2.2lb. - 19.8lb weight capacity</a:t>
            </a:r>
          </a:p>
          <a:p>
            <a:pPr marL="171450" indent="-171450">
              <a:buFont typeface="Arial"/>
              <a:buChar char="•"/>
            </a:pPr>
            <a:r>
              <a:rPr lang="en-US" sz="1050" b="0" i="0" u="none" strike="noStrike" baseline="0">
                <a:solidFill>
                  <a:srgbClr val="231F20"/>
                </a:solidFill>
                <a:latin typeface="Raleway-Regular"/>
              </a:rPr>
              <a:t>VESA 75mm/100mm quick release</a:t>
            </a:r>
          </a:p>
          <a:p>
            <a:pPr marL="171450" indent="-171450">
              <a:buFont typeface="Arial"/>
              <a:buChar char="•"/>
            </a:pPr>
            <a:r>
              <a:rPr lang="en-US" sz="1050" b="0" i="0" u="none" strike="noStrike" baseline="0">
                <a:solidFill>
                  <a:srgbClr val="231F20"/>
                </a:solidFill>
                <a:latin typeface="Raleway-Regular"/>
              </a:rPr>
              <a:t>180° lock-out feature</a:t>
            </a:r>
            <a:endParaRPr lang="en-US" sz="1050" b="0" i="0" u="none" strike="noStrike" baseline="0">
              <a:latin typeface="Raleway-Regular"/>
            </a:endParaRPr>
          </a:p>
          <a:p>
            <a:pPr marL="171450" indent="-171450">
              <a:buFont typeface="Arial"/>
              <a:buChar char="•"/>
            </a:pPr>
            <a:r>
              <a:rPr lang="en-US" sz="1050" b="0" i="0" u="none" strike="noStrike" baseline="0">
                <a:solidFill>
                  <a:srgbClr val="231F20"/>
                </a:solidFill>
                <a:latin typeface="Raleway-Regular"/>
              </a:rPr>
              <a:t>360° / 180° arm rotation with 180° lock-out</a:t>
            </a:r>
          </a:p>
          <a:p>
            <a:pPr marL="171450" indent="-171450">
              <a:buFont typeface="Arial"/>
              <a:buChar char="•"/>
            </a:pPr>
            <a:r>
              <a:rPr lang="en-US" sz="1050" b="0" i="0" u="none" strike="noStrike" baseline="0">
                <a:solidFill>
                  <a:srgbClr val="231F20"/>
                </a:solidFill>
                <a:latin typeface="Raleway-Regular"/>
              </a:rPr>
              <a:t>Desk clamp and grommet mount included</a:t>
            </a:r>
          </a:p>
          <a:p>
            <a:pPr marL="171450" indent="-171450">
              <a:buFont typeface="Arial"/>
              <a:buChar char="•"/>
            </a:pPr>
            <a:r>
              <a:rPr lang="en-US" sz="1050" b="0" i="0" u="none" strike="noStrike" baseline="0">
                <a:solidFill>
                  <a:srgbClr val="231F20"/>
                </a:solidFill>
                <a:latin typeface="Raleway-Regular"/>
              </a:rPr>
              <a:t>Meets or exceeds BIFMA x5.5 guidelines</a:t>
            </a:r>
          </a:p>
          <a:p>
            <a:pPr marL="171450" indent="-171450">
              <a:buFont typeface="Arial"/>
              <a:buChar char="•"/>
            </a:pPr>
            <a:r>
              <a:rPr lang="en-US" sz="1050">
                <a:solidFill>
                  <a:srgbClr val="231F20"/>
                </a:solidFill>
                <a:latin typeface="Raleway-Regular"/>
              </a:rPr>
              <a:t>Warranty: Lifetime</a:t>
            </a:r>
            <a:endParaRPr lang="en-US" sz="1050" b="0" i="0" u="none" strike="noStrike" baseline="0">
              <a:solidFill>
                <a:srgbClr val="231F20"/>
              </a:solidFill>
              <a:latin typeface="Raleway-Regular"/>
            </a:endParaRPr>
          </a:p>
        </p:txBody>
      </p:sp>
      <p:sp>
        <p:nvSpPr>
          <p:cNvPr id="3" name="TextBox 2">
            <a:extLst>
              <a:ext uri="{FF2B5EF4-FFF2-40B4-BE49-F238E27FC236}">
                <a16:creationId xmlns:a16="http://schemas.microsoft.com/office/drawing/2014/main" id="{2AADB458-8352-3DE7-8E51-B08138FC2BEE}"/>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a:t>
            </a:r>
          </a:p>
          <a:p>
            <a:r>
              <a:rPr lang="en-US" sz="1400">
                <a:latin typeface="Raleway-LightItalic"/>
              </a:rPr>
              <a:t>Single Monitor Arm</a:t>
            </a:r>
          </a:p>
        </p:txBody>
      </p:sp>
      <p:pic>
        <p:nvPicPr>
          <p:cNvPr id="17" name="Picture 16">
            <a:extLst>
              <a:ext uri="{FF2B5EF4-FFF2-40B4-BE49-F238E27FC236}">
                <a16:creationId xmlns:a16="http://schemas.microsoft.com/office/drawing/2014/main" id="{C0ECE081-CE38-2B02-EE71-88C49DE6E29A}"/>
              </a:ext>
            </a:extLst>
          </p:cNvPr>
          <p:cNvPicPr>
            <a:picLocks noChangeAspect="1"/>
          </p:cNvPicPr>
          <p:nvPr/>
        </p:nvPicPr>
        <p:blipFill>
          <a:blip r:embed="rId3"/>
          <a:stretch>
            <a:fillRect/>
          </a:stretch>
        </p:blipFill>
        <p:spPr>
          <a:xfrm>
            <a:off x="349060" y="5654246"/>
            <a:ext cx="1343005" cy="982899"/>
          </a:xfrm>
          <a:prstGeom prst="rect">
            <a:avLst/>
          </a:prstGeom>
        </p:spPr>
      </p:pic>
      <p:pic>
        <p:nvPicPr>
          <p:cNvPr id="6" name="Picture 5">
            <a:extLst>
              <a:ext uri="{FF2B5EF4-FFF2-40B4-BE49-F238E27FC236}">
                <a16:creationId xmlns:a16="http://schemas.microsoft.com/office/drawing/2014/main" id="{AED389B9-9CCE-7564-4EF5-0869DDCC7D9E}"/>
              </a:ext>
            </a:extLst>
          </p:cNvPr>
          <p:cNvPicPr>
            <a:picLocks noChangeAspect="1"/>
          </p:cNvPicPr>
          <p:nvPr/>
        </p:nvPicPr>
        <p:blipFill rotWithShape="1">
          <a:blip r:embed="rId4"/>
          <a:srcRect r="7020" b="9750"/>
          <a:stretch/>
        </p:blipFill>
        <p:spPr>
          <a:xfrm>
            <a:off x="6540696" y="3602646"/>
            <a:ext cx="1316243" cy="2309736"/>
          </a:xfrm>
          <a:prstGeom prst="rect">
            <a:avLst/>
          </a:prstGeom>
        </p:spPr>
      </p:pic>
      <p:pic>
        <p:nvPicPr>
          <p:cNvPr id="7" name="Picture 6">
            <a:extLst>
              <a:ext uri="{FF2B5EF4-FFF2-40B4-BE49-F238E27FC236}">
                <a16:creationId xmlns:a16="http://schemas.microsoft.com/office/drawing/2014/main" id="{FDA6C709-4090-E9CA-A2A5-610D7BE152D5}"/>
              </a:ext>
            </a:extLst>
          </p:cNvPr>
          <p:cNvPicPr>
            <a:picLocks noChangeAspect="1"/>
          </p:cNvPicPr>
          <p:nvPr/>
        </p:nvPicPr>
        <p:blipFill rotWithShape="1">
          <a:blip r:embed="rId5"/>
          <a:srcRect r="4161" b="15872"/>
          <a:stretch/>
        </p:blipFill>
        <p:spPr>
          <a:xfrm>
            <a:off x="6476445" y="1002489"/>
            <a:ext cx="1479866" cy="1956853"/>
          </a:xfrm>
          <a:prstGeom prst="rect">
            <a:avLst/>
          </a:prstGeom>
        </p:spPr>
      </p:pic>
      <p:sp>
        <p:nvSpPr>
          <p:cNvPr id="8" name="TextBox 7">
            <a:extLst>
              <a:ext uri="{FF2B5EF4-FFF2-40B4-BE49-F238E27FC236}">
                <a16:creationId xmlns:a16="http://schemas.microsoft.com/office/drawing/2014/main" id="{08CEAE4C-A488-69C3-41AA-0C9B015AEF14}"/>
              </a:ext>
            </a:extLst>
          </p:cNvPr>
          <p:cNvSpPr txBox="1"/>
          <p:nvPr/>
        </p:nvSpPr>
        <p:spPr>
          <a:xfrm>
            <a:off x="6752137" y="2967459"/>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9" name="TextBox 8">
            <a:extLst>
              <a:ext uri="{FF2B5EF4-FFF2-40B4-BE49-F238E27FC236}">
                <a16:creationId xmlns:a16="http://schemas.microsoft.com/office/drawing/2014/main" id="{0A49FEE1-8928-7C24-E540-8349972EAB03}"/>
              </a:ext>
            </a:extLst>
          </p:cNvPr>
          <p:cNvSpPr txBox="1"/>
          <p:nvPr/>
        </p:nvSpPr>
        <p:spPr>
          <a:xfrm>
            <a:off x="6762076" y="580305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Tree>
    <p:extLst>
      <p:ext uri="{BB962C8B-B14F-4D97-AF65-F5344CB8AC3E}">
        <p14:creationId xmlns:p14="http://schemas.microsoft.com/office/powerpoint/2010/main" val="22386140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08FCB0-1376-4572-B0D1-2968279640D4}"/>
              </a:ext>
            </a:extLst>
          </p:cNvPr>
          <p:cNvPicPr>
            <a:picLocks noChangeAspect="1"/>
          </p:cNvPicPr>
          <p:nvPr/>
        </p:nvPicPr>
        <p:blipFill>
          <a:blip r:embed="rId2"/>
          <a:stretch>
            <a:fillRect/>
          </a:stretch>
        </p:blipFill>
        <p:spPr>
          <a:xfrm>
            <a:off x="359492" y="1002744"/>
            <a:ext cx="6072216" cy="4592154"/>
          </a:xfrm>
          <a:prstGeom prst="rect">
            <a:avLst/>
          </a:prstGeom>
        </p:spPr>
      </p:pic>
      <p:sp>
        <p:nvSpPr>
          <p:cNvPr id="13" name="TextBox 12">
            <a:extLst>
              <a:ext uri="{FF2B5EF4-FFF2-40B4-BE49-F238E27FC236}">
                <a16:creationId xmlns:a16="http://schemas.microsoft.com/office/drawing/2014/main" id="{65760EF5-7AD6-DFFA-BCBB-A38DD29E9E17}"/>
              </a:ext>
            </a:extLst>
          </p:cNvPr>
          <p:cNvSpPr txBox="1"/>
          <p:nvPr/>
        </p:nvSpPr>
        <p:spPr>
          <a:xfrm>
            <a:off x="8602357" y="1803422"/>
            <a:ext cx="3197726" cy="3247043"/>
          </a:xfrm>
          <a:prstGeom prst="rect">
            <a:avLst/>
          </a:prstGeom>
          <a:noFill/>
        </p:spPr>
        <p:txBody>
          <a:bodyPr wrap="square" lIns="91440" tIns="45720" rIns="91440" bIns="45720" anchor="ctr">
            <a:spAutoFit/>
          </a:bodyPr>
          <a:lstStyle/>
          <a:p>
            <a:r>
              <a:rPr lang="en-US" sz="1600">
                <a:solidFill>
                  <a:srgbClr val="211D1E"/>
                </a:solidFill>
                <a:latin typeface="Raleway-Regular"/>
              </a:rPr>
              <a:t>Product Specifications</a:t>
            </a:r>
            <a:endParaRPr lang="en-US">
              <a:latin typeface="Raleway-Regular"/>
            </a:endParaRPr>
          </a:p>
          <a:p>
            <a:endParaRPr lang="en-US" sz="1050">
              <a:latin typeface="Raleway-Regular"/>
            </a:endParaRPr>
          </a:p>
          <a:p>
            <a:pPr marL="171450" indent="-171450">
              <a:buFont typeface="Arial"/>
              <a:buChar char="•"/>
            </a:pPr>
            <a:r>
              <a:rPr lang="en-US" sz="1050" b="0" i="0" u="none" strike="noStrike" baseline="0">
                <a:latin typeface="Raleway-Regular"/>
              </a:rPr>
              <a:t>Finger touch dynamic height adjustment</a:t>
            </a:r>
            <a:endParaRPr lang="en-US" sz="1050">
              <a:latin typeface="Raleway-Regular"/>
            </a:endParaRPr>
          </a:p>
          <a:p>
            <a:pPr marL="171450" indent="-171450">
              <a:buFont typeface="Arial"/>
              <a:buChar char="•"/>
            </a:pPr>
            <a:r>
              <a:rPr lang="en-US" sz="1050" b="0" i="0" u="none" strike="noStrike" baseline="0">
                <a:latin typeface="Raleway-Regular"/>
              </a:rPr>
              <a:t>Recommended for worksurfaces 36” </a:t>
            </a:r>
            <a:br>
              <a:rPr lang="en-US" sz="1050">
                <a:latin typeface="Raleway-Regular"/>
              </a:rPr>
            </a:br>
            <a:r>
              <a:rPr lang="en-US" sz="1050" b="0" i="0" u="none" strike="noStrike" baseline="0">
                <a:latin typeface="Raleway-Regular"/>
              </a:rPr>
              <a:t>deep </a:t>
            </a:r>
            <a:r>
              <a:rPr lang="en-US" sz="1050">
                <a:latin typeface="Raleway-Regular"/>
              </a:rPr>
              <a:t>or less</a:t>
            </a:r>
            <a:endParaRPr lang="en-US" sz="1050" b="0" i="0" u="none" strike="noStrike" baseline="0">
              <a:latin typeface="Raleway-Regular"/>
            </a:endParaRPr>
          </a:p>
          <a:p>
            <a:pPr marL="171450" indent="-171450">
              <a:buFont typeface="Arial"/>
              <a:buChar char="•"/>
            </a:pPr>
            <a:r>
              <a:rPr lang="en-US" sz="1050" b="0" i="0" u="none" strike="noStrike" baseline="0">
                <a:latin typeface="Raleway-Regular"/>
              </a:rPr>
              <a:t>12.68” height adjustment </a:t>
            </a:r>
            <a:r>
              <a:rPr lang="en-US" sz="1050">
                <a:latin typeface="Raleway-Regular"/>
              </a:rPr>
              <a:t>range</a:t>
            </a:r>
            <a:br>
              <a:rPr lang="en-US" sz="1050">
                <a:latin typeface="Raleway-Regular"/>
              </a:rPr>
            </a:br>
            <a:r>
              <a:rPr lang="en-US" sz="1050">
                <a:latin typeface="Raleway-Regular"/>
              </a:rPr>
              <a:t>-</a:t>
            </a:r>
            <a:r>
              <a:rPr lang="en-US" sz="1050" b="0" i="0" u="none" strike="noStrike" baseline="0">
                <a:latin typeface="Raleway-Regular"/>
              </a:rPr>
              <a:t> 7.01”-19.69” (low-high)</a:t>
            </a:r>
          </a:p>
          <a:p>
            <a:pPr marL="171450" indent="-171450" algn="l">
              <a:buFont typeface="Arial"/>
              <a:buChar char="•"/>
            </a:pPr>
            <a:r>
              <a:rPr lang="en-US" sz="1050" b="0" i="0" u="none" strike="noStrike" baseline="0">
                <a:latin typeface="Raleway-Regular"/>
              </a:rPr>
              <a:t>24.37” arm extension</a:t>
            </a:r>
          </a:p>
          <a:p>
            <a:pPr marL="171450" indent="-171450" algn="l">
              <a:buFont typeface="Arial"/>
              <a:buChar char="•"/>
            </a:pPr>
            <a:r>
              <a:rPr lang="en-US" sz="1050" b="0" i="0" u="none" strike="noStrike" baseline="0">
                <a:latin typeface="Raleway-Regular"/>
              </a:rPr>
              <a:t>2.89” arm retraction</a:t>
            </a:r>
          </a:p>
          <a:p>
            <a:pPr marL="171450" indent="-171450" algn="l">
              <a:buFont typeface="Arial"/>
              <a:buChar char="•"/>
            </a:pPr>
            <a:r>
              <a:rPr lang="en-US" sz="1050" b="0" i="0" u="none" strike="noStrike" baseline="0">
                <a:latin typeface="Raleway-Regular"/>
              </a:rPr>
              <a:t>+75° / -35° monitor tilt</a:t>
            </a:r>
          </a:p>
          <a:p>
            <a:pPr marL="171450" indent="-171450" algn="l">
              <a:buFont typeface="Arial"/>
              <a:buChar char="•"/>
            </a:pPr>
            <a:r>
              <a:rPr lang="en-US" sz="1050" b="0" i="0" u="none" strike="noStrike" baseline="0">
                <a:latin typeface="Raleway-Regular"/>
              </a:rPr>
              <a:t>+/-90° VESA rotation</a:t>
            </a:r>
          </a:p>
          <a:p>
            <a:pPr marL="171450" indent="-171450" algn="l">
              <a:buFont typeface="Arial"/>
              <a:buChar char="•"/>
            </a:pPr>
            <a:r>
              <a:rPr lang="en-US" sz="1050" b="0" i="0" u="none" strike="noStrike" baseline="0">
                <a:latin typeface="Raleway-Regular"/>
              </a:rPr>
              <a:t>2.2lb. - 19.8lb weight capacity </a:t>
            </a:r>
            <a:r>
              <a:rPr lang="en-US" sz="1050" b="0" i="1" u="none" strike="noStrike" baseline="0">
                <a:latin typeface="Raleway-Regular"/>
              </a:rPr>
              <a:t>(per arm)</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lgn="l">
              <a:buFont typeface="Arial"/>
              <a:buChar char="•"/>
            </a:pPr>
            <a:r>
              <a:rPr lang="en-US" sz="1050" b="0" i="0" u="none" strike="noStrike" baseline="0">
                <a:latin typeface="Raleway-Regular"/>
              </a:rPr>
              <a:t>270° / 135° arm rotation with 180° lock-out</a:t>
            </a:r>
          </a:p>
          <a:p>
            <a:pPr marL="171450" indent="-171450" algn="l">
              <a:buFont typeface="Arial"/>
              <a:buChar char="•"/>
            </a:pPr>
            <a:r>
              <a:rPr lang="en-US" sz="1050" b="0" i="0" u="none" strike="noStrike" baseline="0">
                <a:latin typeface="Raleway-Regular"/>
              </a:rPr>
              <a:t>Desk clamp and grommet mount included</a:t>
            </a:r>
          </a:p>
          <a:p>
            <a:pPr marL="171450" indent="-171450" algn="l">
              <a:buFont typeface="Arial"/>
              <a:buChar char="•"/>
            </a:pPr>
            <a:r>
              <a:rPr lang="en-US" sz="1050" b="0" i="0" u="none" strike="noStrike" baseline="0">
                <a:latin typeface="Raleway-Regular"/>
              </a:rPr>
              <a:t>45.72" max. monitor width</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 Lifetime</a:t>
            </a:r>
            <a:endParaRPr lang="en-US" sz="1050">
              <a:latin typeface="Raleway-Regular"/>
            </a:endParaRPr>
          </a:p>
        </p:txBody>
      </p:sp>
      <p:pic>
        <p:nvPicPr>
          <p:cNvPr id="16" name="Picture 15">
            <a:extLst>
              <a:ext uri="{FF2B5EF4-FFF2-40B4-BE49-F238E27FC236}">
                <a16:creationId xmlns:a16="http://schemas.microsoft.com/office/drawing/2014/main" id="{B2AA0D56-8583-3616-5E67-28A56F72F626}"/>
              </a:ext>
            </a:extLst>
          </p:cNvPr>
          <p:cNvPicPr>
            <a:picLocks noChangeAspect="1"/>
          </p:cNvPicPr>
          <p:nvPr/>
        </p:nvPicPr>
        <p:blipFill>
          <a:blip r:embed="rId3"/>
          <a:stretch>
            <a:fillRect/>
          </a:stretch>
        </p:blipFill>
        <p:spPr>
          <a:xfrm>
            <a:off x="313182" y="5680925"/>
            <a:ext cx="1319976" cy="898086"/>
          </a:xfrm>
          <a:prstGeom prst="rect">
            <a:avLst/>
          </a:prstGeom>
        </p:spPr>
      </p:pic>
      <p:sp>
        <p:nvSpPr>
          <p:cNvPr id="6" name="TextBox 5">
            <a:extLst>
              <a:ext uri="{FF2B5EF4-FFF2-40B4-BE49-F238E27FC236}">
                <a16:creationId xmlns:a16="http://schemas.microsoft.com/office/drawing/2014/main" id="{6F630330-19FC-F95E-B732-A987945FF28E}"/>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Sena™2</a:t>
            </a:r>
          </a:p>
          <a:p>
            <a:r>
              <a:rPr lang="en-US" sz="1400">
                <a:latin typeface="Raleway-LightItalic"/>
              </a:rPr>
              <a:t>Dual Monitor Arm</a:t>
            </a:r>
          </a:p>
        </p:txBody>
      </p:sp>
      <p:pic>
        <p:nvPicPr>
          <p:cNvPr id="5" name="Picture 4">
            <a:extLst>
              <a:ext uri="{FF2B5EF4-FFF2-40B4-BE49-F238E27FC236}">
                <a16:creationId xmlns:a16="http://schemas.microsoft.com/office/drawing/2014/main" id="{DFF2EDE9-F37E-857C-FBF5-ABF2664977CB}"/>
              </a:ext>
            </a:extLst>
          </p:cNvPr>
          <p:cNvPicPr>
            <a:picLocks noChangeAspect="1"/>
          </p:cNvPicPr>
          <p:nvPr/>
        </p:nvPicPr>
        <p:blipFill rotWithShape="1">
          <a:blip r:embed="rId4"/>
          <a:srcRect r="7020" b="9750"/>
          <a:stretch/>
        </p:blipFill>
        <p:spPr>
          <a:xfrm>
            <a:off x="6858521" y="3602646"/>
            <a:ext cx="1316243" cy="2309736"/>
          </a:xfrm>
          <a:prstGeom prst="rect">
            <a:avLst/>
          </a:prstGeom>
        </p:spPr>
      </p:pic>
      <p:pic>
        <p:nvPicPr>
          <p:cNvPr id="7" name="Picture 6">
            <a:extLst>
              <a:ext uri="{FF2B5EF4-FFF2-40B4-BE49-F238E27FC236}">
                <a16:creationId xmlns:a16="http://schemas.microsoft.com/office/drawing/2014/main" id="{D3AB463F-89C9-C56F-DDB5-4EC950B14E86}"/>
              </a:ext>
            </a:extLst>
          </p:cNvPr>
          <p:cNvPicPr>
            <a:picLocks noChangeAspect="1"/>
          </p:cNvPicPr>
          <p:nvPr/>
        </p:nvPicPr>
        <p:blipFill rotWithShape="1">
          <a:blip r:embed="rId5"/>
          <a:srcRect r="4161" b="15872"/>
          <a:stretch/>
        </p:blipFill>
        <p:spPr>
          <a:xfrm>
            <a:off x="6794270" y="1002489"/>
            <a:ext cx="1479866" cy="1956853"/>
          </a:xfrm>
          <a:prstGeom prst="rect">
            <a:avLst/>
          </a:prstGeom>
        </p:spPr>
      </p:pic>
      <p:sp>
        <p:nvSpPr>
          <p:cNvPr id="8" name="TextBox 7">
            <a:extLst>
              <a:ext uri="{FF2B5EF4-FFF2-40B4-BE49-F238E27FC236}">
                <a16:creationId xmlns:a16="http://schemas.microsoft.com/office/drawing/2014/main" id="{5AEFAA79-1A9C-282A-05E3-23C781735E30}"/>
              </a:ext>
            </a:extLst>
          </p:cNvPr>
          <p:cNvSpPr txBox="1"/>
          <p:nvPr/>
        </p:nvSpPr>
        <p:spPr>
          <a:xfrm>
            <a:off x="7069962" y="2967459"/>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9" name="TextBox 8">
            <a:extLst>
              <a:ext uri="{FF2B5EF4-FFF2-40B4-BE49-F238E27FC236}">
                <a16:creationId xmlns:a16="http://schemas.microsoft.com/office/drawing/2014/main" id="{5FA814C4-7141-4C44-70F5-AFC14DADE11A}"/>
              </a:ext>
            </a:extLst>
          </p:cNvPr>
          <p:cNvSpPr txBox="1"/>
          <p:nvPr/>
        </p:nvSpPr>
        <p:spPr>
          <a:xfrm>
            <a:off x="7079901" y="580305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Tree>
    <p:extLst>
      <p:ext uri="{BB962C8B-B14F-4D97-AF65-F5344CB8AC3E}">
        <p14:creationId xmlns:p14="http://schemas.microsoft.com/office/powerpoint/2010/main" val="6570940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C510F4-D369-4930-8A75-003B782EF081}"/>
              </a:ext>
            </a:extLst>
          </p:cNvPr>
          <p:cNvPicPr>
            <a:picLocks noChangeAspect="1"/>
          </p:cNvPicPr>
          <p:nvPr/>
        </p:nvPicPr>
        <p:blipFill>
          <a:blip r:embed="rId2"/>
          <a:stretch>
            <a:fillRect/>
          </a:stretch>
        </p:blipFill>
        <p:spPr>
          <a:xfrm>
            <a:off x="657616" y="1219122"/>
            <a:ext cx="5509826" cy="4329685"/>
          </a:xfrm>
          <a:prstGeom prst="rect">
            <a:avLst/>
          </a:prstGeom>
        </p:spPr>
      </p:pic>
      <p:pic>
        <p:nvPicPr>
          <p:cNvPr id="14" name="Picture 13">
            <a:extLst>
              <a:ext uri="{FF2B5EF4-FFF2-40B4-BE49-F238E27FC236}">
                <a16:creationId xmlns:a16="http://schemas.microsoft.com/office/drawing/2014/main" id="{582C45CC-12F8-414E-B319-EA7DA386C26E}"/>
              </a:ext>
            </a:extLst>
          </p:cNvPr>
          <p:cNvPicPr>
            <a:picLocks noChangeAspect="1"/>
          </p:cNvPicPr>
          <p:nvPr/>
        </p:nvPicPr>
        <p:blipFill rotWithShape="1">
          <a:blip r:embed="rId3"/>
          <a:srcRect r="1503" b="13457"/>
          <a:stretch/>
        </p:blipFill>
        <p:spPr>
          <a:xfrm>
            <a:off x="3950454" y="4313726"/>
            <a:ext cx="2145546" cy="1815290"/>
          </a:xfrm>
          <a:prstGeom prst="rect">
            <a:avLst/>
          </a:prstGeom>
        </p:spPr>
      </p:pic>
      <p:sp>
        <p:nvSpPr>
          <p:cNvPr id="13" name="TextBox 12">
            <a:extLst>
              <a:ext uri="{FF2B5EF4-FFF2-40B4-BE49-F238E27FC236}">
                <a16:creationId xmlns:a16="http://schemas.microsoft.com/office/drawing/2014/main" id="{1D95A8C5-E6CF-DBD3-9774-2089FF1387DD}"/>
              </a:ext>
            </a:extLst>
          </p:cNvPr>
          <p:cNvSpPr txBox="1"/>
          <p:nvPr/>
        </p:nvSpPr>
        <p:spPr>
          <a:xfrm>
            <a:off x="8466721" y="1617675"/>
            <a:ext cx="4058942" cy="3785652"/>
          </a:xfrm>
          <a:prstGeom prst="rect">
            <a:avLst/>
          </a:prstGeom>
          <a:noFill/>
        </p:spPr>
        <p:txBody>
          <a:bodyPr wrap="square" lIns="91440" tIns="45720" rIns="91440" bIns="45720" anchor="ctr">
            <a:spAutoFit/>
          </a:bodyPr>
          <a:lstStyle/>
          <a:p>
            <a:pPr algn="l"/>
            <a:r>
              <a:rPr lang="en-US" sz="1600" b="0" i="0" strike="noStrike" baseline="0">
                <a:solidFill>
                  <a:srgbClr val="211D1E"/>
                </a:solidFill>
                <a:latin typeface="Raleway-Regular"/>
              </a:rPr>
              <a:t>Product Specifications</a:t>
            </a:r>
            <a:endParaRPr lang="en-US" sz="1600">
              <a:solidFill>
                <a:srgbClr val="211D1E"/>
              </a:solidFill>
              <a:latin typeface="Raleway-Regular"/>
            </a:endParaRPr>
          </a:p>
          <a:p>
            <a:pPr marL="171450" indent="-171450">
              <a:buFont typeface="Arial"/>
              <a:buChar char="•"/>
            </a:pPr>
            <a:endParaRPr lang="en-US" sz="1050">
              <a:solidFill>
                <a:srgbClr val="211D1E"/>
              </a:solidFill>
              <a:latin typeface="Raleway-Regular"/>
            </a:endParaRPr>
          </a:p>
          <a:p>
            <a:pPr marL="171450" indent="-171450" algn="l">
              <a:buFont typeface="Arial"/>
              <a:buChar char="•"/>
            </a:pPr>
            <a:r>
              <a:rPr lang="en-US" sz="1050" b="0" i="0" u="none" strike="noStrike" baseline="0">
                <a:latin typeface="Raleway-Regular"/>
              </a:rPr>
              <a:t>Finger touch dynamic height adjustment</a:t>
            </a:r>
          </a:p>
          <a:p>
            <a:pPr marL="171450" indent="-171450">
              <a:buFont typeface="Arial"/>
              <a:buChar char="•"/>
            </a:pPr>
            <a:r>
              <a:rPr lang="en-US" sz="1050" b="0" i="0" u="none" strike="noStrike" baseline="0">
                <a:latin typeface="Raleway-Regular"/>
              </a:rPr>
              <a:t>Recommended for worksurfaces 30” </a:t>
            </a:r>
            <a:br>
              <a:rPr lang="en-US" sz="1050">
                <a:latin typeface="Raleway-Regular"/>
              </a:rPr>
            </a:br>
            <a:r>
              <a:rPr lang="en-US" sz="1050" b="0" i="0" u="none" strike="noStrike" baseline="0">
                <a:latin typeface="Raleway-Regular"/>
              </a:rPr>
              <a:t>deep or less</a:t>
            </a:r>
          </a:p>
          <a:p>
            <a:pPr marL="171450" indent="-171450">
              <a:buFont typeface="Arial"/>
              <a:buChar char="•"/>
            </a:pPr>
            <a:r>
              <a:rPr lang="en-US" sz="1050" b="0" i="0" u="none" strike="noStrike" baseline="0">
                <a:latin typeface="Raleway-Regular"/>
              </a:rPr>
              <a:t>12.68” height adjustment range</a:t>
            </a:r>
          </a:p>
          <a:p>
            <a:pPr marL="171450" indent="-171450" algn="l">
              <a:buFont typeface="Arial"/>
              <a:buChar char="•"/>
            </a:pPr>
            <a:r>
              <a:rPr lang="en-US" sz="1050" b="0" i="0" u="none" strike="noStrike" baseline="0">
                <a:latin typeface="Raleway-Regular"/>
              </a:rPr>
              <a:t>17.11” arm extension</a:t>
            </a:r>
          </a:p>
          <a:p>
            <a:pPr marL="171450" indent="-171450" algn="l">
              <a:buFont typeface="Arial"/>
              <a:buChar char="•"/>
            </a:pPr>
            <a:r>
              <a:rPr lang="en-US" sz="1050" b="0" i="0" u="none" strike="noStrike" baseline="0">
                <a:latin typeface="Raleway-Regular"/>
              </a:rPr>
              <a:t>4.74” arm retraction</a:t>
            </a:r>
          </a:p>
          <a:p>
            <a:pPr marL="171450" indent="-171450" algn="l">
              <a:buFont typeface="Arial"/>
              <a:buChar char="•"/>
            </a:pPr>
            <a:r>
              <a:rPr lang="en-US" sz="1050">
                <a:latin typeface="Raleway-Regular"/>
              </a:rPr>
              <a:t>+/-</a:t>
            </a:r>
            <a:r>
              <a:rPr lang="en-US" sz="1050" b="0" i="0" u="none" strike="noStrike" baseline="0">
                <a:latin typeface="Raleway-Regular"/>
              </a:rPr>
              <a:t>60° monitor tilt</a:t>
            </a:r>
          </a:p>
          <a:p>
            <a:pPr marL="171450" indent="-171450" algn="l">
              <a:buFont typeface="Arial"/>
              <a:buChar char="•"/>
            </a:pPr>
            <a:r>
              <a:rPr lang="en-US" sz="1050">
                <a:latin typeface="Raleway-Regular"/>
              </a:rPr>
              <a:t>+/-</a:t>
            </a:r>
            <a:r>
              <a:rPr lang="en-US" sz="1050" b="0" i="0" u="none" strike="noStrike" baseline="0">
                <a:latin typeface="Raleway-Regular"/>
              </a:rPr>
              <a:t>90° VESA rotation</a:t>
            </a:r>
          </a:p>
          <a:p>
            <a:pPr marL="171450" indent="-171450" algn="l">
              <a:buFont typeface="Arial"/>
              <a:buChar char="•"/>
            </a:pPr>
            <a:r>
              <a:rPr lang="en-US" sz="1050" b="0" i="0" u="none" strike="noStrike" baseline="0">
                <a:latin typeface="Raleway-Regular"/>
              </a:rPr>
              <a:t>2.2lb. - 19.8lb weight capacity </a:t>
            </a:r>
            <a:r>
              <a:rPr lang="en-US" sz="1050" b="0" i="1" u="none" strike="noStrike" baseline="0">
                <a:latin typeface="Raleway-Regular"/>
              </a:rPr>
              <a:t>(per arm)</a:t>
            </a:r>
          </a:p>
          <a:p>
            <a:pPr marL="171450" indent="-171450" algn="l">
              <a:buFont typeface="Arial"/>
              <a:buChar char="•"/>
            </a:pPr>
            <a:r>
              <a:rPr lang="en-US" sz="1050" b="0" i="0" u="none" strike="noStrike" baseline="0">
                <a:latin typeface="Raleway-Regular"/>
              </a:rPr>
              <a:t>7.87” pole height </a:t>
            </a:r>
            <a:r>
              <a:rPr lang="en-US" sz="1050" b="0" i="1" u="none" strike="noStrike" baseline="0">
                <a:latin typeface="Raleway-Regular"/>
              </a:rPr>
              <a:t>(includes base)</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lgn="l">
              <a:buFont typeface="Arial"/>
              <a:buChar char="•"/>
            </a:pPr>
            <a:r>
              <a:rPr lang="en-US" sz="1050" b="0" i="0" u="none" strike="noStrike" baseline="0">
                <a:latin typeface="Raleway-Regular"/>
              </a:rPr>
              <a:t>270° / 135° arm rotation with 180° lock out</a:t>
            </a:r>
          </a:p>
          <a:p>
            <a:pPr marL="171450" indent="-171450">
              <a:buFont typeface="Arial"/>
              <a:buChar char="•"/>
            </a:pPr>
            <a:r>
              <a:rPr lang="en-US" sz="1050" b="0" i="0" u="none" strike="noStrike" baseline="0">
                <a:latin typeface="Raleway-Regular"/>
              </a:rPr>
              <a:t>36.14” max monitor </a:t>
            </a:r>
            <a:r>
              <a:rPr lang="en-US" sz="1050">
                <a:latin typeface="Raleway-Regular"/>
              </a:rPr>
              <a:t>width</a:t>
            </a:r>
            <a:br>
              <a:rPr lang="en-US" sz="1050">
                <a:latin typeface="Raleway-Regular"/>
              </a:rPr>
            </a:br>
            <a:r>
              <a:rPr lang="en-US" sz="1050" i="1">
                <a:latin typeface="Raleway-Regular"/>
              </a:rPr>
              <a:t>- Bezel</a:t>
            </a:r>
            <a:r>
              <a:rPr lang="en-US" sz="1050" b="0" i="1" u="none" strike="noStrike" baseline="0">
                <a:latin typeface="Raleway-Regular"/>
              </a:rPr>
              <a:t> measured left to </a:t>
            </a:r>
            <a:r>
              <a:rPr lang="en-US" sz="1050" i="1">
                <a:latin typeface="Raleway-Regular"/>
              </a:rPr>
              <a:t>right</a:t>
            </a:r>
            <a:br>
              <a:rPr lang="en-US" sz="1050" i="1">
                <a:latin typeface="Raleway-Regular"/>
              </a:rPr>
            </a:br>
            <a:r>
              <a:rPr lang="en-US" sz="1050" i="1">
                <a:latin typeface="Raleway-Regular"/>
              </a:rPr>
              <a:t>- Max</a:t>
            </a:r>
            <a:r>
              <a:rPr lang="en-US" sz="1050" b="0" i="1" u="none" strike="noStrike" baseline="0">
                <a:latin typeface="Raleway-Regular"/>
              </a:rPr>
              <a:t> width is contingent on weight capacity</a:t>
            </a:r>
          </a:p>
          <a:p>
            <a:pPr marL="171450" indent="-171450" algn="l">
              <a:buFont typeface="Arial"/>
              <a:buChar char="•"/>
            </a:pPr>
            <a:r>
              <a:rPr lang="en-US" sz="1050" b="0" i="0" u="none" strike="noStrike" baseline="0">
                <a:latin typeface="Raleway-Regular"/>
              </a:rPr>
              <a:t>Desk clamp and grommet mount included</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 Lifetime</a:t>
            </a:r>
          </a:p>
          <a:p>
            <a:pPr algn="l"/>
            <a:endParaRPr lang="en-US" sz="1400" b="0" i="0" u="none" strike="noStrike" baseline="0">
              <a:latin typeface="Raleway-Light"/>
            </a:endParaRPr>
          </a:p>
        </p:txBody>
      </p:sp>
      <p:pic>
        <p:nvPicPr>
          <p:cNvPr id="16" name="Picture 15">
            <a:extLst>
              <a:ext uri="{FF2B5EF4-FFF2-40B4-BE49-F238E27FC236}">
                <a16:creationId xmlns:a16="http://schemas.microsoft.com/office/drawing/2014/main" id="{713AF3DD-7125-C280-2561-E0D85C72C56B}"/>
              </a:ext>
            </a:extLst>
          </p:cNvPr>
          <p:cNvPicPr>
            <a:picLocks noChangeAspect="1"/>
          </p:cNvPicPr>
          <p:nvPr/>
        </p:nvPicPr>
        <p:blipFill>
          <a:blip r:embed="rId4"/>
          <a:stretch>
            <a:fillRect/>
          </a:stretch>
        </p:blipFill>
        <p:spPr>
          <a:xfrm>
            <a:off x="311839" y="5762806"/>
            <a:ext cx="1670577" cy="848548"/>
          </a:xfrm>
          <a:prstGeom prst="rect">
            <a:avLst/>
          </a:prstGeom>
        </p:spPr>
      </p:pic>
      <p:sp>
        <p:nvSpPr>
          <p:cNvPr id="6" name="TextBox 5">
            <a:extLst>
              <a:ext uri="{FF2B5EF4-FFF2-40B4-BE49-F238E27FC236}">
                <a16:creationId xmlns:a16="http://schemas.microsoft.com/office/drawing/2014/main" id="{AF8ADDC9-7E78-86EF-6F4F-CD3E5D76F753}"/>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Sena™EX2-MS</a:t>
            </a:r>
          </a:p>
          <a:p>
            <a:r>
              <a:rPr lang="en-US" sz="1400">
                <a:latin typeface="Raleway-LightItalic"/>
              </a:rPr>
              <a:t>Dual Motion + Slider Monitor Arm</a:t>
            </a:r>
          </a:p>
        </p:txBody>
      </p:sp>
      <p:pic>
        <p:nvPicPr>
          <p:cNvPr id="2" name="Picture 1">
            <a:extLst>
              <a:ext uri="{FF2B5EF4-FFF2-40B4-BE49-F238E27FC236}">
                <a16:creationId xmlns:a16="http://schemas.microsoft.com/office/drawing/2014/main" id="{CE72BC0A-CE91-45EC-FD61-D18D9F991A0C}"/>
              </a:ext>
            </a:extLst>
          </p:cNvPr>
          <p:cNvPicPr>
            <a:picLocks noChangeAspect="1"/>
          </p:cNvPicPr>
          <p:nvPr/>
        </p:nvPicPr>
        <p:blipFill rotWithShape="1">
          <a:blip r:embed="rId5"/>
          <a:srcRect r="7020" b="9750"/>
          <a:stretch/>
        </p:blipFill>
        <p:spPr>
          <a:xfrm>
            <a:off x="6641399" y="3819279"/>
            <a:ext cx="1316243" cy="2309736"/>
          </a:xfrm>
          <a:prstGeom prst="rect">
            <a:avLst/>
          </a:prstGeom>
        </p:spPr>
      </p:pic>
      <p:pic>
        <p:nvPicPr>
          <p:cNvPr id="4" name="Picture 3">
            <a:extLst>
              <a:ext uri="{FF2B5EF4-FFF2-40B4-BE49-F238E27FC236}">
                <a16:creationId xmlns:a16="http://schemas.microsoft.com/office/drawing/2014/main" id="{4F8DD4DA-C827-A428-ABAD-38E3F4147F62}"/>
              </a:ext>
            </a:extLst>
          </p:cNvPr>
          <p:cNvPicPr>
            <a:picLocks noChangeAspect="1"/>
          </p:cNvPicPr>
          <p:nvPr/>
        </p:nvPicPr>
        <p:blipFill rotWithShape="1">
          <a:blip r:embed="rId6"/>
          <a:srcRect r="4161" b="15872"/>
          <a:stretch/>
        </p:blipFill>
        <p:spPr>
          <a:xfrm>
            <a:off x="6577148" y="1219122"/>
            <a:ext cx="1479866" cy="1956853"/>
          </a:xfrm>
          <a:prstGeom prst="rect">
            <a:avLst/>
          </a:prstGeom>
        </p:spPr>
      </p:pic>
      <p:sp>
        <p:nvSpPr>
          <p:cNvPr id="5" name="TextBox 4">
            <a:extLst>
              <a:ext uri="{FF2B5EF4-FFF2-40B4-BE49-F238E27FC236}">
                <a16:creationId xmlns:a16="http://schemas.microsoft.com/office/drawing/2014/main" id="{ABA59848-73B5-A689-832B-DAFDE96E7BF1}"/>
              </a:ext>
            </a:extLst>
          </p:cNvPr>
          <p:cNvSpPr txBox="1"/>
          <p:nvPr/>
        </p:nvSpPr>
        <p:spPr>
          <a:xfrm>
            <a:off x="6852840" y="318409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9" name="TextBox 8">
            <a:extLst>
              <a:ext uri="{FF2B5EF4-FFF2-40B4-BE49-F238E27FC236}">
                <a16:creationId xmlns:a16="http://schemas.microsoft.com/office/drawing/2014/main" id="{617A633E-A440-4EC3-1F15-C45213278051}"/>
              </a:ext>
            </a:extLst>
          </p:cNvPr>
          <p:cNvSpPr txBox="1"/>
          <p:nvPr/>
        </p:nvSpPr>
        <p:spPr>
          <a:xfrm>
            <a:off x="6862779" y="601968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0" name="TextBox 9">
            <a:extLst>
              <a:ext uri="{FF2B5EF4-FFF2-40B4-BE49-F238E27FC236}">
                <a16:creationId xmlns:a16="http://schemas.microsoft.com/office/drawing/2014/main" id="{D9CF1018-1F30-F561-D0DD-0DA063787D5B}"/>
              </a:ext>
            </a:extLst>
          </p:cNvPr>
          <p:cNvSpPr txBox="1"/>
          <p:nvPr/>
        </p:nvSpPr>
        <p:spPr>
          <a:xfrm>
            <a:off x="4480701" y="6021293"/>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Tree>
    <p:extLst>
      <p:ext uri="{BB962C8B-B14F-4D97-AF65-F5344CB8AC3E}">
        <p14:creationId xmlns:p14="http://schemas.microsoft.com/office/powerpoint/2010/main" val="28873540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A4E425-1E8D-49BC-A1D6-251B455DCB1A}"/>
              </a:ext>
            </a:extLst>
          </p:cNvPr>
          <p:cNvPicPr>
            <a:picLocks noChangeAspect="1"/>
          </p:cNvPicPr>
          <p:nvPr/>
        </p:nvPicPr>
        <p:blipFill>
          <a:blip r:embed="rId2"/>
          <a:stretch>
            <a:fillRect/>
          </a:stretch>
        </p:blipFill>
        <p:spPr>
          <a:xfrm>
            <a:off x="700566" y="1071703"/>
            <a:ext cx="5397063" cy="4508657"/>
          </a:xfrm>
          <a:prstGeom prst="rect">
            <a:avLst/>
          </a:prstGeom>
        </p:spPr>
      </p:pic>
      <p:sp>
        <p:nvSpPr>
          <p:cNvPr id="11" name="TextBox 10">
            <a:extLst>
              <a:ext uri="{FF2B5EF4-FFF2-40B4-BE49-F238E27FC236}">
                <a16:creationId xmlns:a16="http://schemas.microsoft.com/office/drawing/2014/main" id="{E6DA3973-0D4F-0BAA-72CF-560D954B14A3}"/>
              </a:ext>
            </a:extLst>
          </p:cNvPr>
          <p:cNvSpPr txBox="1"/>
          <p:nvPr/>
        </p:nvSpPr>
        <p:spPr>
          <a:xfrm>
            <a:off x="8800748" y="1803845"/>
            <a:ext cx="3055254" cy="3247043"/>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2000" u="sng">
              <a:latin typeface="Raleway-Regular"/>
            </a:endParaRPr>
          </a:p>
          <a:p>
            <a:endParaRPr lang="en-US" sz="1050">
              <a:solidFill>
                <a:srgbClr val="211D1E"/>
              </a:solidFill>
              <a:latin typeface="Raleway-Regular"/>
            </a:endParaRPr>
          </a:p>
          <a:p>
            <a:pPr marL="171450" indent="-171450" algn="l">
              <a:buFont typeface="Arial"/>
              <a:buChar char="•"/>
            </a:pPr>
            <a:r>
              <a:rPr lang="en-US" sz="1050" b="0" i="0" u="none" strike="noStrike" baseline="0">
                <a:latin typeface="Raleway-Regular"/>
              </a:rPr>
              <a:t>Manual Height Adjustment</a:t>
            </a:r>
            <a:endParaRPr lang="en-US" sz="1050" b="0" i="0" u="sng" strike="noStrike" baseline="0">
              <a:latin typeface="Raleway-Regular"/>
            </a:endParaRPr>
          </a:p>
          <a:p>
            <a:pPr marL="171450" indent="-171450">
              <a:buFont typeface="Arial"/>
              <a:buChar char="•"/>
            </a:pPr>
            <a:r>
              <a:rPr lang="en-US" sz="1050" b="0" i="0" u="none" strike="noStrike" baseline="0">
                <a:latin typeface="Raleway-Regular"/>
              </a:rPr>
              <a:t>Recommended for worksurfaces 30” </a:t>
            </a:r>
            <a:br>
              <a:rPr lang="en-US" sz="1050">
                <a:latin typeface="Raleway-Regular"/>
              </a:rPr>
            </a:br>
            <a:r>
              <a:rPr lang="en-US" sz="1050" b="0" i="0" u="none" strike="noStrike" baseline="0">
                <a:latin typeface="Raleway-Regular"/>
              </a:rPr>
              <a:t>deep </a:t>
            </a:r>
            <a:r>
              <a:rPr lang="en-US" sz="1050">
                <a:latin typeface="Raleway-Regular"/>
              </a:rPr>
              <a:t>or less</a:t>
            </a:r>
            <a:endParaRPr lang="en-US" sz="1050" b="0" i="0" u="none" strike="noStrike" baseline="0">
              <a:latin typeface="Raleway-Regular"/>
            </a:endParaRPr>
          </a:p>
          <a:p>
            <a:pPr marL="171450" indent="-171450" algn="l">
              <a:buFont typeface="Arial"/>
              <a:buChar char="•"/>
            </a:pPr>
            <a:r>
              <a:rPr lang="en-US" sz="1050" b="0" i="0" u="none" strike="noStrike" baseline="0">
                <a:latin typeface="Raleway-Regular"/>
              </a:rPr>
              <a:t>14.78” arm extension</a:t>
            </a:r>
          </a:p>
          <a:p>
            <a:pPr marL="171450" indent="-171450" algn="l">
              <a:buFont typeface="Arial"/>
              <a:buChar char="•"/>
            </a:pPr>
            <a:r>
              <a:rPr lang="en-US" sz="1050" b="0" i="0" u="none" strike="noStrike" baseline="0">
                <a:latin typeface="Raleway-Regular"/>
              </a:rPr>
              <a:t>4.7” arm retraction</a:t>
            </a:r>
          </a:p>
          <a:p>
            <a:pPr marL="171450" indent="-171450" algn="l">
              <a:buFont typeface="Arial"/>
              <a:buChar char="•"/>
            </a:pPr>
            <a:r>
              <a:rPr lang="en-US" sz="1050" b="0" i="0" u="none" strike="noStrike" baseline="0">
                <a:latin typeface="Raleway-Regular"/>
              </a:rPr>
              <a:t>+/-60° monitor tilt</a:t>
            </a:r>
          </a:p>
          <a:p>
            <a:pPr marL="171450" indent="-171450" algn="l">
              <a:buFont typeface="Arial"/>
              <a:buChar char="•"/>
            </a:pPr>
            <a:r>
              <a:rPr lang="en-US" sz="1050" b="0" i="0" u="none" strike="noStrike" baseline="0">
                <a:latin typeface="Raleway-Regular"/>
              </a:rPr>
              <a:t>+/-90° VESA rotation</a:t>
            </a:r>
          </a:p>
          <a:p>
            <a:pPr marL="171450" indent="-171450" algn="l">
              <a:buFont typeface="Arial"/>
              <a:buChar char="•"/>
            </a:pPr>
            <a:r>
              <a:rPr lang="en-US" sz="1050" b="0" i="0" u="none" strike="noStrike" baseline="0">
                <a:latin typeface="Raleway-Regular"/>
              </a:rPr>
              <a:t>2.2lb. - 19.8lb weight capacity </a:t>
            </a:r>
            <a:r>
              <a:rPr lang="en-US" sz="1050" b="0" i="1" u="none" strike="noStrike" baseline="0">
                <a:latin typeface="Raleway-Regular"/>
              </a:rPr>
              <a:t>(per arm)</a:t>
            </a:r>
          </a:p>
          <a:p>
            <a:pPr marL="171450" indent="-171450" algn="l">
              <a:buFont typeface="Arial"/>
              <a:buChar char="•"/>
            </a:pPr>
            <a:r>
              <a:rPr lang="en-US" sz="1050" b="0" i="0" u="none" strike="noStrike" baseline="0">
                <a:latin typeface="Raleway-Regular"/>
              </a:rPr>
              <a:t>16” pole height </a:t>
            </a:r>
            <a:r>
              <a:rPr lang="en-US" sz="1050" b="0" i="1" u="none" strike="noStrike" baseline="0">
                <a:latin typeface="Raleway-Regular"/>
              </a:rPr>
              <a:t>(includes base)</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lgn="l">
              <a:buFont typeface="Arial"/>
              <a:buChar char="•"/>
            </a:pPr>
            <a:r>
              <a:rPr lang="en-US" sz="1050" b="0" i="0" u="none" strike="noStrike" baseline="0">
                <a:latin typeface="Raleway-Regular"/>
              </a:rPr>
              <a:t>270° / 135° arm rotation with 180° lock out</a:t>
            </a:r>
          </a:p>
          <a:p>
            <a:pPr marL="171450" indent="-171450" algn="l">
              <a:buFont typeface="Arial"/>
              <a:buChar char="•"/>
            </a:pPr>
            <a:r>
              <a:rPr lang="en-US" sz="1050" b="0" i="0" u="none" strike="noStrike" baseline="0">
                <a:latin typeface="Raleway-Regular"/>
              </a:rPr>
              <a:t>Desk clamp and grommet mount included</a:t>
            </a:r>
          </a:p>
          <a:p>
            <a:pPr marL="171450" indent="-171450">
              <a:buFont typeface="Arial"/>
              <a:buChar char="•"/>
            </a:pPr>
            <a:r>
              <a:rPr lang="en-US" sz="1050" b="0" i="0" u="none" strike="noStrike" baseline="0">
                <a:latin typeface="Raleway-Regular"/>
              </a:rPr>
              <a:t>31.50” max monitor </a:t>
            </a:r>
            <a:r>
              <a:rPr lang="en-US" sz="1050">
                <a:latin typeface="Raleway-Regular"/>
              </a:rPr>
              <a:t>width</a:t>
            </a:r>
            <a:br>
              <a:rPr lang="en-US" sz="1050">
                <a:latin typeface="Raleway-Regular"/>
              </a:rPr>
            </a:br>
            <a:r>
              <a:rPr lang="en-US" sz="1050">
                <a:latin typeface="Raleway-Regular"/>
              </a:rPr>
              <a:t>-</a:t>
            </a:r>
            <a:r>
              <a:rPr lang="en-US" sz="1050" b="0" i="0" u="none" strike="noStrike" baseline="0">
                <a:latin typeface="Raleway-Regular"/>
              </a:rPr>
              <a:t> </a:t>
            </a:r>
            <a:r>
              <a:rPr lang="en-US" sz="1050" b="0" i="1" u="none" strike="noStrike" baseline="0">
                <a:latin typeface="Raleway-Regular"/>
              </a:rPr>
              <a:t>Bezel measured left to right</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 </a:t>
            </a:r>
            <a:r>
              <a:rPr lang="en-US" sz="1050">
                <a:latin typeface="Raleway-Regular"/>
              </a:rPr>
              <a:t>Lifetime</a:t>
            </a:r>
            <a:endParaRPr lang="en-US" sz="1050" b="0" i="0" u="none" strike="noStrike" baseline="0">
              <a:latin typeface="Raleway-Regular"/>
            </a:endParaRPr>
          </a:p>
        </p:txBody>
      </p:sp>
      <p:pic>
        <p:nvPicPr>
          <p:cNvPr id="14" name="Picture 13">
            <a:extLst>
              <a:ext uri="{FF2B5EF4-FFF2-40B4-BE49-F238E27FC236}">
                <a16:creationId xmlns:a16="http://schemas.microsoft.com/office/drawing/2014/main" id="{BE9D92D7-9DD5-1711-A9A0-B4895E9A049A}"/>
              </a:ext>
            </a:extLst>
          </p:cNvPr>
          <p:cNvPicPr>
            <a:picLocks noChangeAspect="1"/>
          </p:cNvPicPr>
          <p:nvPr/>
        </p:nvPicPr>
        <p:blipFill>
          <a:blip r:embed="rId3"/>
          <a:stretch>
            <a:fillRect/>
          </a:stretch>
        </p:blipFill>
        <p:spPr>
          <a:xfrm>
            <a:off x="217047" y="5787017"/>
            <a:ext cx="1630316" cy="818406"/>
          </a:xfrm>
          <a:prstGeom prst="rect">
            <a:avLst/>
          </a:prstGeom>
        </p:spPr>
      </p:pic>
      <p:sp>
        <p:nvSpPr>
          <p:cNvPr id="10" name="TextBox 9">
            <a:extLst>
              <a:ext uri="{FF2B5EF4-FFF2-40B4-BE49-F238E27FC236}">
                <a16:creationId xmlns:a16="http://schemas.microsoft.com/office/drawing/2014/main" id="{5E30EC63-03B3-3689-78FE-7BDAF31C2533}"/>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Sena™EX2-FS</a:t>
            </a:r>
          </a:p>
          <a:p>
            <a:r>
              <a:rPr lang="en-US" sz="1400">
                <a:latin typeface="Raleway-LightItalic"/>
              </a:rPr>
              <a:t>Dual Fixed + Slider Monitor Arm</a:t>
            </a:r>
          </a:p>
        </p:txBody>
      </p:sp>
      <p:pic>
        <p:nvPicPr>
          <p:cNvPr id="3" name="Picture 2">
            <a:extLst>
              <a:ext uri="{FF2B5EF4-FFF2-40B4-BE49-F238E27FC236}">
                <a16:creationId xmlns:a16="http://schemas.microsoft.com/office/drawing/2014/main" id="{E610545D-A535-FA7C-CD25-F6D990CD9239}"/>
              </a:ext>
            </a:extLst>
          </p:cNvPr>
          <p:cNvPicPr>
            <a:picLocks noChangeAspect="1"/>
          </p:cNvPicPr>
          <p:nvPr/>
        </p:nvPicPr>
        <p:blipFill rotWithShape="1">
          <a:blip r:embed="rId4"/>
          <a:srcRect r="1503" b="13457"/>
          <a:stretch/>
        </p:blipFill>
        <p:spPr>
          <a:xfrm>
            <a:off x="4069723" y="4313726"/>
            <a:ext cx="2145546" cy="1815290"/>
          </a:xfrm>
          <a:prstGeom prst="rect">
            <a:avLst/>
          </a:prstGeom>
        </p:spPr>
      </p:pic>
      <p:pic>
        <p:nvPicPr>
          <p:cNvPr id="7" name="Picture 6">
            <a:extLst>
              <a:ext uri="{FF2B5EF4-FFF2-40B4-BE49-F238E27FC236}">
                <a16:creationId xmlns:a16="http://schemas.microsoft.com/office/drawing/2014/main" id="{0A11101B-3F41-1B3A-5697-5AF1D1E55BE7}"/>
              </a:ext>
            </a:extLst>
          </p:cNvPr>
          <p:cNvPicPr>
            <a:picLocks noChangeAspect="1"/>
          </p:cNvPicPr>
          <p:nvPr/>
        </p:nvPicPr>
        <p:blipFill rotWithShape="1">
          <a:blip r:embed="rId5"/>
          <a:srcRect r="7020" b="9750"/>
          <a:stretch/>
        </p:blipFill>
        <p:spPr>
          <a:xfrm>
            <a:off x="6760668" y="3819279"/>
            <a:ext cx="1316243" cy="2309736"/>
          </a:xfrm>
          <a:prstGeom prst="rect">
            <a:avLst/>
          </a:prstGeom>
        </p:spPr>
      </p:pic>
      <p:pic>
        <p:nvPicPr>
          <p:cNvPr id="8" name="Picture 7">
            <a:extLst>
              <a:ext uri="{FF2B5EF4-FFF2-40B4-BE49-F238E27FC236}">
                <a16:creationId xmlns:a16="http://schemas.microsoft.com/office/drawing/2014/main" id="{291DC8C0-1E49-079A-E1D3-1C73A4CF3CDD}"/>
              </a:ext>
            </a:extLst>
          </p:cNvPr>
          <p:cNvPicPr>
            <a:picLocks noChangeAspect="1"/>
          </p:cNvPicPr>
          <p:nvPr/>
        </p:nvPicPr>
        <p:blipFill rotWithShape="1">
          <a:blip r:embed="rId6"/>
          <a:srcRect r="4161" b="15872"/>
          <a:stretch/>
        </p:blipFill>
        <p:spPr>
          <a:xfrm>
            <a:off x="6696417" y="1219122"/>
            <a:ext cx="1479866" cy="1956853"/>
          </a:xfrm>
          <a:prstGeom prst="rect">
            <a:avLst/>
          </a:prstGeom>
        </p:spPr>
      </p:pic>
      <p:sp>
        <p:nvSpPr>
          <p:cNvPr id="9" name="TextBox 8">
            <a:extLst>
              <a:ext uri="{FF2B5EF4-FFF2-40B4-BE49-F238E27FC236}">
                <a16:creationId xmlns:a16="http://schemas.microsoft.com/office/drawing/2014/main" id="{47ABDFF9-1BA2-3E62-7B19-B72871A2F323}"/>
              </a:ext>
            </a:extLst>
          </p:cNvPr>
          <p:cNvSpPr txBox="1"/>
          <p:nvPr/>
        </p:nvSpPr>
        <p:spPr>
          <a:xfrm>
            <a:off x="6972109" y="318409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5F0C4A7F-3630-E6D8-6929-6FDEE8269154}"/>
              </a:ext>
            </a:extLst>
          </p:cNvPr>
          <p:cNvSpPr txBox="1"/>
          <p:nvPr/>
        </p:nvSpPr>
        <p:spPr>
          <a:xfrm>
            <a:off x="6982048" y="601968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3" name="TextBox 12">
            <a:extLst>
              <a:ext uri="{FF2B5EF4-FFF2-40B4-BE49-F238E27FC236}">
                <a16:creationId xmlns:a16="http://schemas.microsoft.com/office/drawing/2014/main" id="{30140122-C235-0D9E-8D6C-6177A9E5AF88}"/>
              </a:ext>
            </a:extLst>
          </p:cNvPr>
          <p:cNvSpPr txBox="1"/>
          <p:nvPr/>
        </p:nvSpPr>
        <p:spPr>
          <a:xfrm>
            <a:off x="4599970" y="6021293"/>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Tree>
    <p:extLst>
      <p:ext uri="{BB962C8B-B14F-4D97-AF65-F5344CB8AC3E}">
        <p14:creationId xmlns:p14="http://schemas.microsoft.com/office/powerpoint/2010/main" val="661569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algn="ctr">
              <a:defRPr/>
            </a:pPr>
            <a:r>
              <a:rPr lang="en-US" b="0" i="0" u="none" strike="noStrike" kern="1200" cap="none" spc="0" normalizeH="0" baseline="0" noProof="0">
                <a:ln>
                  <a:noFill/>
                </a:ln>
                <a:solidFill>
                  <a:srgbClr val="FFFFFF"/>
                </a:solidFill>
                <a:effectLst/>
                <a:uLnTx/>
                <a:uFillTx/>
                <a:latin typeface="Raleway" pitchFamily="2" charset="0"/>
              </a:rPr>
              <a:t>RAILWAY TYPICAL LAYOUT</a:t>
            </a:r>
          </a:p>
        </p:txBody>
      </p:sp>
      <p:sp>
        <p:nvSpPr>
          <p:cNvPr id="2" name="TextBox 1">
            <a:extLst>
              <a:ext uri="{FF2B5EF4-FFF2-40B4-BE49-F238E27FC236}">
                <a16:creationId xmlns:a16="http://schemas.microsoft.com/office/drawing/2014/main" id="{48D3AED7-84B7-5450-49C0-228D007E2992}"/>
              </a:ext>
            </a:extLst>
          </p:cNvPr>
          <p:cNvSpPr txBox="1"/>
          <p:nvPr/>
        </p:nvSpPr>
        <p:spPr>
          <a:xfrm>
            <a:off x="91071" y="14042"/>
            <a:ext cx="1930675" cy="246221"/>
          </a:xfrm>
          <a:prstGeom prst="rect">
            <a:avLst/>
          </a:prstGeom>
          <a:noFill/>
        </p:spPr>
        <p:txBody>
          <a:bodyPr wrap="square" rtlCol="0">
            <a:spAutoFit/>
          </a:bodyPr>
          <a:lstStyle/>
          <a:p>
            <a:pPr algn="l"/>
            <a:r>
              <a:rPr lang="en-US" sz="1000" b="1">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rPr>
              <a:t>FURNITURE PLAN VIEW</a:t>
            </a:r>
            <a:endPar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endParaRPr>
          </a:p>
        </p:txBody>
      </p:sp>
      <p:sp>
        <p:nvSpPr>
          <p:cNvPr id="3" name="TextBox 2">
            <a:extLst>
              <a:ext uri="{FF2B5EF4-FFF2-40B4-BE49-F238E27FC236}">
                <a16:creationId xmlns:a16="http://schemas.microsoft.com/office/drawing/2014/main" id="{29B85F47-D4CB-6CB6-3F99-427F59C67D16}"/>
              </a:ext>
            </a:extLst>
          </p:cNvPr>
          <p:cNvSpPr txBox="1"/>
          <p:nvPr/>
        </p:nvSpPr>
        <p:spPr>
          <a:xfrm>
            <a:off x="91071" y="3408814"/>
            <a:ext cx="1930675" cy="246221"/>
          </a:xfrm>
          <a:prstGeom prst="rect">
            <a:avLst/>
          </a:prstGeom>
          <a:noFill/>
        </p:spPr>
        <p:txBody>
          <a:bodyPr wrap="square" rtlCol="0">
            <a:spAutoFit/>
          </a:bodyPr>
          <a:lstStyle/>
          <a:p>
            <a:pPr algn="l"/>
            <a:r>
              <a:rPr lang="en-US" sz="1000" b="1">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rPr>
              <a:t>RAILWAY PLAN VIEW</a:t>
            </a:r>
            <a:endPar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endParaRPr>
          </a:p>
        </p:txBody>
      </p:sp>
      <p:sp>
        <p:nvSpPr>
          <p:cNvPr id="7" name="TextBox 6">
            <a:extLst>
              <a:ext uri="{FF2B5EF4-FFF2-40B4-BE49-F238E27FC236}">
                <a16:creationId xmlns:a16="http://schemas.microsoft.com/office/drawing/2014/main" id="{8B97BB8F-8ECE-B1C1-7A44-40148682A3C9}"/>
              </a:ext>
            </a:extLst>
          </p:cNvPr>
          <p:cNvSpPr txBox="1"/>
          <p:nvPr/>
        </p:nvSpPr>
        <p:spPr>
          <a:xfrm>
            <a:off x="1378527" y="4343375"/>
            <a:ext cx="1607949" cy="400110"/>
          </a:xfrm>
          <a:prstGeom prst="rect">
            <a:avLst/>
          </a:prstGeom>
          <a:noFill/>
        </p:spPr>
        <p:txBody>
          <a:bodyPr wrap="square" rtlCol="0">
            <a:spAutoFit/>
          </a:bodyPr>
          <a:lstStyle/>
          <a:p>
            <a:pPr algn="l"/>
            <a:r>
              <a:rPr lang="en-US" sz="1000">
                <a:solidFill>
                  <a:schemeClr val="tx1">
                    <a:lumMod val="65000"/>
                    <a:lumOff val="35000"/>
                  </a:schemeClr>
                </a:solidFill>
                <a:latin typeface="Raleway Light" pitchFamily="2" charset="0"/>
                <a:ea typeface="Droid Sans" panose="020B0606030804020204" pitchFamily="34" charset="0"/>
                <a:cs typeface="Droid Sans" panose="020B0606030804020204" pitchFamily="34" charset="0"/>
              </a:rPr>
              <a:t>Base In-Feed; Located At Any End Post</a:t>
            </a:r>
          </a:p>
        </p:txBody>
      </p:sp>
      <p:cxnSp>
        <p:nvCxnSpPr>
          <p:cNvPr id="8" name="Straight Arrow Connector 7">
            <a:extLst>
              <a:ext uri="{FF2B5EF4-FFF2-40B4-BE49-F238E27FC236}">
                <a16:creationId xmlns:a16="http://schemas.microsoft.com/office/drawing/2014/main" id="{D8E26DE0-3C25-80AB-B301-1D8E79E85BB6}"/>
              </a:ext>
            </a:extLst>
          </p:cNvPr>
          <p:cNvCxnSpPr>
            <a:cxnSpLocks/>
          </p:cNvCxnSpPr>
          <p:nvPr/>
        </p:nvCxnSpPr>
        <p:spPr>
          <a:xfrm flipH="1" flipV="1">
            <a:off x="1118756" y="4212727"/>
            <a:ext cx="259773" cy="2612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026123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080CC-CF35-4AE0-99FA-064F9BBCD2B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b="3421"/>
          <a:stretch/>
        </p:blipFill>
        <p:spPr>
          <a:xfrm>
            <a:off x="1937642" y="1114716"/>
            <a:ext cx="2990823" cy="5111764"/>
          </a:xfrm>
          <a:prstGeom prst="rect">
            <a:avLst/>
          </a:prstGeom>
        </p:spPr>
      </p:pic>
      <p:sp>
        <p:nvSpPr>
          <p:cNvPr id="14" name="TextBox 13">
            <a:extLst>
              <a:ext uri="{FF2B5EF4-FFF2-40B4-BE49-F238E27FC236}">
                <a16:creationId xmlns:a16="http://schemas.microsoft.com/office/drawing/2014/main" id="{50FF04B0-44DD-A985-891B-855E98FC8142}"/>
              </a:ext>
            </a:extLst>
          </p:cNvPr>
          <p:cNvSpPr txBox="1"/>
          <p:nvPr/>
        </p:nvSpPr>
        <p:spPr>
          <a:xfrm>
            <a:off x="8658191" y="1823822"/>
            <a:ext cx="3106846" cy="3139321"/>
          </a:xfrm>
          <a:prstGeom prst="rect">
            <a:avLst/>
          </a:prstGeom>
          <a:noFill/>
        </p:spPr>
        <p:txBody>
          <a:bodyPr wrap="square" lIns="91440" tIns="45720" rIns="91440" bIns="45720" anchor="ctr">
            <a:spAutoFit/>
          </a:bodyPr>
          <a:lstStyle/>
          <a:p>
            <a:pPr algn="l"/>
            <a:r>
              <a:rPr lang="en-US" sz="1600" b="0" i="0" strike="noStrike" baseline="0">
                <a:solidFill>
                  <a:srgbClr val="211D1E"/>
                </a:solidFill>
                <a:latin typeface="Raleway-Regular"/>
              </a:rPr>
              <a:t>Product Specifications</a:t>
            </a:r>
            <a:endParaRPr lang="en-US" sz="1600">
              <a:solidFill>
                <a:srgbClr val="211D1E"/>
              </a:solidFill>
              <a:latin typeface="Raleway-Regular"/>
            </a:endParaRPr>
          </a:p>
          <a:p>
            <a:endParaRPr lang="en-US" sz="1400">
              <a:latin typeface="Raleway-Regular"/>
            </a:endParaRPr>
          </a:p>
          <a:p>
            <a:pPr marL="171450" indent="-171450" algn="l">
              <a:buFont typeface="Arial"/>
              <a:buChar char="•"/>
            </a:pPr>
            <a:r>
              <a:rPr lang="en-US" sz="1050" b="0" i="0" u="none" strike="noStrike" baseline="0">
                <a:latin typeface="Raleway-Regular"/>
              </a:rPr>
              <a:t>Finger touch dynamic height adjustment</a:t>
            </a:r>
            <a:endParaRPr lang="en-US" sz="1050" b="0" i="0" u="sng" strike="noStrike" baseline="0">
              <a:latin typeface="Raleway-Regular"/>
            </a:endParaRPr>
          </a:p>
          <a:p>
            <a:pPr marL="171450" indent="-171450">
              <a:buFont typeface="Arial"/>
              <a:buChar char="•"/>
            </a:pPr>
            <a:r>
              <a:rPr lang="en-US" sz="1050" b="0" i="0" u="none" strike="noStrike" baseline="0">
                <a:latin typeface="Raleway-Regular"/>
              </a:rPr>
              <a:t>Recommended for worksurfaces 36” </a:t>
            </a:r>
            <a:br>
              <a:rPr lang="en-US" sz="1050">
                <a:latin typeface="Raleway-Regular"/>
              </a:rPr>
            </a:br>
            <a:r>
              <a:rPr lang="en-US" sz="1050" b="0" i="0" u="none" strike="noStrike" baseline="0">
                <a:latin typeface="Raleway-Regular"/>
              </a:rPr>
              <a:t>deep </a:t>
            </a:r>
            <a:r>
              <a:rPr lang="en-US" sz="1050">
                <a:latin typeface="Raleway-Regular"/>
              </a:rPr>
              <a:t>or less</a:t>
            </a:r>
            <a:endParaRPr lang="en-US" sz="1050" b="0" i="0" u="none" strike="noStrike" baseline="0">
              <a:latin typeface="Raleway-Regular"/>
            </a:endParaRPr>
          </a:p>
          <a:p>
            <a:pPr marL="171450" indent="-171450" algn="l">
              <a:buFont typeface="Arial"/>
              <a:buChar char="•"/>
            </a:pPr>
            <a:r>
              <a:rPr lang="en-US" sz="1050" b="0" i="0" u="none" strike="noStrike" baseline="0">
                <a:latin typeface="Raleway-Regular"/>
              </a:rPr>
              <a:t>12.68” arm extension</a:t>
            </a:r>
          </a:p>
          <a:p>
            <a:pPr marL="171450" indent="-171450" algn="l">
              <a:buFont typeface="Arial"/>
              <a:buChar char="•"/>
            </a:pPr>
            <a:r>
              <a:rPr lang="en-US" sz="1050" b="0" i="0" u="none" strike="noStrike" baseline="0">
                <a:latin typeface="Raleway-Regular"/>
              </a:rPr>
              <a:t>12.93” arm retraction</a:t>
            </a:r>
          </a:p>
          <a:p>
            <a:pPr marL="171450" indent="-171450" algn="l">
              <a:buFont typeface="Arial"/>
              <a:buChar char="•"/>
            </a:pPr>
            <a:r>
              <a:rPr lang="en-US" sz="1050">
                <a:latin typeface="Raleway-Regular"/>
              </a:rPr>
              <a:t>+</a:t>
            </a:r>
            <a:r>
              <a:rPr lang="en-US" sz="1050" b="0" i="0" u="none" strike="noStrike" baseline="0">
                <a:latin typeface="Raleway-Regular"/>
              </a:rPr>
              <a:t>75° / -35° monitor tilt</a:t>
            </a:r>
          </a:p>
          <a:p>
            <a:pPr marL="171450" indent="-171450" algn="l">
              <a:buFont typeface="Arial"/>
              <a:buChar char="•"/>
            </a:pPr>
            <a:r>
              <a:rPr lang="en-US" sz="1050">
                <a:latin typeface="Raleway-Regular"/>
              </a:rPr>
              <a:t>+/-</a:t>
            </a:r>
            <a:r>
              <a:rPr lang="en-US" sz="1050" b="0" i="0" u="none" strike="noStrike" baseline="0">
                <a:latin typeface="Raleway-Regular"/>
              </a:rPr>
              <a:t>90° VESA rotation</a:t>
            </a:r>
          </a:p>
          <a:p>
            <a:pPr marL="171450" indent="-171450" algn="l">
              <a:buFont typeface="Arial"/>
              <a:buChar char="•"/>
            </a:pPr>
            <a:r>
              <a:rPr lang="en-US" sz="1050" b="0" i="0" u="none" strike="noStrike" baseline="0">
                <a:latin typeface="Raleway-Regular"/>
              </a:rPr>
              <a:t>2.2lb. - 19.8lb weight capacity</a:t>
            </a:r>
          </a:p>
          <a:p>
            <a:pPr marL="171450" indent="-171450" algn="l">
              <a:buFont typeface="Arial"/>
              <a:buChar char="•"/>
            </a:pPr>
            <a:r>
              <a:rPr lang="en-US" sz="1050" b="0" i="0" u="none" strike="noStrike" baseline="0">
                <a:latin typeface="Raleway-Regular"/>
              </a:rPr>
              <a:t>16” pole height </a:t>
            </a:r>
            <a:r>
              <a:rPr lang="en-US" sz="1050" b="0" i="1" u="none" strike="noStrike" baseline="0">
                <a:latin typeface="Raleway-Regular"/>
              </a:rPr>
              <a:t>(includes base)</a:t>
            </a:r>
          </a:p>
          <a:p>
            <a:pPr marL="171450" indent="-171450" algn="l">
              <a:buFont typeface="Arial"/>
              <a:buChar char="•"/>
            </a:pPr>
            <a:r>
              <a:rPr lang="en-US" sz="1050" b="0" i="0" u="none" strike="noStrike" baseline="0">
                <a:latin typeface="Raleway-Regular"/>
              </a:rPr>
              <a:t>VESA 75mm/100mm quick release</a:t>
            </a:r>
          </a:p>
          <a:p>
            <a:pPr marL="171450" indent="-171450" algn="l">
              <a:buFont typeface="Arial"/>
              <a:buChar char="•"/>
            </a:pPr>
            <a:r>
              <a:rPr lang="en-US" sz="1050" b="0" i="0" u="none" strike="noStrike" baseline="0">
                <a:latin typeface="Raleway-Regular"/>
              </a:rPr>
              <a:t>180° lock-out feature</a:t>
            </a:r>
          </a:p>
          <a:p>
            <a:pPr marL="171450" indent="-171450" algn="l">
              <a:buFont typeface="Arial"/>
              <a:buChar char="•"/>
            </a:pPr>
            <a:r>
              <a:rPr lang="en-US" sz="1050" b="0" i="0" u="none" strike="noStrike" baseline="0">
                <a:latin typeface="Raleway-Regular"/>
              </a:rPr>
              <a:t>360° rotation at three points</a:t>
            </a:r>
          </a:p>
          <a:p>
            <a:pPr marL="171450" indent="-171450">
              <a:buFont typeface="Arial"/>
              <a:buChar char="•"/>
            </a:pPr>
            <a:r>
              <a:rPr lang="en-US" sz="1050" b="0" i="0" u="none" strike="noStrike" baseline="0">
                <a:latin typeface="Raleway-Regular"/>
              </a:rPr>
              <a:t>Desk clamp and grommet mount </a:t>
            </a:r>
            <a:br>
              <a:rPr lang="en-US" sz="1050">
                <a:latin typeface="Raleway-Regular"/>
              </a:rPr>
            </a:br>
            <a:r>
              <a:rPr lang="en-US" sz="1050" b="0" i="0" u="none" strike="noStrike" baseline="0">
                <a:latin typeface="Raleway-Regular"/>
              </a:rPr>
              <a:t>included</a:t>
            </a:r>
          </a:p>
          <a:p>
            <a:pPr marL="171450" indent="-171450" algn="l">
              <a:buFont typeface="Arial"/>
              <a:buChar char="•"/>
            </a:pPr>
            <a:r>
              <a:rPr lang="en-US" sz="1050" b="0" i="0" u="none" strike="noStrike" baseline="0">
                <a:latin typeface="Raleway-Regular"/>
              </a:rPr>
              <a:t>Meets or exceeds BIFMA x5.5 guidelines</a:t>
            </a:r>
          </a:p>
          <a:p>
            <a:pPr marL="171450" indent="-171450">
              <a:buFont typeface="Arial"/>
              <a:buChar char="•"/>
            </a:pPr>
            <a:r>
              <a:rPr lang="en-US" sz="1050" b="0" i="0" u="none" strike="noStrike" baseline="0">
                <a:latin typeface="Raleway-Regular"/>
              </a:rPr>
              <a:t>Warranty: Lifetime</a:t>
            </a:r>
            <a:endParaRPr lang="en-US" sz="1050">
              <a:latin typeface="Raleway-Regular"/>
            </a:endParaRPr>
          </a:p>
        </p:txBody>
      </p:sp>
      <p:pic>
        <p:nvPicPr>
          <p:cNvPr id="5" name="Picture 4" descr="A number and text on a white background&#10;&#10;Description automatically generated">
            <a:extLst>
              <a:ext uri="{FF2B5EF4-FFF2-40B4-BE49-F238E27FC236}">
                <a16:creationId xmlns:a16="http://schemas.microsoft.com/office/drawing/2014/main" id="{A2D10077-5FB9-D531-35C0-F42A6B2F7E99}"/>
              </a:ext>
            </a:extLst>
          </p:cNvPr>
          <p:cNvPicPr>
            <a:picLocks noChangeAspect="1"/>
          </p:cNvPicPr>
          <p:nvPr/>
        </p:nvPicPr>
        <p:blipFill>
          <a:blip r:embed="rId3"/>
          <a:stretch>
            <a:fillRect/>
          </a:stretch>
        </p:blipFill>
        <p:spPr>
          <a:xfrm>
            <a:off x="217047" y="5787017"/>
            <a:ext cx="1630316" cy="818406"/>
          </a:xfrm>
          <a:prstGeom prst="rect">
            <a:avLst/>
          </a:prstGeom>
        </p:spPr>
      </p:pic>
      <p:sp>
        <p:nvSpPr>
          <p:cNvPr id="8" name="TextBox 7">
            <a:extLst>
              <a:ext uri="{FF2B5EF4-FFF2-40B4-BE49-F238E27FC236}">
                <a16:creationId xmlns:a16="http://schemas.microsoft.com/office/drawing/2014/main" id="{089E7FEA-F292-DB3B-77C7-00CDDB2C9CDC}"/>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Sena™EX1-FM</a:t>
            </a:r>
          </a:p>
          <a:p>
            <a:r>
              <a:rPr lang="en-US" sz="1400">
                <a:latin typeface="Raleway-LightItalic"/>
              </a:rPr>
              <a:t>Single Fixed + Motion Monitor Arm</a:t>
            </a:r>
          </a:p>
        </p:txBody>
      </p:sp>
      <p:pic>
        <p:nvPicPr>
          <p:cNvPr id="3" name="Picture 2">
            <a:extLst>
              <a:ext uri="{FF2B5EF4-FFF2-40B4-BE49-F238E27FC236}">
                <a16:creationId xmlns:a16="http://schemas.microsoft.com/office/drawing/2014/main" id="{32F1ED34-E485-BF45-2A4C-7CC68F39C7D2}"/>
              </a:ext>
            </a:extLst>
          </p:cNvPr>
          <p:cNvPicPr>
            <a:picLocks noChangeAspect="1"/>
          </p:cNvPicPr>
          <p:nvPr/>
        </p:nvPicPr>
        <p:blipFill rotWithShape="1">
          <a:blip r:embed="rId4"/>
          <a:srcRect r="1503" b="13457"/>
          <a:stretch/>
        </p:blipFill>
        <p:spPr>
          <a:xfrm>
            <a:off x="4208872" y="4313726"/>
            <a:ext cx="2145546" cy="1815290"/>
          </a:xfrm>
          <a:prstGeom prst="rect">
            <a:avLst/>
          </a:prstGeom>
        </p:spPr>
      </p:pic>
      <p:pic>
        <p:nvPicPr>
          <p:cNvPr id="6" name="Picture 5">
            <a:extLst>
              <a:ext uri="{FF2B5EF4-FFF2-40B4-BE49-F238E27FC236}">
                <a16:creationId xmlns:a16="http://schemas.microsoft.com/office/drawing/2014/main" id="{31A6392C-3E44-909C-9A81-8EBB3874EE13}"/>
              </a:ext>
            </a:extLst>
          </p:cNvPr>
          <p:cNvPicPr>
            <a:picLocks noChangeAspect="1"/>
          </p:cNvPicPr>
          <p:nvPr/>
        </p:nvPicPr>
        <p:blipFill rotWithShape="1">
          <a:blip r:embed="rId5"/>
          <a:srcRect r="7020" b="9750"/>
          <a:stretch/>
        </p:blipFill>
        <p:spPr>
          <a:xfrm>
            <a:off x="6899817" y="3819279"/>
            <a:ext cx="1316243" cy="2309736"/>
          </a:xfrm>
          <a:prstGeom prst="rect">
            <a:avLst/>
          </a:prstGeom>
        </p:spPr>
      </p:pic>
      <p:pic>
        <p:nvPicPr>
          <p:cNvPr id="9" name="Picture 8">
            <a:extLst>
              <a:ext uri="{FF2B5EF4-FFF2-40B4-BE49-F238E27FC236}">
                <a16:creationId xmlns:a16="http://schemas.microsoft.com/office/drawing/2014/main" id="{CB48496A-F210-A31E-E97A-86993A998F2C}"/>
              </a:ext>
            </a:extLst>
          </p:cNvPr>
          <p:cNvPicPr>
            <a:picLocks noChangeAspect="1"/>
          </p:cNvPicPr>
          <p:nvPr/>
        </p:nvPicPr>
        <p:blipFill rotWithShape="1">
          <a:blip r:embed="rId6"/>
          <a:srcRect r="4161" b="15872"/>
          <a:stretch/>
        </p:blipFill>
        <p:spPr>
          <a:xfrm>
            <a:off x="6835566" y="1219122"/>
            <a:ext cx="1479866" cy="1956853"/>
          </a:xfrm>
          <a:prstGeom prst="rect">
            <a:avLst/>
          </a:prstGeom>
        </p:spPr>
      </p:pic>
      <p:sp>
        <p:nvSpPr>
          <p:cNvPr id="10" name="TextBox 9">
            <a:extLst>
              <a:ext uri="{FF2B5EF4-FFF2-40B4-BE49-F238E27FC236}">
                <a16:creationId xmlns:a16="http://schemas.microsoft.com/office/drawing/2014/main" id="{D994A746-74CE-73A2-8E16-4565457A0F1C}"/>
              </a:ext>
            </a:extLst>
          </p:cNvPr>
          <p:cNvSpPr txBox="1"/>
          <p:nvPr/>
        </p:nvSpPr>
        <p:spPr>
          <a:xfrm>
            <a:off x="7111258" y="318409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B1A68110-9202-16AB-CFFF-96DF1B786BAB}"/>
              </a:ext>
            </a:extLst>
          </p:cNvPr>
          <p:cNvSpPr txBox="1"/>
          <p:nvPr/>
        </p:nvSpPr>
        <p:spPr>
          <a:xfrm>
            <a:off x="7121197" y="601968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3" name="TextBox 12">
            <a:extLst>
              <a:ext uri="{FF2B5EF4-FFF2-40B4-BE49-F238E27FC236}">
                <a16:creationId xmlns:a16="http://schemas.microsoft.com/office/drawing/2014/main" id="{FEF5FA64-90AF-C7EB-30A0-40C40796F7E4}"/>
              </a:ext>
            </a:extLst>
          </p:cNvPr>
          <p:cNvSpPr txBox="1"/>
          <p:nvPr/>
        </p:nvSpPr>
        <p:spPr>
          <a:xfrm>
            <a:off x="4739119" y="6021293"/>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Tree>
    <p:extLst>
      <p:ext uri="{BB962C8B-B14F-4D97-AF65-F5344CB8AC3E}">
        <p14:creationId xmlns:p14="http://schemas.microsoft.com/office/powerpoint/2010/main" val="357382041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72C85F-F960-4FE1-BE93-149FBF8508BD}"/>
              </a:ext>
            </a:extLst>
          </p:cNvPr>
          <p:cNvPicPr>
            <a:picLocks noChangeAspect="1"/>
          </p:cNvPicPr>
          <p:nvPr/>
        </p:nvPicPr>
        <p:blipFill>
          <a:blip r:embed="rId2"/>
          <a:stretch>
            <a:fillRect/>
          </a:stretch>
        </p:blipFill>
        <p:spPr>
          <a:xfrm>
            <a:off x="321520" y="1317621"/>
            <a:ext cx="4774305" cy="4154022"/>
          </a:xfrm>
          <a:prstGeom prst="rect">
            <a:avLst/>
          </a:prstGeom>
        </p:spPr>
      </p:pic>
      <p:sp>
        <p:nvSpPr>
          <p:cNvPr id="9" name="TextBox 8">
            <a:extLst>
              <a:ext uri="{FF2B5EF4-FFF2-40B4-BE49-F238E27FC236}">
                <a16:creationId xmlns:a16="http://schemas.microsoft.com/office/drawing/2014/main" id="{CF0A431B-73F6-D349-FDF2-DFE79D6F9229}"/>
              </a:ext>
            </a:extLst>
          </p:cNvPr>
          <p:cNvSpPr txBox="1"/>
          <p:nvPr/>
        </p:nvSpPr>
        <p:spPr>
          <a:xfrm>
            <a:off x="8030212" y="1681982"/>
            <a:ext cx="4503634" cy="3493264"/>
          </a:xfrm>
          <a:prstGeom prst="rect">
            <a:avLst/>
          </a:prstGeom>
          <a:noFill/>
        </p:spPr>
        <p:txBody>
          <a:bodyPr wrap="square" lIns="91440" tIns="45720" rIns="91440" bIns="45720" anchor="ctr">
            <a:spAutoFit/>
          </a:bodyPr>
          <a:lstStyle/>
          <a:p>
            <a:pPr algn="l"/>
            <a:r>
              <a:rPr lang="en-US" sz="1600" b="0" i="0" strike="noStrike" baseline="0">
                <a:solidFill>
                  <a:srgbClr val="211D1E"/>
                </a:solidFill>
                <a:latin typeface="Raleway-Regular"/>
              </a:rPr>
              <a:t>Product Specifications</a:t>
            </a:r>
          </a:p>
          <a:p>
            <a:pPr algn="l"/>
            <a:endParaRPr lang="en-US" sz="1600">
              <a:solidFill>
                <a:srgbClr val="211D1E"/>
              </a:solidFill>
              <a:latin typeface="Raleway-Regular"/>
            </a:endParaRPr>
          </a:p>
          <a:p>
            <a:pPr marL="171450" indent="-171450" algn="l">
              <a:buFont typeface="Arial" panose="020B0604020202020204" pitchFamily="34" charset="0"/>
              <a:buChar char="•"/>
            </a:pPr>
            <a:r>
              <a:rPr lang="en-US" sz="1050" b="0" i="0" u="none" strike="noStrike" baseline="0">
                <a:latin typeface="Raleway-Regular"/>
              </a:rPr>
              <a:t>Finger touch dynamic height adjustment</a:t>
            </a:r>
          </a:p>
          <a:p>
            <a:pPr marL="171450" indent="-171450" algn="l">
              <a:buFont typeface="Arial" panose="020B0604020202020204" pitchFamily="34" charset="0"/>
              <a:buChar char="•"/>
            </a:pPr>
            <a:r>
              <a:rPr lang="en-US" sz="1050" b="0" i="0" u="none" strike="noStrike" baseline="0">
                <a:latin typeface="Raleway-Regular"/>
              </a:rPr>
              <a:t>Recommended for worksurfaces 36” deep or less</a:t>
            </a:r>
          </a:p>
          <a:p>
            <a:pPr marL="171450" indent="-171450" algn="l">
              <a:buFont typeface="Arial" panose="020B0604020202020204" pitchFamily="34" charset="0"/>
              <a:buChar char="•"/>
            </a:pPr>
            <a:r>
              <a:rPr lang="en-US" sz="1050" b="0" i="0" u="none" strike="noStrike" baseline="0">
                <a:latin typeface="Raleway-Regular"/>
              </a:rPr>
              <a:t>12.68” height adjustment range</a:t>
            </a:r>
          </a:p>
          <a:p>
            <a:pPr marL="171450" indent="-171450" algn="l">
              <a:buFont typeface="Arial" panose="020B0604020202020204" pitchFamily="34" charset="0"/>
              <a:buChar char="•"/>
            </a:pPr>
            <a:r>
              <a:rPr lang="en-US" sz="1050" b="0" i="0" u="none" strike="noStrike" baseline="0">
                <a:latin typeface="Raleway-Regular"/>
              </a:rPr>
              <a:t>27.15” arm extension</a:t>
            </a:r>
          </a:p>
          <a:p>
            <a:pPr marL="171450" indent="-171450" algn="l">
              <a:buFont typeface="Arial" panose="020B0604020202020204" pitchFamily="34" charset="0"/>
              <a:buChar char="•"/>
            </a:pPr>
            <a:r>
              <a:rPr lang="en-US" sz="1050" b="0" i="0" u="none" strike="noStrike" baseline="0">
                <a:latin typeface="Raleway-Regular"/>
              </a:rPr>
              <a:t>4.7” arm retraction</a:t>
            </a:r>
          </a:p>
          <a:p>
            <a:pPr marL="171450" indent="-171450" algn="l">
              <a:buFont typeface="Arial" panose="020B0604020202020204" pitchFamily="34" charset="0"/>
              <a:buChar char="•"/>
            </a:pPr>
            <a:r>
              <a:rPr lang="en-US" sz="1050" b="0" i="0" u="none" strike="noStrike" baseline="0">
                <a:latin typeface="Raleway-Regular"/>
              </a:rPr>
              <a:t>+/-60° monitor tilt</a:t>
            </a:r>
          </a:p>
          <a:p>
            <a:pPr marL="171450" indent="-171450" algn="l">
              <a:buFont typeface="Arial" panose="020B0604020202020204" pitchFamily="34" charset="0"/>
              <a:buChar char="•"/>
            </a:pPr>
            <a:r>
              <a:rPr lang="en-US" sz="1050" b="0" i="0" u="none" strike="noStrike" baseline="0">
                <a:latin typeface="Raleway-Regular"/>
              </a:rPr>
              <a:t>+/-90° VESA rotation</a:t>
            </a:r>
          </a:p>
          <a:p>
            <a:pPr marL="171450" indent="-171450" algn="l">
              <a:buFont typeface="Arial" panose="020B0604020202020204" pitchFamily="34" charset="0"/>
              <a:buChar char="•"/>
            </a:pPr>
            <a:r>
              <a:rPr lang="en-US" sz="1050" b="0" i="0" u="none" strike="noStrike" baseline="0">
                <a:latin typeface="Raleway-Regular"/>
              </a:rPr>
              <a:t>2.2lb. - 19.8lb weight capacity (per arm)</a:t>
            </a:r>
          </a:p>
          <a:p>
            <a:pPr marL="171450" indent="-171450" algn="l">
              <a:buFont typeface="Arial" panose="020B0604020202020204" pitchFamily="34" charset="0"/>
              <a:buChar char="•"/>
            </a:pPr>
            <a:r>
              <a:rPr lang="en-US" sz="1050" b="0" i="0" u="none" strike="noStrike" baseline="0">
                <a:latin typeface="Raleway-Regular"/>
              </a:rPr>
              <a:t>16” pole height (includes base)</a:t>
            </a:r>
          </a:p>
          <a:p>
            <a:pPr marL="171450" indent="-171450" algn="l">
              <a:buFont typeface="Arial" panose="020B0604020202020204" pitchFamily="34" charset="0"/>
              <a:buChar char="•"/>
            </a:pPr>
            <a:r>
              <a:rPr lang="en-US" sz="1050" b="0" i="0" u="none" strike="noStrike" baseline="0">
                <a:latin typeface="Raleway-Regular"/>
              </a:rPr>
              <a:t>VESA 75mm/100mm quick release</a:t>
            </a:r>
          </a:p>
          <a:p>
            <a:pPr marL="171450" indent="-171450" algn="l">
              <a:buFont typeface="Arial" panose="020B0604020202020204" pitchFamily="34" charset="0"/>
              <a:buChar char="•"/>
            </a:pPr>
            <a:r>
              <a:rPr lang="en-US" sz="1050" b="0" i="0" u="none" strike="noStrike" baseline="0">
                <a:latin typeface="Raleway-Regular"/>
              </a:rPr>
              <a:t>180° lock-out feature</a:t>
            </a:r>
          </a:p>
          <a:p>
            <a:pPr marL="171450" indent="-171450" algn="l">
              <a:buFont typeface="Arial" panose="020B0604020202020204" pitchFamily="34" charset="0"/>
              <a:buChar char="•"/>
            </a:pPr>
            <a:r>
              <a:rPr lang="en-US" sz="1050" b="0" i="0" u="none" strike="noStrike" baseline="0">
                <a:latin typeface="Raleway-Regular"/>
              </a:rPr>
              <a:t>270° / 135° arm rotation with 180° lock out</a:t>
            </a:r>
          </a:p>
          <a:p>
            <a:pPr marL="171450" indent="-171450" algn="l">
              <a:buFont typeface="Arial" panose="020B0604020202020204" pitchFamily="34" charset="0"/>
              <a:buChar char="•"/>
            </a:pPr>
            <a:r>
              <a:rPr lang="en-US" sz="1050" b="0" i="0" u="none" strike="noStrike" baseline="0">
                <a:latin typeface="Raleway-Regular"/>
              </a:rPr>
              <a:t>56.22” max monitor width</a:t>
            </a:r>
            <a:br>
              <a:rPr lang="en-US" sz="1050" b="0" i="0" u="none" strike="noStrike" baseline="0">
                <a:latin typeface="Raleway-Regular"/>
              </a:rPr>
            </a:br>
            <a:r>
              <a:rPr lang="en-US" sz="1050" b="0" i="0" u="none" strike="noStrike" baseline="0">
                <a:latin typeface="Raleway-Regular"/>
              </a:rPr>
              <a:t>- Bezel measured left to right</a:t>
            </a:r>
            <a:br>
              <a:rPr lang="en-US" sz="1050" b="0" i="0" u="none" strike="noStrike" baseline="0">
                <a:latin typeface="Raleway-Regular"/>
              </a:rPr>
            </a:br>
            <a:r>
              <a:rPr lang="en-US" sz="1050" b="0" i="0" u="none" strike="noStrike" baseline="0">
                <a:latin typeface="Raleway-Regular"/>
              </a:rPr>
              <a:t>- Max width is contingent on weight capacity</a:t>
            </a:r>
          </a:p>
          <a:p>
            <a:pPr marL="171450" indent="-171450" algn="l">
              <a:buFont typeface="Arial" panose="020B0604020202020204" pitchFamily="34" charset="0"/>
              <a:buChar char="•"/>
            </a:pPr>
            <a:r>
              <a:rPr lang="en-US" sz="1050" b="0" i="0" u="none" strike="noStrike" baseline="0">
                <a:latin typeface="Raleway-Regular"/>
              </a:rPr>
              <a:t>Desk clamp and grommet mount included</a:t>
            </a:r>
          </a:p>
          <a:p>
            <a:pPr marL="171450" indent="-171450" algn="l">
              <a:buFont typeface="Arial" panose="020B0604020202020204" pitchFamily="34" charset="0"/>
              <a:buChar char="•"/>
            </a:pPr>
            <a:r>
              <a:rPr lang="en-US" sz="1050" b="0" i="0" u="none" strike="noStrike" baseline="0">
                <a:latin typeface="Raleway-Regular"/>
              </a:rPr>
              <a:t>Meets or exceeds BIFMA x5.5 guidelines</a:t>
            </a:r>
          </a:p>
          <a:p>
            <a:pPr marL="171450" indent="-171450">
              <a:buFont typeface="Arial" panose="020B0604020202020204" pitchFamily="34" charset="0"/>
              <a:buChar char="•"/>
            </a:pPr>
            <a:r>
              <a:rPr lang="en-US" sz="1050" b="0" i="0" u="none" strike="noStrike" baseline="0">
                <a:latin typeface="Raleway-Regular"/>
              </a:rPr>
              <a:t>Warranty: Lifetime</a:t>
            </a:r>
          </a:p>
        </p:txBody>
      </p:sp>
      <p:pic>
        <p:nvPicPr>
          <p:cNvPr id="11" name="Picture 10">
            <a:extLst>
              <a:ext uri="{FF2B5EF4-FFF2-40B4-BE49-F238E27FC236}">
                <a16:creationId xmlns:a16="http://schemas.microsoft.com/office/drawing/2014/main" id="{1078DB3C-BCD9-CF27-63A5-2E4409DBBE5E}"/>
              </a:ext>
            </a:extLst>
          </p:cNvPr>
          <p:cNvPicPr>
            <a:picLocks noChangeAspect="1"/>
          </p:cNvPicPr>
          <p:nvPr/>
        </p:nvPicPr>
        <p:blipFill>
          <a:blip r:embed="rId3"/>
          <a:stretch>
            <a:fillRect/>
          </a:stretch>
        </p:blipFill>
        <p:spPr>
          <a:xfrm>
            <a:off x="255442" y="5694038"/>
            <a:ext cx="1850418" cy="897002"/>
          </a:xfrm>
          <a:prstGeom prst="rect">
            <a:avLst/>
          </a:prstGeom>
        </p:spPr>
      </p:pic>
      <p:pic>
        <p:nvPicPr>
          <p:cNvPr id="2" name="Picture 1">
            <a:extLst>
              <a:ext uri="{FF2B5EF4-FFF2-40B4-BE49-F238E27FC236}">
                <a16:creationId xmlns:a16="http://schemas.microsoft.com/office/drawing/2014/main" id="{45D34D3D-F2CB-6069-6A5F-B2CE14385BF6}"/>
              </a:ext>
            </a:extLst>
          </p:cNvPr>
          <p:cNvPicPr>
            <a:picLocks noChangeAspect="1"/>
          </p:cNvPicPr>
          <p:nvPr/>
        </p:nvPicPr>
        <p:blipFill rotWithShape="1">
          <a:blip r:embed="rId4"/>
          <a:srcRect r="1503" b="13457"/>
          <a:stretch/>
        </p:blipFill>
        <p:spPr>
          <a:xfrm>
            <a:off x="3279926" y="4313726"/>
            <a:ext cx="2145546" cy="1815290"/>
          </a:xfrm>
          <a:prstGeom prst="rect">
            <a:avLst/>
          </a:prstGeom>
        </p:spPr>
      </p:pic>
      <p:pic>
        <p:nvPicPr>
          <p:cNvPr id="4" name="Picture 3">
            <a:extLst>
              <a:ext uri="{FF2B5EF4-FFF2-40B4-BE49-F238E27FC236}">
                <a16:creationId xmlns:a16="http://schemas.microsoft.com/office/drawing/2014/main" id="{8B9E1F1F-2EF8-8A78-696B-E769326B6402}"/>
              </a:ext>
            </a:extLst>
          </p:cNvPr>
          <p:cNvPicPr>
            <a:picLocks noChangeAspect="1"/>
          </p:cNvPicPr>
          <p:nvPr/>
        </p:nvPicPr>
        <p:blipFill rotWithShape="1">
          <a:blip r:embed="rId5"/>
          <a:srcRect r="7020" b="9750"/>
          <a:stretch/>
        </p:blipFill>
        <p:spPr>
          <a:xfrm>
            <a:off x="5970871" y="3819279"/>
            <a:ext cx="1316243" cy="2309736"/>
          </a:xfrm>
          <a:prstGeom prst="rect">
            <a:avLst/>
          </a:prstGeom>
        </p:spPr>
      </p:pic>
      <p:pic>
        <p:nvPicPr>
          <p:cNvPr id="6" name="Picture 5">
            <a:extLst>
              <a:ext uri="{FF2B5EF4-FFF2-40B4-BE49-F238E27FC236}">
                <a16:creationId xmlns:a16="http://schemas.microsoft.com/office/drawing/2014/main" id="{3E97C168-7749-89E6-2CEC-7CD92B83BBB5}"/>
              </a:ext>
            </a:extLst>
          </p:cNvPr>
          <p:cNvPicPr>
            <a:picLocks noChangeAspect="1"/>
          </p:cNvPicPr>
          <p:nvPr/>
        </p:nvPicPr>
        <p:blipFill rotWithShape="1">
          <a:blip r:embed="rId6"/>
          <a:srcRect r="4161" b="15872"/>
          <a:stretch/>
        </p:blipFill>
        <p:spPr>
          <a:xfrm>
            <a:off x="5906620" y="1219122"/>
            <a:ext cx="1479866" cy="1956853"/>
          </a:xfrm>
          <a:prstGeom prst="rect">
            <a:avLst/>
          </a:prstGeom>
        </p:spPr>
      </p:pic>
      <p:sp>
        <p:nvSpPr>
          <p:cNvPr id="7" name="TextBox 6">
            <a:extLst>
              <a:ext uri="{FF2B5EF4-FFF2-40B4-BE49-F238E27FC236}">
                <a16:creationId xmlns:a16="http://schemas.microsoft.com/office/drawing/2014/main" id="{55C94CBA-0D08-74D1-33A0-C53A4FA9D865}"/>
              </a:ext>
            </a:extLst>
          </p:cNvPr>
          <p:cNvSpPr txBox="1"/>
          <p:nvPr/>
        </p:nvSpPr>
        <p:spPr>
          <a:xfrm>
            <a:off x="6182312" y="318409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0" name="TextBox 9">
            <a:extLst>
              <a:ext uri="{FF2B5EF4-FFF2-40B4-BE49-F238E27FC236}">
                <a16:creationId xmlns:a16="http://schemas.microsoft.com/office/drawing/2014/main" id="{3F86F586-785F-0C9B-7B64-D608481ECAD0}"/>
              </a:ext>
            </a:extLst>
          </p:cNvPr>
          <p:cNvSpPr txBox="1"/>
          <p:nvPr/>
        </p:nvSpPr>
        <p:spPr>
          <a:xfrm>
            <a:off x="6192251" y="601968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2" name="TextBox 11">
            <a:extLst>
              <a:ext uri="{FF2B5EF4-FFF2-40B4-BE49-F238E27FC236}">
                <a16:creationId xmlns:a16="http://schemas.microsoft.com/office/drawing/2014/main" id="{C639A34F-3993-DED8-A301-00BE07097DF7}"/>
              </a:ext>
            </a:extLst>
          </p:cNvPr>
          <p:cNvSpPr txBox="1"/>
          <p:nvPr/>
        </p:nvSpPr>
        <p:spPr>
          <a:xfrm>
            <a:off x="3810173" y="6021293"/>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
        <p:nvSpPr>
          <p:cNvPr id="14" name="TextBox 13">
            <a:extLst>
              <a:ext uri="{FF2B5EF4-FFF2-40B4-BE49-F238E27FC236}">
                <a16:creationId xmlns:a16="http://schemas.microsoft.com/office/drawing/2014/main" id="{F6C87913-328A-43BB-5795-D3B28A6E125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Sena™EX2-FMS</a:t>
            </a:r>
          </a:p>
          <a:p>
            <a:r>
              <a:rPr lang="en-US" sz="1400">
                <a:latin typeface="Raleway-LightItalic"/>
              </a:rPr>
              <a:t>Dual Fixed + Motion + Slider Monitor Arm</a:t>
            </a:r>
          </a:p>
        </p:txBody>
      </p:sp>
    </p:spTree>
    <p:extLst>
      <p:ext uri="{BB962C8B-B14F-4D97-AF65-F5344CB8AC3E}">
        <p14:creationId xmlns:p14="http://schemas.microsoft.com/office/powerpoint/2010/main" val="38339779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10FAA1-89CE-4D32-B588-553A0566CD91}"/>
              </a:ext>
            </a:extLst>
          </p:cNvPr>
          <p:cNvPicPr>
            <a:picLocks noChangeAspect="1"/>
          </p:cNvPicPr>
          <p:nvPr/>
        </p:nvPicPr>
        <p:blipFill>
          <a:blip r:embed="rId2"/>
          <a:stretch>
            <a:fillRect/>
          </a:stretch>
        </p:blipFill>
        <p:spPr>
          <a:xfrm>
            <a:off x="0" y="1090674"/>
            <a:ext cx="6452701" cy="4216617"/>
          </a:xfrm>
          <a:prstGeom prst="rect">
            <a:avLst/>
          </a:prstGeom>
        </p:spPr>
      </p:pic>
      <p:sp>
        <p:nvSpPr>
          <p:cNvPr id="13" name="TextBox 12">
            <a:extLst>
              <a:ext uri="{FF2B5EF4-FFF2-40B4-BE49-F238E27FC236}">
                <a16:creationId xmlns:a16="http://schemas.microsoft.com/office/drawing/2014/main" id="{435964FE-D7D6-6278-B062-F144C8E5162D}"/>
              </a:ext>
            </a:extLst>
          </p:cNvPr>
          <p:cNvSpPr txBox="1"/>
          <p:nvPr/>
        </p:nvSpPr>
        <p:spPr>
          <a:xfrm>
            <a:off x="8362355" y="1575500"/>
            <a:ext cx="4488765" cy="3731791"/>
          </a:xfrm>
          <a:prstGeom prst="rect">
            <a:avLst/>
          </a:prstGeom>
          <a:noFill/>
        </p:spPr>
        <p:txBody>
          <a:bodyPr wrap="square" lIns="91440" tIns="45720" rIns="91440" bIns="45720" anchor="ctr">
            <a:spAutoFit/>
          </a:bodyPr>
          <a:lstStyle/>
          <a:p>
            <a:r>
              <a:rPr lang="en-US" sz="1600" strike="noStrike" baseline="0">
                <a:latin typeface="Raleway-Regular"/>
              </a:rPr>
              <a:t>Product Specifications</a:t>
            </a:r>
          </a:p>
          <a:p>
            <a:pPr marL="171450" indent="-171450">
              <a:buFont typeface="Arial" panose="020B0604020202020204" pitchFamily="34" charset="0"/>
              <a:buChar char="•"/>
            </a:pPr>
            <a:endParaRPr lang="en-US" sz="1050" u="sng" strike="noStrike" baseline="0">
              <a:latin typeface="Raleway-Regular"/>
            </a:endParaRPr>
          </a:p>
          <a:p>
            <a:pPr marL="171450" indent="-171450">
              <a:buFont typeface="Arial" panose="020B0604020202020204" pitchFamily="34" charset="0"/>
              <a:buChar char="•"/>
            </a:pPr>
            <a:r>
              <a:rPr lang="en-US" sz="1050" u="none" strike="noStrike" baseline="0">
                <a:latin typeface="Raleway-Regular"/>
              </a:rPr>
              <a:t>Finger touch dynamic height adjustment</a:t>
            </a:r>
          </a:p>
          <a:p>
            <a:pPr marL="171450" indent="-171450">
              <a:buFont typeface="Arial" panose="020B0604020202020204" pitchFamily="34" charset="0"/>
              <a:buChar char="•"/>
            </a:pPr>
            <a:r>
              <a:rPr lang="en-US" sz="1050" u="none" strike="noStrike" baseline="0">
                <a:latin typeface="Raleway-Regular"/>
              </a:rPr>
              <a:t>Recommended for worksurfaces 30” deep or less</a:t>
            </a:r>
          </a:p>
          <a:p>
            <a:pPr marL="171450" indent="-171450">
              <a:buFont typeface="Arial" panose="020B0604020202020204" pitchFamily="34" charset="0"/>
              <a:buChar char="•"/>
            </a:pPr>
            <a:r>
              <a:rPr lang="en-US" sz="1050" u="none" strike="noStrike" baseline="0">
                <a:latin typeface="Raleway-Regular"/>
              </a:rPr>
              <a:t>12.68” height adjustment range</a:t>
            </a:r>
          </a:p>
          <a:p>
            <a:pPr marL="171450" indent="-171450">
              <a:buFont typeface="Arial" panose="020B0604020202020204" pitchFamily="34" charset="0"/>
              <a:buChar char="•"/>
            </a:pPr>
            <a:r>
              <a:rPr lang="en-US" sz="1050" u="none" strike="noStrike" baseline="0">
                <a:latin typeface="Raleway-Regular"/>
              </a:rPr>
              <a:t>27.15” arm extension</a:t>
            </a:r>
          </a:p>
          <a:p>
            <a:pPr marL="171450" indent="-171450">
              <a:buFont typeface="Arial" panose="020B0604020202020204" pitchFamily="34" charset="0"/>
              <a:buChar char="•"/>
            </a:pPr>
            <a:r>
              <a:rPr lang="en-US" sz="1050" u="none" strike="noStrike" baseline="0">
                <a:latin typeface="Raleway-Regular"/>
              </a:rPr>
              <a:t>4.65” center arm extension</a:t>
            </a:r>
          </a:p>
          <a:p>
            <a:pPr marL="171450" indent="-171450">
              <a:buFont typeface="Arial" panose="020B0604020202020204" pitchFamily="34" charset="0"/>
              <a:buChar char="•"/>
            </a:pPr>
            <a:r>
              <a:rPr lang="en-US" sz="1050" u="none" strike="noStrike" baseline="0">
                <a:latin typeface="Raleway-Regular"/>
              </a:rPr>
              <a:t>4.74” arm retraction</a:t>
            </a:r>
          </a:p>
          <a:p>
            <a:pPr marL="171450" indent="-171450">
              <a:buFont typeface="Arial" panose="020B0604020202020204" pitchFamily="34" charset="0"/>
              <a:buChar char="•"/>
            </a:pPr>
            <a:r>
              <a:rPr lang="en-US" sz="1050" u="none" strike="noStrike" baseline="0">
                <a:latin typeface="Raleway-Regular"/>
              </a:rPr>
              <a:t>+/-60° monitor tilt</a:t>
            </a:r>
          </a:p>
          <a:p>
            <a:pPr marL="171450" indent="-171450">
              <a:buFont typeface="Arial" panose="020B0604020202020204" pitchFamily="34" charset="0"/>
              <a:buChar char="•"/>
            </a:pPr>
            <a:r>
              <a:rPr lang="en-US" sz="1050" u="none" strike="noStrike" baseline="0">
                <a:latin typeface="Raleway-Regular"/>
              </a:rPr>
              <a:t>+/-90° VESA rotation</a:t>
            </a:r>
          </a:p>
          <a:p>
            <a:pPr marL="171450" indent="-171450">
              <a:buFont typeface="Arial" panose="020B0604020202020204" pitchFamily="34" charset="0"/>
              <a:buChar char="•"/>
            </a:pPr>
            <a:r>
              <a:rPr lang="en-US" sz="1050" u="none" strike="noStrike" baseline="0">
                <a:latin typeface="Raleway-Regular"/>
              </a:rPr>
              <a:t>2.2lb. - 19.8lb weight capacity (per arm)</a:t>
            </a:r>
          </a:p>
          <a:p>
            <a:pPr marL="171450" indent="-171450">
              <a:buFont typeface="Arial" panose="020B0604020202020204" pitchFamily="34" charset="0"/>
              <a:buChar char="•"/>
            </a:pPr>
            <a:r>
              <a:rPr lang="en-US" sz="1050" u="none" strike="noStrike" baseline="0">
                <a:latin typeface="Raleway-Regular"/>
              </a:rPr>
              <a:t>16” pole height (includes base)</a:t>
            </a:r>
          </a:p>
          <a:p>
            <a:pPr marL="171450" indent="-171450">
              <a:buFont typeface="Arial" panose="020B0604020202020204" pitchFamily="34" charset="0"/>
              <a:buChar char="•"/>
            </a:pPr>
            <a:r>
              <a:rPr lang="en-US" sz="1050" u="none" strike="noStrike" baseline="0">
                <a:latin typeface="Raleway-Regular"/>
              </a:rPr>
              <a:t>VESA 75mm/100mm quick release</a:t>
            </a:r>
          </a:p>
          <a:p>
            <a:pPr marL="171450" indent="-171450">
              <a:buFont typeface="Arial" panose="020B0604020202020204" pitchFamily="34" charset="0"/>
              <a:buChar char="•"/>
            </a:pPr>
            <a:r>
              <a:rPr lang="en-US" sz="1050" u="none" strike="noStrike" baseline="0">
                <a:latin typeface="Raleway-Regular"/>
              </a:rPr>
              <a:t>180° lock-out feature</a:t>
            </a:r>
          </a:p>
          <a:p>
            <a:pPr marL="171450" indent="-171450">
              <a:buFont typeface="Arial" panose="020B0604020202020204" pitchFamily="34" charset="0"/>
              <a:buChar char="•"/>
            </a:pPr>
            <a:r>
              <a:rPr lang="en-US" sz="1050" u="none" strike="noStrike" baseline="0">
                <a:latin typeface="Raleway-Regular"/>
              </a:rPr>
              <a:t>Desk clamp and grommet mount included</a:t>
            </a:r>
          </a:p>
          <a:p>
            <a:pPr marL="171450" indent="-171450">
              <a:buFont typeface="Arial" panose="020B0604020202020204" pitchFamily="34" charset="0"/>
              <a:buChar char="•"/>
            </a:pPr>
            <a:r>
              <a:rPr lang="en-US" sz="1050" u="none" strike="noStrike" baseline="0">
                <a:latin typeface="Raleway-Regular"/>
              </a:rPr>
              <a:t>Integrated cord management</a:t>
            </a:r>
          </a:p>
          <a:p>
            <a:pPr marL="171450" indent="-171450">
              <a:buFont typeface="Arial" panose="020B0604020202020204" pitchFamily="34" charset="0"/>
              <a:buChar char="•"/>
            </a:pPr>
            <a:r>
              <a:rPr lang="en-US" sz="1050" u="none" strike="noStrike" baseline="0">
                <a:latin typeface="Raleway-Regular"/>
              </a:rPr>
              <a:t>270° / 135° arm rotation with 180° lock out</a:t>
            </a:r>
          </a:p>
          <a:p>
            <a:pPr marL="171450" indent="-171450">
              <a:buFont typeface="Arial" panose="020B0604020202020204" pitchFamily="34" charset="0"/>
              <a:buChar char="•"/>
            </a:pPr>
            <a:r>
              <a:rPr lang="en-US" sz="1050" u="none" strike="noStrike" baseline="0">
                <a:latin typeface="Raleway-Regular"/>
              </a:rPr>
              <a:t>28.11” max monitor width</a:t>
            </a:r>
            <a:br>
              <a:rPr lang="en-US" sz="1050" u="none" strike="noStrike" baseline="0">
                <a:latin typeface="Raleway-Regular"/>
              </a:rPr>
            </a:br>
            <a:r>
              <a:rPr lang="en-US" sz="1050" u="none" strike="noStrike" baseline="0">
                <a:latin typeface="Raleway-Regular"/>
              </a:rPr>
              <a:t>- Bezel measured left to right</a:t>
            </a:r>
            <a:br>
              <a:rPr lang="en-US" sz="1050" u="none" strike="noStrike" baseline="0">
                <a:latin typeface="Raleway-Regular"/>
              </a:rPr>
            </a:br>
            <a:r>
              <a:rPr lang="en-US" sz="1050" u="none" strike="noStrike" baseline="0">
                <a:latin typeface="Raleway-Regular"/>
              </a:rPr>
              <a:t>- Max width is contingent on weight capacity</a:t>
            </a:r>
          </a:p>
          <a:p>
            <a:pPr marL="171450" indent="-171450">
              <a:buFont typeface="Arial" panose="020B0604020202020204" pitchFamily="34" charset="0"/>
              <a:buChar char="•"/>
            </a:pPr>
            <a:r>
              <a:rPr lang="en-US" sz="1050" u="none" strike="noStrike" baseline="0">
                <a:latin typeface="Raleway-Regular"/>
              </a:rPr>
              <a:t>Meets or exceeds ANSI/BIFMA x5.5 guidelines</a:t>
            </a:r>
          </a:p>
          <a:p>
            <a:pPr marL="171450" indent="-171450">
              <a:buFont typeface="Arial" panose="020B0604020202020204" pitchFamily="34" charset="0"/>
              <a:buChar char="•"/>
            </a:pPr>
            <a:r>
              <a:rPr lang="en-US" sz="1050" u="none" strike="noStrike" baseline="0">
                <a:latin typeface="Raleway-Regular"/>
              </a:rPr>
              <a:t>Warranty: Lifetime</a:t>
            </a:r>
            <a:endParaRPr lang="en-US" sz="1050">
              <a:latin typeface="Raleway-Regular"/>
            </a:endParaRPr>
          </a:p>
        </p:txBody>
      </p:sp>
      <p:pic>
        <p:nvPicPr>
          <p:cNvPr id="16" name="Picture 15">
            <a:extLst>
              <a:ext uri="{FF2B5EF4-FFF2-40B4-BE49-F238E27FC236}">
                <a16:creationId xmlns:a16="http://schemas.microsoft.com/office/drawing/2014/main" id="{6BA5A24B-4D75-6563-3C9E-7CC8CF81AD98}"/>
              </a:ext>
            </a:extLst>
          </p:cNvPr>
          <p:cNvPicPr>
            <a:picLocks noChangeAspect="1"/>
          </p:cNvPicPr>
          <p:nvPr/>
        </p:nvPicPr>
        <p:blipFill>
          <a:blip r:embed="rId3"/>
          <a:stretch>
            <a:fillRect/>
          </a:stretch>
        </p:blipFill>
        <p:spPr>
          <a:xfrm>
            <a:off x="327691" y="5787858"/>
            <a:ext cx="1740099" cy="897758"/>
          </a:xfrm>
          <a:prstGeom prst="rect">
            <a:avLst/>
          </a:prstGeom>
        </p:spPr>
      </p:pic>
      <p:sp>
        <p:nvSpPr>
          <p:cNvPr id="3" name="TextBox 2">
            <a:extLst>
              <a:ext uri="{FF2B5EF4-FFF2-40B4-BE49-F238E27FC236}">
                <a16:creationId xmlns:a16="http://schemas.microsoft.com/office/drawing/2014/main" id="{54F37D02-8568-A75C-AF5D-80723A6594C4}"/>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Sena™EX3-FMS</a:t>
            </a:r>
          </a:p>
          <a:p>
            <a:r>
              <a:rPr lang="en-US" sz="1400">
                <a:latin typeface="Raleway-LightItalic"/>
              </a:rPr>
              <a:t>Triple Fixed + Motion + Slider Monitor Arm</a:t>
            </a:r>
          </a:p>
        </p:txBody>
      </p:sp>
      <p:pic>
        <p:nvPicPr>
          <p:cNvPr id="5" name="Picture 4">
            <a:extLst>
              <a:ext uri="{FF2B5EF4-FFF2-40B4-BE49-F238E27FC236}">
                <a16:creationId xmlns:a16="http://schemas.microsoft.com/office/drawing/2014/main" id="{AEBE7B82-0FA9-92D6-55EE-248C19A3CD0E}"/>
              </a:ext>
            </a:extLst>
          </p:cNvPr>
          <p:cNvPicPr>
            <a:picLocks noChangeAspect="1"/>
          </p:cNvPicPr>
          <p:nvPr/>
        </p:nvPicPr>
        <p:blipFill rotWithShape="1">
          <a:blip r:embed="rId4"/>
          <a:srcRect r="1503" b="13457"/>
          <a:stretch/>
        </p:blipFill>
        <p:spPr>
          <a:xfrm>
            <a:off x="3771725" y="4313726"/>
            <a:ext cx="2145546" cy="1815290"/>
          </a:xfrm>
          <a:prstGeom prst="rect">
            <a:avLst/>
          </a:prstGeom>
        </p:spPr>
      </p:pic>
      <p:pic>
        <p:nvPicPr>
          <p:cNvPr id="8" name="Picture 7">
            <a:extLst>
              <a:ext uri="{FF2B5EF4-FFF2-40B4-BE49-F238E27FC236}">
                <a16:creationId xmlns:a16="http://schemas.microsoft.com/office/drawing/2014/main" id="{29D31717-FCDA-06BA-B45B-713595745AD5}"/>
              </a:ext>
            </a:extLst>
          </p:cNvPr>
          <p:cNvPicPr>
            <a:picLocks noChangeAspect="1"/>
          </p:cNvPicPr>
          <p:nvPr/>
        </p:nvPicPr>
        <p:blipFill rotWithShape="1">
          <a:blip r:embed="rId5"/>
          <a:srcRect r="7020" b="9750"/>
          <a:stretch/>
        </p:blipFill>
        <p:spPr>
          <a:xfrm>
            <a:off x="6462670" y="3819279"/>
            <a:ext cx="1316243" cy="2309736"/>
          </a:xfrm>
          <a:prstGeom prst="rect">
            <a:avLst/>
          </a:prstGeom>
        </p:spPr>
      </p:pic>
      <p:pic>
        <p:nvPicPr>
          <p:cNvPr id="9" name="Picture 8">
            <a:extLst>
              <a:ext uri="{FF2B5EF4-FFF2-40B4-BE49-F238E27FC236}">
                <a16:creationId xmlns:a16="http://schemas.microsoft.com/office/drawing/2014/main" id="{58E7CEF4-61FC-FA21-3793-2E93BAF3ACF5}"/>
              </a:ext>
            </a:extLst>
          </p:cNvPr>
          <p:cNvPicPr>
            <a:picLocks noChangeAspect="1"/>
          </p:cNvPicPr>
          <p:nvPr/>
        </p:nvPicPr>
        <p:blipFill rotWithShape="1">
          <a:blip r:embed="rId6"/>
          <a:srcRect r="4161" b="15872"/>
          <a:stretch/>
        </p:blipFill>
        <p:spPr>
          <a:xfrm>
            <a:off x="6398419" y="1219122"/>
            <a:ext cx="1479866" cy="1956853"/>
          </a:xfrm>
          <a:prstGeom prst="rect">
            <a:avLst/>
          </a:prstGeom>
        </p:spPr>
      </p:pic>
      <p:sp>
        <p:nvSpPr>
          <p:cNvPr id="10" name="TextBox 9">
            <a:extLst>
              <a:ext uri="{FF2B5EF4-FFF2-40B4-BE49-F238E27FC236}">
                <a16:creationId xmlns:a16="http://schemas.microsoft.com/office/drawing/2014/main" id="{26DE2445-A58B-4D17-2334-35D6D9D2ED06}"/>
              </a:ext>
            </a:extLst>
          </p:cNvPr>
          <p:cNvSpPr txBox="1"/>
          <p:nvPr/>
        </p:nvSpPr>
        <p:spPr>
          <a:xfrm>
            <a:off x="6674111" y="3184092"/>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grommet mount</a:t>
            </a:r>
          </a:p>
        </p:txBody>
      </p:sp>
      <p:sp>
        <p:nvSpPr>
          <p:cNvPr id="12" name="TextBox 11">
            <a:extLst>
              <a:ext uri="{FF2B5EF4-FFF2-40B4-BE49-F238E27FC236}">
                <a16:creationId xmlns:a16="http://schemas.microsoft.com/office/drawing/2014/main" id="{809BD3B8-AA39-298A-BAC4-EEDFB44702A2}"/>
              </a:ext>
            </a:extLst>
          </p:cNvPr>
          <p:cNvSpPr txBox="1"/>
          <p:nvPr/>
        </p:nvSpPr>
        <p:spPr>
          <a:xfrm>
            <a:off x="6684050" y="6019685"/>
            <a:ext cx="972854" cy="2937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desk clamp</a:t>
            </a:r>
          </a:p>
        </p:txBody>
      </p:sp>
      <p:sp>
        <p:nvSpPr>
          <p:cNvPr id="14" name="TextBox 13">
            <a:extLst>
              <a:ext uri="{FF2B5EF4-FFF2-40B4-BE49-F238E27FC236}">
                <a16:creationId xmlns:a16="http://schemas.microsoft.com/office/drawing/2014/main" id="{FDA78F91-5F15-1083-DA14-C103565E412F}"/>
              </a:ext>
            </a:extLst>
          </p:cNvPr>
          <p:cNvSpPr txBox="1"/>
          <p:nvPr/>
        </p:nvSpPr>
        <p:spPr>
          <a:xfrm>
            <a:off x="4301972" y="6021293"/>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slider mount</a:t>
            </a:r>
          </a:p>
        </p:txBody>
      </p:sp>
    </p:spTree>
    <p:extLst>
      <p:ext uri="{BB962C8B-B14F-4D97-AF65-F5344CB8AC3E}">
        <p14:creationId xmlns:p14="http://schemas.microsoft.com/office/powerpoint/2010/main" val="92734635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2FC9AD4-80B6-4D36-A2DC-8DB504CB1867}"/>
              </a:ext>
            </a:extLst>
          </p:cNvPr>
          <p:cNvPicPr>
            <a:picLocks noChangeAspect="1"/>
          </p:cNvPicPr>
          <p:nvPr/>
        </p:nvPicPr>
        <p:blipFill>
          <a:blip r:embed="rId2"/>
          <a:stretch>
            <a:fillRect/>
          </a:stretch>
        </p:blipFill>
        <p:spPr>
          <a:xfrm>
            <a:off x="0" y="1209806"/>
            <a:ext cx="4721087" cy="4438387"/>
          </a:xfrm>
          <a:prstGeom prst="rect">
            <a:avLst/>
          </a:prstGeom>
        </p:spPr>
      </p:pic>
      <p:pic>
        <p:nvPicPr>
          <p:cNvPr id="24" name="Picture 23">
            <a:extLst>
              <a:ext uri="{FF2B5EF4-FFF2-40B4-BE49-F238E27FC236}">
                <a16:creationId xmlns:a16="http://schemas.microsoft.com/office/drawing/2014/main" id="{F2AC7478-8F5F-4DD7-8BA8-873A4814691F}"/>
              </a:ext>
            </a:extLst>
          </p:cNvPr>
          <p:cNvPicPr>
            <a:picLocks noChangeAspect="1"/>
          </p:cNvPicPr>
          <p:nvPr/>
        </p:nvPicPr>
        <p:blipFill>
          <a:blip r:embed="rId3"/>
          <a:stretch>
            <a:fillRect/>
          </a:stretch>
        </p:blipFill>
        <p:spPr>
          <a:xfrm>
            <a:off x="5093991" y="1687618"/>
            <a:ext cx="2500974" cy="3482761"/>
          </a:xfrm>
          <a:prstGeom prst="rect">
            <a:avLst/>
          </a:prstGeom>
        </p:spPr>
      </p:pic>
      <p:pic>
        <p:nvPicPr>
          <p:cNvPr id="25" name="Picture 24">
            <a:extLst>
              <a:ext uri="{FF2B5EF4-FFF2-40B4-BE49-F238E27FC236}">
                <a16:creationId xmlns:a16="http://schemas.microsoft.com/office/drawing/2014/main" id="{AE7BD98E-2126-418E-AFFA-EFC191744284}"/>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64919" y="6239782"/>
            <a:ext cx="1357382" cy="317326"/>
          </a:xfrm>
          <a:prstGeom prst="rect">
            <a:avLst/>
          </a:prstGeom>
        </p:spPr>
      </p:pic>
      <p:sp>
        <p:nvSpPr>
          <p:cNvPr id="5" name="TextBox 4">
            <a:extLst>
              <a:ext uri="{FF2B5EF4-FFF2-40B4-BE49-F238E27FC236}">
                <a16:creationId xmlns:a16="http://schemas.microsoft.com/office/drawing/2014/main" id="{7D54A852-A890-8287-3E2E-0C8EA71D843C}"/>
              </a:ext>
            </a:extLst>
          </p:cNvPr>
          <p:cNvSpPr txBox="1"/>
          <p:nvPr/>
        </p:nvSpPr>
        <p:spPr>
          <a:xfrm>
            <a:off x="8134146" y="2669273"/>
            <a:ext cx="4057854" cy="1308050"/>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050" b="0" i="0" u="none" strike="noStrike" baseline="0">
              <a:latin typeface="Raleway-Regular"/>
            </a:endParaRPr>
          </a:p>
          <a:p>
            <a:pPr marL="171450" indent="-171450" algn="l">
              <a:buFont typeface="Arial" panose="020B0604020202020204" pitchFamily="34" charset="0"/>
              <a:buChar char="•"/>
            </a:pPr>
            <a:r>
              <a:rPr lang="en-US" sz="1050" b="0" i="0" u="none" strike="noStrike" baseline="0">
                <a:latin typeface="Raleway-Regular"/>
              </a:rPr>
              <a:t>Mounts between the monitor arm and monitor</a:t>
            </a:r>
          </a:p>
          <a:p>
            <a:pPr marL="171450" indent="-171450" algn="l">
              <a:buFont typeface="Arial" panose="020B0604020202020204" pitchFamily="34" charset="0"/>
              <a:buChar char="•"/>
            </a:pPr>
            <a:r>
              <a:rPr lang="en-US" sz="1050" b="0" i="0" u="none" strike="noStrike" baseline="0">
                <a:latin typeface="Raleway-Regular"/>
              </a:rPr>
              <a:t>Adjustable width: 1.4"–2.3"</a:t>
            </a:r>
          </a:p>
          <a:p>
            <a:pPr marL="171450" indent="-171450" algn="l">
              <a:buFont typeface="Arial" panose="020B0604020202020204" pitchFamily="34" charset="0"/>
              <a:buChar char="•"/>
            </a:pPr>
            <a:r>
              <a:rPr lang="en-US" sz="1050" b="0" i="0" u="none" strike="noStrike" baseline="0">
                <a:latin typeface="Raleway-Regular"/>
              </a:rPr>
              <a:t>Conforms to VESA 75mm /100mm</a:t>
            </a:r>
          </a:p>
          <a:p>
            <a:pPr marL="171450" indent="-171450" algn="l">
              <a:buFont typeface="Arial" panose="020B0604020202020204" pitchFamily="34" charset="0"/>
              <a:buChar char="•"/>
            </a:pPr>
            <a:r>
              <a:rPr lang="en-US" sz="1050" b="0" i="0" u="none" strike="noStrike" baseline="0">
                <a:latin typeface="Raleway-Regular"/>
              </a:rPr>
              <a:t>Adjustment knobs are vibration resistant</a:t>
            </a:r>
          </a:p>
          <a:p>
            <a:pPr marL="171450" indent="-171450" algn="l">
              <a:buFont typeface="Arial" panose="020B0604020202020204" pitchFamily="34" charset="0"/>
              <a:buChar char="•"/>
            </a:pPr>
            <a:r>
              <a:rPr lang="en-US" sz="1050" b="0" i="0" u="none" strike="noStrike" baseline="0">
                <a:latin typeface="Raleway-Regular"/>
              </a:rPr>
              <a:t>Adds an additional 3.0 lb.</a:t>
            </a:r>
            <a:endParaRPr lang="en-US" sz="1050">
              <a:latin typeface="Raleway-Regular"/>
            </a:endParaRPr>
          </a:p>
        </p:txBody>
      </p:sp>
      <p:pic>
        <p:nvPicPr>
          <p:cNvPr id="7" name="Picture 6">
            <a:extLst>
              <a:ext uri="{FF2B5EF4-FFF2-40B4-BE49-F238E27FC236}">
                <a16:creationId xmlns:a16="http://schemas.microsoft.com/office/drawing/2014/main" id="{D22C5843-F7A1-F1EA-AE71-F88330AF0101}"/>
              </a:ext>
            </a:extLst>
          </p:cNvPr>
          <p:cNvPicPr>
            <a:picLocks noChangeAspect="1"/>
          </p:cNvPicPr>
          <p:nvPr/>
        </p:nvPicPr>
        <p:blipFill>
          <a:blip r:embed="rId5"/>
          <a:stretch>
            <a:fillRect/>
          </a:stretch>
        </p:blipFill>
        <p:spPr>
          <a:xfrm>
            <a:off x="10688361" y="6136836"/>
            <a:ext cx="1357382" cy="644181"/>
          </a:xfrm>
          <a:prstGeom prst="rect">
            <a:avLst/>
          </a:prstGeom>
        </p:spPr>
      </p:pic>
      <p:sp>
        <p:nvSpPr>
          <p:cNvPr id="2" name="TextBox 1">
            <a:extLst>
              <a:ext uri="{FF2B5EF4-FFF2-40B4-BE49-F238E27FC236}">
                <a16:creationId xmlns:a16="http://schemas.microsoft.com/office/drawing/2014/main" id="{2005CAE2-B01C-B9D2-2B09-103C59AAB57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Thin Client CPU</a:t>
            </a:r>
          </a:p>
          <a:p>
            <a:r>
              <a:rPr lang="en-US" sz="1400">
                <a:latin typeface="Raleway-LightItalic"/>
              </a:rPr>
              <a:t>Monitor Arm CPU Holder</a:t>
            </a:r>
          </a:p>
        </p:txBody>
      </p:sp>
    </p:spTree>
    <p:extLst>
      <p:ext uri="{BB962C8B-B14F-4D97-AF65-F5344CB8AC3E}">
        <p14:creationId xmlns:p14="http://schemas.microsoft.com/office/powerpoint/2010/main" val="23012247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2F5D9B9-F92D-4C58-A493-4A1836E47428}"/>
              </a:ext>
            </a:extLst>
          </p:cNvPr>
          <p:cNvPicPr>
            <a:picLocks noChangeAspect="1"/>
          </p:cNvPicPr>
          <p:nvPr/>
        </p:nvPicPr>
        <p:blipFill rotWithShape="1">
          <a:blip r:embed="rId2"/>
          <a:srcRect l="3258" r="-107" b="16832"/>
          <a:stretch/>
        </p:blipFill>
        <p:spPr>
          <a:xfrm>
            <a:off x="0" y="1426383"/>
            <a:ext cx="4670139" cy="3073048"/>
          </a:xfrm>
          <a:prstGeom prst="rect">
            <a:avLst/>
          </a:prstGeom>
        </p:spPr>
      </p:pic>
      <p:pic>
        <p:nvPicPr>
          <p:cNvPr id="24" name="Picture 23">
            <a:extLst>
              <a:ext uri="{FF2B5EF4-FFF2-40B4-BE49-F238E27FC236}">
                <a16:creationId xmlns:a16="http://schemas.microsoft.com/office/drawing/2014/main" id="{6923BBE2-A732-4877-B5EA-F0AE10976825}"/>
              </a:ext>
            </a:extLst>
          </p:cNvPr>
          <p:cNvPicPr>
            <a:picLocks noChangeAspect="1"/>
          </p:cNvPicPr>
          <p:nvPr/>
        </p:nvPicPr>
        <p:blipFill rotWithShape="1">
          <a:blip r:embed="rId3"/>
          <a:srcRect l="-1" r="-515" b="23410"/>
          <a:stretch/>
        </p:blipFill>
        <p:spPr>
          <a:xfrm>
            <a:off x="4899136" y="4772715"/>
            <a:ext cx="3106254" cy="1479301"/>
          </a:xfrm>
          <a:prstGeom prst="rect">
            <a:avLst/>
          </a:prstGeom>
        </p:spPr>
      </p:pic>
      <p:pic>
        <p:nvPicPr>
          <p:cNvPr id="26" name="Picture 25">
            <a:extLst>
              <a:ext uri="{FF2B5EF4-FFF2-40B4-BE49-F238E27FC236}">
                <a16:creationId xmlns:a16="http://schemas.microsoft.com/office/drawing/2014/main" id="{F9FB58A1-706B-44C1-9ADF-173640ED80C0}"/>
              </a:ext>
            </a:extLst>
          </p:cNvPr>
          <p:cNvPicPr>
            <a:picLocks noChangeAspect="1"/>
          </p:cNvPicPr>
          <p:nvPr/>
        </p:nvPicPr>
        <p:blipFill rotWithShape="1">
          <a:blip r:embed="rId4"/>
          <a:srcRect r="1194" b="18009"/>
          <a:stretch/>
        </p:blipFill>
        <p:spPr>
          <a:xfrm>
            <a:off x="4827288" y="153826"/>
            <a:ext cx="3069170" cy="1744321"/>
          </a:xfrm>
          <a:prstGeom prst="rect">
            <a:avLst/>
          </a:prstGeom>
        </p:spPr>
      </p:pic>
      <p:pic>
        <p:nvPicPr>
          <p:cNvPr id="28" name="Picture 27">
            <a:extLst>
              <a:ext uri="{FF2B5EF4-FFF2-40B4-BE49-F238E27FC236}">
                <a16:creationId xmlns:a16="http://schemas.microsoft.com/office/drawing/2014/main" id="{98F7DD0E-351D-4526-8192-5884C0C4C89F}"/>
              </a:ext>
            </a:extLst>
          </p:cNvPr>
          <p:cNvPicPr>
            <a:picLocks noChangeAspect="1"/>
          </p:cNvPicPr>
          <p:nvPr/>
        </p:nvPicPr>
        <p:blipFill rotWithShape="1">
          <a:blip r:embed="rId5"/>
          <a:srcRect r="1001" b="10478"/>
          <a:stretch/>
        </p:blipFill>
        <p:spPr>
          <a:xfrm>
            <a:off x="4899136" y="2536031"/>
            <a:ext cx="2932899" cy="1598800"/>
          </a:xfrm>
          <a:prstGeom prst="rect">
            <a:avLst/>
          </a:prstGeom>
        </p:spPr>
      </p:pic>
      <p:sp>
        <p:nvSpPr>
          <p:cNvPr id="9" name="TextBox 8">
            <a:extLst>
              <a:ext uri="{FF2B5EF4-FFF2-40B4-BE49-F238E27FC236}">
                <a16:creationId xmlns:a16="http://schemas.microsoft.com/office/drawing/2014/main" id="{363E9E84-B073-FC52-CA06-C60F86CA2883}"/>
              </a:ext>
            </a:extLst>
          </p:cNvPr>
          <p:cNvSpPr txBox="1"/>
          <p:nvPr/>
        </p:nvSpPr>
        <p:spPr>
          <a:xfrm>
            <a:off x="8475741" y="1886270"/>
            <a:ext cx="4066605" cy="3085460"/>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endParaRPr lang="en-US" sz="1600" b="0" i="0" strike="noStrike" baseline="0">
              <a:solidFill>
                <a:srgbClr val="000000"/>
              </a:solidFill>
              <a:latin typeface="Raleway-Regular"/>
            </a:endParaRPr>
          </a:p>
          <a:p>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10.3" laptop tray width</a:t>
            </a:r>
          </a:p>
          <a:p>
            <a:pPr marL="171450" indent="-171450">
              <a:buFont typeface="Arial" panose="020B0604020202020204" pitchFamily="34" charset="0"/>
              <a:buChar char="•"/>
            </a:pPr>
            <a:r>
              <a:rPr lang="en-US" sz="1050" b="0" i="0" u="none" strike="noStrike" baseline="0">
                <a:solidFill>
                  <a:srgbClr val="211D1E"/>
                </a:solidFill>
                <a:latin typeface="Raleway-Regular"/>
              </a:rPr>
              <a:t>12.0" - 18.3" laptop tray adjustable depth</a:t>
            </a:r>
          </a:p>
          <a:p>
            <a:pPr marL="171450" indent="-171450">
              <a:buFont typeface="Arial" panose="020B0604020202020204" pitchFamily="34" charset="0"/>
              <a:buChar char="•"/>
            </a:pPr>
            <a:r>
              <a:rPr lang="en-US" sz="1050" b="0" i="0" u="none" strike="noStrike" baseline="0">
                <a:solidFill>
                  <a:srgbClr val="211D1E"/>
                </a:solidFill>
                <a:latin typeface="Raleway-Regular"/>
              </a:rPr>
              <a:t>Monitor arm sold separately</a:t>
            </a:r>
          </a:p>
          <a:p>
            <a:pPr marL="171450" indent="-171450">
              <a:buFont typeface="Arial" panose="020B0604020202020204" pitchFamily="34" charset="0"/>
              <a:buChar char="•"/>
            </a:pPr>
            <a:r>
              <a:rPr lang="en-US" sz="1050" b="0" i="0" u="none" strike="noStrike" baseline="0">
                <a:solidFill>
                  <a:srgbClr val="211D1E"/>
                </a:solidFill>
                <a:latin typeface="Raleway-Regular"/>
              </a:rPr>
              <a:t>Compatible with the following monitor arms: </a:t>
            </a:r>
            <a:br>
              <a:rPr lang="en-US" sz="1050" b="0" i="0" u="none" strike="noStrike" baseline="0">
                <a:latin typeface="Raleway-Regular"/>
              </a:rPr>
            </a:br>
            <a:r>
              <a:rPr lang="en-US" sz="1050" b="0" i="0" u="none" strike="noStrike" baseline="0" err="1">
                <a:solidFill>
                  <a:srgbClr val="211D1E"/>
                </a:solidFill>
                <a:latin typeface="Raleway-Regular"/>
              </a:rPr>
              <a:t>Kata™Ex</a:t>
            </a:r>
            <a:r>
              <a:rPr lang="en-US" sz="1050" b="0" i="0" u="none" strike="noStrike" baseline="0">
                <a:solidFill>
                  <a:srgbClr val="211D1E"/>
                </a:solidFill>
                <a:latin typeface="Raleway-Regular"/>
              </a:rPr>
              <a:t>, Kata™, Evolve, Sena™, </a:t>
            </a:r>
            <a:r>
              <a:rPr lang="en-US" sz="1050" b="0" i="0" u="none" strike="noStrike" baseline="0" err="1">
                <a:solidFill>
                  <a:srgbClr val="211D1E"/>
                </a:solidFill>
                <a:latin typeface="Raleway-Regular"/>
              </a:rPr>
              <a:t>Sena™EX</a:t>
            </a:r>
            <a:r>
              <a:rPr lang="en-US" sz="1050" b="0" i="0" u="none" strike="noStrike" baseline="0">
                <a:solidFill>
                  <a:srgbClr val="211D1E"/>
                </a:solidFill>
                <a:latin typeface="Raleway-Regular"/>
              </a:rPr>
              <a:t>, </a:t>
            </a:r>
            <a:br>
              <a:rPr lang="en-US" sz="1050" b="0" i="0" u="none" strike="noStrike" baseline="0">
                <a:latin typeface="Raleway-Regular"/>
              </a:rPr>
            </a:br>
            <a:r>
              <a:rPr lang="en-US" sz="1050" b="0" i="0" u="none" strike="noStrike" baseline="0">
                <a:solidFill>
                  <a:srgbClr val="211D1E"/>
                </a:solidFill>
                <a:latin typeface="Raleway-Regular"/>
              </a:rPr>
              <a:t>Edge</a:t>
            </a:r>
            <a:r>
              <a:rPr lang="en-US" sz="1050" b="0" i="0" u="none" strike="noStrike" baseline="30000">
                <a:solidFill>
                  <a:srgbClr val="211D1E"/>
                </a:solidFill>
                <a:latin typeface="Raleway-Regular"/>
              </a:rPr>
              <a:t>®</a:t>
            </a:r>
            <a:r>
              <a:rPr lang="en-US" sz="1050" b="0" i="0" u="none" strike="noStrike" baseline="0">
                <a:solidFill>
                  <a:srgbClr val="211D1E"/>
                </a:solidFill>
                <a:latin typeface="Raleway-Regular"/>
              </a:rPr>
              <a:t>, </a:t>
            </a:r>
            <a:r>
              <a:rPr lang="en-US" sz="1050" b="0" i="0" u="none" strike="noStrike" baseline="0" err="1">
                <a:solidFill>
                  <a:srgbClr val="211D1E"/>
                </a:solidFill>
                <a:latin typeface="Raleway-Regular"/>
              </a:rPr>
              <a:t>Eppa</a:t>
            </a:r>
            <a:r>
              <a:rPr lang="en-US" sz="1050" b="0" i="0" u="none" strike="noStrike" baseline="0">
                <a:solidFill>
                  <a:srgbClr val="211D1E"/>
                </a:solidFill>
                <a:latin typeface="Raleway-Regular"/>
              </a:rPr>
              <a:t>™, Rising</a:t>
            </a:r>
            <a:r>
              <a:rPr lang="en-US" sz="1050" b="0" i="0" u="none" strike="noStrike" baseline="0">
                <a:solidFill>
                  <a:srgbClr val="211D1E"/>
                </a:solidFill>
                <a:latin typeface="Raleway-Regular"/>
                <a:cs typeface="Calibri"/>
              </a:rPr>
              <a:t>™</a:t>
            </a:r>
            <a:r>
              <a:rPr lang="en-US" sz="1050" b="0" i="0" u="none" strike="noStrike" baseline="0">
                <a:solidFill>
                  <a:srgbClr val="211D1E"/>
                </a:solidFill>
                <a:latin typeface="Raleway-Regular"/>
              </a:rPr>
              <a:t>, RisingEX</a:t>
            </a:r>
            <a:r>
              <a:rPr lang="en-US" sz="1050" b="0" i="0" u="none" strike="noStrike" baseline="0">
                <a:solidFill>
                  <a:srgbClr val="211D1E"/>
                </a:solidFill>
                <a:latin typeface="Raleway-Regular"/>
                <a:cs typeface="Calibri"/>
              </a:rPr>
              <a:t>™</a:t>
            </a:r>
          </a:p>
          <a:p>
            <a:pPr marL="171450" indent="-171450">
              <a:buFont typeface="Arial" panose="020B0604020202020204" pitchFamily="34" charset="0"/>
              <a:buChar char="•"/>
            </a:pPr>
            <a:r>
              <a:rPr lang="en-US" sz="1050" b="0" i="0" u="none" strike="noStrike" baseline="0">
                <a:solidFill>
                  <a:srgbClr val="211D1E"/>
                </a:solidFill>
                <a:latin typeface="Raleway-Regular"/>
              </a:rPr>
              <a:t>Can accommodate laptop alone or laptop with </a:t>
            </a:r>
            <a:br>
              <a:rPr lang="en-US" sz="1050" b="0" i="0" u="none" strike="noStrike" baseline="0">
                <a:latin typeface="Raleway-Regular"/>
              </a:rPr>
            </a:br>
            <a:r>
              <a:rPr lang="en-US" sz="1050" b="0" i="0" u="none" strike="noStrike" baseline="0">
                <a:solidFill>
                  <a:srgbClr val="211D1E"/>
                </a:solidFill>
                <a:latin typeface="Raleway-Regular"/>
              </a:rPr>
              <a:t>docking station</a:t>
            </a:r>
          </a:p>
          <a:p>
            <a:pPr marL="171450" indent="-171450">
              <a:buFont typeface="Arial" panose="020B0604020202020204" pitchFamily="34" charset="0"/>
              <a:buChar char="•"/>
            </a:pPr>
            <a:r>
              <a:rPr lang="en-US" sz="1050" b="0" i="0" u="none" strike="noStrike" baseline="0">
                <a:solidFill>
                  <a:srgbClr val="211D1E"/>
                </a:solidFill>
                <a:latin typeface="Raleway-Regular"/>
              </a:rPr>
              <a:t>Weight capacity (based on supporting arm) </a:t>
            </a:r>
            <a:br>
              <a:rPr lang="en-US" sz="1050" b="0" i="0" u="none" strike="noStrike" baseline="0">
                <a:latin typeface="Raleway-Regular"/>
              </a:rPr>
            </a:br>
            <a:r>
              <a:rPr lang="en-US" sz="1050" b="0" i="0" u="none" strike="noStrike" baseline="0">
                <a:solidFill>
                  <a:srgbClr val="211D1E"/>
                </a:solidFill>
                <a:latin typeface="Raleway-Regular"/>
              </a:rPr>
              <a:t>- </a:t>
            </a:r>
            <a:r>
              <a:rPr lang="en-US" sz="1050" b="0" i="0" u="none" strike="noStrike" baseline="0" err="1">
                <a:solidFill>
                  <a:srgbClr val="211D1E"/>
                </a:solidFill>
                <a:latin typeface="Raleway-Regular"/>
              </a:rPr>
              <a:t>KataEX</a:t>
            </a:r>
            <a:r>
              <a:rPr lang="en-US" sz="1050" b="0" i="0" u="none" strike="noStrike" baseline="0">
                <a:solidFill>
                  <a:srgbClr val="211D1E"/>
                </a:solidFill>
                <a:latin typeface="Raleway-Regular"/>
              </a:rPr>
              <a:t>: up to 14.6 lb.</a:t>
            </a:r>
            <a:br>
              <a:rPr lang="en-US" sz="1050" b="0" i="0" u="none" strike="noStrike" baseline="0">
                <a:latin typeface="Raleway-Regular"/>
              </a:rPr>
            </a:br>
            <a:r>
              <a:rPr lang="en-US" sz="1050" b="0" i="0" u="none" strike="noStrike" baseline="0">
                <a:solidFill>
                  <a:srgbClr val="211D1E"/>
                </a:solidFill>
                <a:latin typeface="Raleway-Regular"/>
              </a:rPr>
              <a:t>- Kata: up to 14.6 lb.</a:t>
            </a:r>
            <a:br>
              <a:rPr lang="en-US" sz="1050" b="0" i="0" u="none" strike="noStrike" baseline="0">
                <a:latin typeface="Raleway-Regular"/>
              </a:rPr>
            </a:br>
            <a:r>
              <a:rPr lang="en-US" sz="1050" b="0" i="0" u="none" strike="noStrike" baseline="0">
                <a:solidFill>
                  <a:srgbClr val="211D1E"/>
                </a:solidFill>
                <a:latin typeface="Raleway-Regular"/>
              </a:rPr>
              <a:t>- Evolve: 1.2-12.2 lb.</a:t>
            </a:r>
            <a:br>
              <a:rPr lang="en-US" sz="1050" b="0" i="0" u="none" strike="noStrike" baseline="0">
                <a:latin typeface="Raleway-Regular"/>
              </a:rPr>
            </a:br>
            <a:r>
              <a:rPr lang="en-US" sz="1050" b="0" i="0" u="none" strike="noStrike" baseline="0">
                <a:solidFill>
                  <a:srgbClr val="211D1E"/>
                </a:solidFill>
                <a:latin typeface="Raleway-Regular"/>
              </a:rPr>
              <a:t>- Edge: 1.2-12.2 lb.</a:t>
            </a:r>
            <a:br>
              <a:rPr lang="en-US" sz="1050" b="0" i="0" u="none" strike="noStrike" baseline="0">
                <a:latin typeface="Raleway-Regular"/>
              </a:rPr>
            </a:br>
            <a:r>
              <a:rPr lang="en-US" sz="1050" b="0" i="0" u="none" strike="noStrike" baseline="0">
                <a:solidFill>
                  <a:srgbClr val="211D1E"/>
                </a:solidFill>
                <a:latin typeface="Raleway-Regular"/>
              </a:rPr>
              <a:t>- </a:t>
            </a:r>
            <a:r>
              <a:rPr lang="en-US" sz="1050" b="0" i="0" u="none" strike="noStrike" baseline="0" err="1">
                <a:solidFill>
                  <a:srgbClr val="211D1E"/>
                </a:solidFill>
                <a:latin typeface="Raleway-Regular"/>
              </a:rPr>
              <a:t>Eppa</a:t>
            </a:r>
            <a:r>
              <a:rPr lang="en-US" sz="1050" b="0" i="0" u="none" strike="noStrike" baseline="0">
                <a:solidFill>
                  <a:srgbClr val="211D1E"/>
                </a:solidFill>
                <a:latin typeface="Raleway-Regular"/>
              </a:rPr>
              <a:t>: up to 12.2 lb.</a:t>
            </a:r>
            <a:br>
              <a:rPr lang="en-US" sz="1050" b="0" i="0" u="none" strike="noStrike" baseline="0">
                <a:latin typeface="Raleway-Regular"/>
              </a:rPr>
            </a:br>
            <a:r>
              <a:rPr lang="en-US" sz="1050" b="0" i="0" u="none" strike="noStrike" baseline="0">
                <a:solidFill>
                  <a:srgbClr val="211D1E"/>
                </a:solidFill>
                <a:latin typeface="Raleway-Regular"/>
              </a:rPr>
              <a:t>- </a:t>
            </a:r>
            <a:r>
              <a:rPr lang="en-US" sz="1050">
                <a:solidFill>
                  <a:srgbClr val="211D1E"/>
                </a:solidFill>
                <a:latin typeface="Raleway-Regular"/>
              </a:rPr>
              <a:t>Rising: up to 22.6 lb.</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11" name="Picture 10">
            <a:extLst>
              <a:ext uri="{FF2B5EF4-FFF2-40B4-BE49-F238E27FC236}">
                <a16:creationId xmlns:a16="http://schemas.microsoft.com/office/drawing/2014/main" id="{9616DE25-6934-D760-D471-C021027695E7}"/>
              </a:ext>
            </a:extLst>
          </p:cNvPr>
          <p:cNvPicPr>
            <a:picLocks noChangeAspect="1"/>
          </p:cNvPicPr>
          <p:nvPr/>
        </p:nvPicPr>
        <p:blipFill>
          <a:blip r:embed="rId6"/>
          <a:stretch>
            <a:fillRect/>
          </a:stretch>
        </p:blipFill>
        <p:spPr>
          <a:xfrm>
            <a:off x="217714" y="6252016"/>
            <a:ext cx="1466667" cy="438095"/>
          </a:xfrm>
          <a:prstGeom prst="rect">
            <a:avLst/>
          </a:prstGeom>
        </p:spPr>
      </p:pic>
      <p:sp>
        <p:nvSpPr>
          <p:cNvPr id="2" name="TextBox 1">
            <a:extLst>
              <a:ext uri="{FF2B5EF4-FFF2-40B4-BE49-F238E27FC236}">
                <a16:creationId xmlns:a16="http://schemas.microsoft.com/office/drawing/2014/main" id="{6C53F1C3-636D-521B-EBAA-ECAFE9A1673C}"/>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LTH-Edge™</a:t>
            </a:r>
          </a:p>
          <a:p>
            <a:r>
              <a:rPr lang="en-US" sz="1400">
                <a:latin typeface="Raleway-LightItalic"/>
              </a:rPr>
              <a:t>Adjustable Laptop Tray</a:t>
            </a:r>
          </a:p>
        </p:txBody>
      </p:sp>
      <p:sp>
        <p:nvSpPr>
          <p:cNvPr id="3" name="TextBox 2">
            <a:extLst>
              <a:ext uri="{FF2B5EF4-FFF2-40B4-BE49-F238E27FC236}">
                <a16:creationId xmlns:a16="http://schemas.microsoft.com/office/drawing/2014/main" id="{F4B7E621-CC2A-E1FC-9852-4B4CA0C781B9}"/>
              </a:ext>
            </a:extLst>
          </p:cNvPr>
          <p:cNvSpPr txBox="1"/>
          <p:nvPr/>
        </p:nvSpPr>
        <p:spPr>
          <a:xfrm>
            <a:off x="6694607" y="1883994"/>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laptop closed</a:t>
            </a:r>
          </a:p>
        </p:txBody>
      </p:sp>
      <p:sp>
        <p:nvSpPr>
          <p:cNvPr id="4" name="TextBox 3">
            <a:extLst>
              <a:ext uri="{FF2B5EF4-FFF2-40B4-BE49-F238E27FC236}">
                <a16:creationId xmlns:a16="http://schemas.microsoft.com/office/drawing/2014/main" id="{3072B2EA-37B0-37D9-708B-5548A9C5CD92}"/>
              </a:ext>
            </a:extLst>
          </p:cNvPr>
          <p:cNvSpPr txBox="1"/>
          <p:nvPr/>
        </p:nvSpPr>
        <p:spPr>
          <a:xfrm>
            <a:off x="6533844" y="4106525"/>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retracted</a:t>
            </a:r>
          </a:p>
        </p:txBody>
      </p:sp>
      <p:sp>
        <p:nvSpPr>
          <p:cNvPr id="5" name="TextBox 4">
            <a:extLst>
              <a:ext uri="{FF2B5EF4-FFF2-40B4-BE49-F238E27FC236}">
                <a16:creationId xmlns:a16="http://schemas.microsoft.com/office/drawing/2014/main" id="{6F89ACD0-7B06-C587-9D52-43989AF45853}"/>
              </a:ext>
            </a:extLst>
          </p:cNvPr>
          <p:cNvSpPr txBox="1"/>
          <p:nvPr/>
        </p:nvSpPr>
        <p:spPr>
          <a:xfrm>
            <a:off x="6452263" y="6282522"/>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extended</a:t>
            </a:r>
          </a:p>
        </p:txBody>
      </p:sp>
      <p:sp>
        <p:nvSpPr>
          <p:cNvPr id="6" name="TextBox 5">
            <a:extLst>
              <a:ext uri="{FF2B5EF4-FFF2-40B4-BE49-F238E27FC236}">
                <a16:creationId xmlns:a16="http://schemas.microsoft.com/office/drawing/2014/main" id="{4D74A947-A029-B83F-3257-1069CD35F221}"/>
              </a:ext>
            </a:extLst>
          </p:cNvPr>
          <p:cNvSpPr txBox="1"/>
          <p:nvPr/>
        </p:nvSpPr>
        <p:spPr>
          <a:xfrm>
            <a:off x="1762148" y="4391709"/>
            <a:ext cx="97285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laptop open</a:t>
            </a:r>
          </a:p>
        </p:txBody>
      </p:sp>
    </p:spTree>
    <p:extLst>
      <p:ext uri="{BB962C8B-B14F-4D97-AF65-F5344CB8AC3E}">
        <p14:creationId xmlns:p14="http://schemas.microsoft.com/office/powerpoint/2010/main" val="60567847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89572D-4AF2-4EB8-A5E0-94B6F62F5C7B}"/>
              </a:ext>
            </a:extLst>
          </p:cNvPr>
          <p:cNvPicPr>
            <a:picLocks noChangeAspect="1"/>
          </p:cNvPicPr>
          <p:nvPr/>
        </p:nvPicPr>
        <p:blipFill>
          <a:blip r:embed="rId2"/>
          <a:stretch>
            <a:fillRect/>
          </a:stretch>
        </p:blipFill>
        <p:spPr>
          <a:xfrm>
            <a:off x="1322102" y="1311204"/>
            <a:ext cx="3242340" cy="2350941"/>
          </a:xfrm>
          <a:prstGeom prst="rect">
            <a:avLst/>
          </a:prstGeom>
        </p:spPr>
      </p:pic>
      <p:pic>
        <p:nvPicPr>
          <p:cNvPr id="12" name="Picture 11">
            <a:extLst>
              <a:ext uri="{FF2B5EF4-FFF2-40B4-BE49-F238E27FC236}">
                <a16:creationId xmlns:a16="http://schemas.microsoft.com/office/drawing/2014/main" id="{BB2EE308-F4F5-43F6-AB36-454E0AC24F76}"/>
              </a:ext>
            </a:extLst>
          </p:cNvPr>
          <p:cNvPicPr>
            <a:picLocks noChangeAspect="1"/>
          </p:cNvPicPr>
          <p:nvPr/>
        </p:nvPicPr>
        <p:blipFill rotWithShape="1">
          <a:blip r:embed="rId3"/>
          <a:srcRect r="1238" b="27968"/>
          <a:stretch/>
        </p:blipFill>
        <p:spPr>
          <a:xfrm>
            <a:off x="817934" y="3783081"/>
            <a:ext cx="4258563" cy="1913526"/>
          </a:xfrm>
          <a:prstGeom prst="rect">
            <a:avLst/>
          </a:prstGeom>
        </p:spPr>
      </p:pic>
      <p:pic>
        <p:nvPicPr>
          <p:cNvPr id="14" name="Picture 13">
            <a:extLst>
              <a:ext uri="{FF2B5EF4-FFF2-40B4-BE49-F238E27FC236}">
                <a16:creationId xmlns:a16="http://schemas.microsoft.com/office/drawing/2014/main" id="{BEB7685D-B1F0-42B0-A76D-839E260E8347}"/>
              </a:ext>
            </a:extLst>
          </p:cNvPr>
          <p:cNvPicPr>
            <a:picLocks noChangeAspect="1"/>
          </p:cNvPicPr>
          <p:nvPr/>
        </p:nvPicPr>
        <p:blipFill rotWithShape="1">
          <a:blip r:embed="rId4"/>
          <a:srcRect r="1567" b="20909"/>
          <a:stretch/>
        </p:blipFill>
        <p:spPr>
          <a:xfrm>
            <a:off x="6020895" y="1461313"/>
            <a:ext cx="2046712" cy="1542713"/>
          </a:xfrm>
          <a:prstGeom prst="rect">
            <a:avLst/>
          </a:prstGeom>
        </p:spPr>
      </p:pic>
      <p:pic>
        <p:nvPicPr>
          <p:cNvPr id="15" name="Picture 14">
            <a:extLst>
              <a:ext uri="{FF2B5EF4-FFF2-40B4-BE49-F238E27FC236}">
                <a16:creationId xmlns:a16="http://schemas.microsoft.com/office/drawing/2014/main" id="{D8F06F44-E19C-4862-888F-D72424939052}"/>
              </a:ext>
            </a:extLst>
          </p:cNvPr>
          <p:cNvPicPr>
            <a:picLocks noChangeAspect="1"/>
          </p:cNvPicPr>
          <p:nvPr/>
        </p:nvPicPr>
        <p:blipFill rotWithShape="1">
          <a:blip r:embed="rId5"/>
          <a:srcRect r="6548" b="25686"/>
          <a:stretch/>
        </p:blipFill>
        <p:spPr>
          <a:xfrm>
            <a:off x="6151480" y="3673193"/>
            <a:ext cx="1790657" cy="1747091"/>
          </a:xfrm>
          <a:prstGeom prst="rect">
            <a:avLst/>
          </a:prstGeom>
        </p:spPr>
      </p:pic>
      <p:pic>
        <p:nvPicPr>
          <p:cNvPr id="8" name="Picture 7">
            <a:extLst>
              <a:ext uri="{FF2B5EF4-FFF2-40B4-BE49-F238E27FC236}">
                <a16:creationId xmlns:a16="http://schemas.microsoft.com/office/drawing/2014/main" id="{C1CE82E0-2043-AEFF-4A69-22483D74F096}"/>
              </a:ext>
            </a:extLst>
          </p:cNvPr>
          <p:cNvPicPr>
            <a:picLocks noChangeAspect="1"/>
          </p:cNvPicPr>
          <p:nvPr/>
        </p:nvPicPr>
        <p:blipFill>
          <a:blip r:embed="rId6"/>
          <a:stretch>
            <a:fillRect/>
          </a:stretch>
        </p:blipFill>
        <p:spPr>
          <a:xfrm>
            <a:off x="217715" y="5774591"/>
            <a:ext cx="1674148" cy="866681"/>
          </a:xfrm>
          <a:prstGeom prst="rect">
            <a:avLst/>
          </a:prstGeom>
        </p:spPr>
      </p:pic>
      <p:sp>
        <p:nvSpPr>
          <p:cNvPr id="13" name="TextBox 12">
            <a:extLst>
              <a:ext uri="{FF2B5EF4-FFF2-40B4-BE49-F238E27FC236}">
                <a16:creationId xmlns:a16="http://schemas.microsoft.com/office/drawing/2014/main" id="{5228C408-1E52-27D0-0FC7-0639E5352459}"/>
              </a:ext>
            </a:extLst>
          </p:cNvPr>
          <p:cNvSpPr txBox="1"/>
          <p:nvPr/>
        </p:nvSpPr>
        <p:spPr>
          <a:xfrm>
            <a:off x="8454192" y="1461313"/>
            <a:ext cx="4536347" cy="4054956"/>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u="none" strike="noStrike" baseline="0">
              <a:latin typeface="Raleway-Regular"/>
            </a:endParaRPr>
          </a:p>
          <a:p>
            <a:pPr marL="171450" indent="-171450" algn="l">
              <a:buFont typeface="Arial" panose="020B0604020202020204" pitchFamily="34" charset="0"/>
              <a:buChar char="•"/>
            </a:pPr>
            <a:r>
              <a:rPr lang="en-US" sz="1050" u="none" strike="noStrike" baseline="0">
                <a:latin typeface="Raleway-Regular"/>
              </a:rPr>
              <a:t>Features Qi wireless charging pad, 5V-2A </a:t>
            </a:r>
            <a:br>
              <a:rPr lang="en-US" sz="1050" u="none" strike="noStrike" baseline="0">
                <a:latin typeface="Raleway-Regular"/>
              </a:rPr>
            </a:br>
            <a:r>
              <a:rPr lang="en-US" sz="1050" u="none" strike="noStrike" baseline="0">
                <a:latin typeface="Raleway-Regular"/>
              </a:rPr>
              <a:t>(10W Coil)</a:t>
            </a:r>
          </a:p>
          <a:p>
            <a:pPr marL="171450" indent="-171450" algn="l">
              <a:buFont typeface="Arial" panose="020B0604020202020204" pitchFamily="34" charset="0"/>
              <a:buChar char="•"/>
            </a:pPr>
            <a:r>
              <a:rPr lang="en-US" sz="1050" u="none" strike="noStrike" baseline="0">
                <a:latin typeface="Raleway-Regular"/>
              </a:rPr>
              <a:t>Two fast charging USB ports:</a:t>
            </a:r>
            <a:br>
              <a:rPr lang="en-US" sz="1050" u="none" strike="noStrike" baseline="0">
                <a:latin typeface="Raleway-Regular"/>
              </a:rPr>
            </a:br>
            <a:r>
              <a:rPr lang="en-US" sz="1050" u="none" strike="noStrike" baseline="0">
                <a:latin typeface="Raleway-Regular"/>
              </a:rPr>
              <a:t>- (1) USB-A (5V-2.4A charging speed)</a:t>
            </a:r>
            <a:br>
              <a:rPr lang="en-US" sz="1050" u="none" strike="noStrike" baseline="0">
                <a:latin typeface="Raleway-Regular"/>
              </a:rPr>
            </a:br>
            <a:r>
              <a:rPr lang="en-US" sz="1050" u="none" strike="noStrike" baseline="0">
                <a:latin typeface="Raleway-Regular"/>
              </a:rPr>
              <a:t>- (1) USB-C (5V-2A charging speed)</a:t>
            </a:r>
          </a:p>
          <a:p>
            <a:pPr marL="171450" indent="-171450" algn="l">
              <a:buFont typeface="Arial" panose="020B0604020202020204" pitchFamily="34" charset="0"/>
              <a:buChar char="•"/>
            </a:pPr>
            <a:r>
              <a:rPr lang="en-US" sz="1050" u="none" strike="noStrike" baseline="0">
                <a:latin typeface="Raleway-Regular"/>
              </a:rPr>
              <a:t>Power Consumption:</a:t>
            </a:r>
            <a:br>
              <a:rPr lang="en-US" sz="1050" u="none" strike="noStrike" baseline="0">
                <a:latin typeface="Raleway-Regular"/>
              </a:rPr>
            </a:br>
            <a:r>
              <a:rPr lang="en-US" sz="1050" u="none" strike="noStrike" baseline="0">
                <a:latin typeface="Raleway-Regular"/>
              </a:rPr>
              <a:t>- Max power output: 44W</a:t>
            </a:r>
            <a:br>
              <a:rPr lang="en-US" sz="1050" u="none" strike="noStrike" baseline="0">
                <a:latin typeface="Raleway-Regular"/>
              </a:rPr>
            </a:br>
            <a:r>
              <a:rPr lang="en-US" sz="1050" u="none" strike="noStrike" baseline="0">
                <a:latin typeface="Raleway-Regular"/>
              </a:rPr>
              <a:t>- No load: 2-3 W</a:t>
            </a:r>
            <a:br>
              <a:rPr lang="en-US" sz="1050" u="none" strike="noStrike" baseline="0">
                <a:latin typeface="Raleway-Regular"/>
              </a:rPr>
            </a:br>
            <a:r>
              <a:rPr lang="en-US" sz="1050" u="none" strike="noStrike" baseline="0">
                <a:latin typeface="Raleway-Regular"/>
              </a:rPr>
              <a:t>- Full load (all ports used): 40W</a:t>
            </a:r>
          </a:p>
          <a:p>
            <a:pPr marL="171450" indent="-171450" algn="l">
              <a:buFont typeface="Arial" panose="020B0604020202020204" pitchFamily="34" charset="0"/>
              <a:buChar char="•"/>
            </a:pPr>
            <a:r>
              <a:rPr lang="en-US" sz="1050" u="none" strike="noStrike" baseline="0">
                <a:latin typeface="Raleway-Regular"/>
              </a:rPr>
              <a:t>Power insert:</a:t>
            </a:r>
            <a:br>
              <a:rPr lang="en-US" sz="1050" u="none" strike="noStrike" baseline="0">
                <a:latin typeface="Raleway-Regular"/>
              </a:rPr>
            </a:br>
            <a:r>
              <a:rPr lang="en-US" sz="1050" u="none" strike="noStrike" baseline="0">
                <a:latin typeface="Raleway-Regular"/>
              </a:rPr>
              <a:t>- AC Input - 120V</a:t>
            </a:r>
            <a:br>
              <a:rPr lang="en-US" sz="1050" u="none" strike="noStrike" baseline="0">
                <a:latin typeface="Raleway-Regular"/>
              </a:rPr>
            </a:br>
            <a:r>
              <a:rPr lang="en-US" sz="1050" u="none" strike="noStrike" baseline="0">
                <a:latin typeface="Raleway-Regular"/>
              </a:rPr>
              <a:t>- DC Output - 12V, 3A</a:t>
            </a:r>
          </a:p>
          <a:p>
            <a:pPr marL="171450" indent="-171450" algn="l">
              <a:buFont typeface="Arial" panose="020B0604020202020204" pitchFamily="34" charset="0"/>
              <a:buChar char="•"/>
            </a:pPr>
            <a:r>
              <a:rPr lang="en-US" sz="1050" u="none" strike="noStrike" baseline="0">
                <a:latin typeface="Raleway-Regular"/>
              </a:rPr>
              <a:t>Built-in surge protection</a:t>
            </a:r>
          </a:p>
          <a:p>
            <a:pPr marL="171450" indent="-171450" algn="l">
              <a:buFont typeface="Arial" panose="020B0604020202020204" pitchFamily="34" charset="0"/>
              <a:buChar char="•"/>
            </a:pPr>
            <a:r>
              <a:rPr lang="en-US" sz="1050" u="none" strike="noStrike" baseline="0">
                <a:latin typeface="Raleway-Regular"/>
              </a:rPr>
              <a:t>UL &amp; cUL Listed</a:t>
            </a:r>
          </a:p>
          <a:p>
            <a:pPr marL="171450" indent="-171450" algn="l">
              <a:buFont typeface="Arial" panose="020B0604020202020204" pitchFamily="34" charset="0"/>
              <a:buChar char="•"/>
            </a:pPr>
            <a:r>
              <a:rPr lang="en-US" sz="1050" u="none" strike="noStrike" baseline="0">
                <a:latin typeface="Raleway-Regular"/>
              </a:rPr>
              <a:t>Colors: Silver, Black, White</a:t>
            </a:r>
          </a:p>
          <a:p>
            <a:pPr marL="171450" indent="-171450" algn="l">
              <a:buFont typeface="Arial" panose="020B0604020202020204" pitchFamily="34" charset="0"/>
              <a:buChar char="•"/>
            </a:pPr>
            <a:r>
              <a:rPr lang="en-US" sz="1050" u="none" strike="noStrike" baseline="0">
                <a:latin typeface="Raleway-Regular"/>
              </a:rPr>
              <a:t>6' power cord</a:t>
            </a:r>
          </a:p>
          <a:p>
            <a:pPr marL="171450" indent="-171450" algn="l">
              <a:buFont typeface="Arial" panose="020B0604020202020204" pitchFamily="34" charset="0"/>
              <a:buChar char="•"/>
            </a:pPr>
            <a:r>
              <a:rPr lang="en-US" sz="1050" u="none" strike="noStrike" baseline="0">
                <a:latin typeface="Raleway-Regular"/>
              </a:rPr>
              <a:t>Multiple top covers included to best fit users’ </a:t>
            </a:r>
            <a:br>
              <a:rPr lang="en-US" sz="1050" u="none" strike="noStrike" baseline="0">
                <a:latin typeface="Raleway-Regular"/>
              </a:rPr>
            </a:br>
            <a:r>
              <a:rPr lang="en-US" sz="1050" u="none" strike="noStrike" baseline="0">
                <a:latin typeface="Raleway-Regular"/>
              </a:rPr>
              <a:t>monitor arm configuration</a:t>
            </a:r>
          </a:p>
          <a:p>
            <a:pPr marL="171450" indent="-171450">
              <a:buFont typeface="Arial" panose="020B0604020202020204" pitchFamily="34" charset="0"/>
              <a:buChar char="•"/>
            </a:pPr>
            <a:r>
              <a:rPr lang="en-US" sz="1050" u="none" strike="noStrike" baseline="0">
                <a:latin typeface="Raleway-Regular"/>
              </a:rPr>
              <a:t>Safety:</a:t>
            </a:r>
            <a:br>
              <a:rPr lang="en-US" sz="1050" u="none" strike="noStrike" baseline="0">
                <a:latin typeface="Raleway-Regular"/>
              </a:rPr>
            </a:br>
            <a:r>
              <a:rPr lang="en-US" sz="1050" u="none" strike="noStrike" baseline="0">
                <a:latin typeface="Raleway-Regular"/>
              </a:rPr>
              <a:t>- UL 62368-1 (via TUV NRTL</a:t>
            </a:r>
            <a:r>
              <a:rPr lang="en-US" sz="1050">
                <a:latin typeface="Raleway-Regular"/>
              </a:rPr>
              <a:t> </a:t>
            </a:r>
            <a:r>
              <a:rPr lang="en-US" sz="1050" u="none" strike="noStrike" baseline="0">
                <a:latin typeface="Raleway-Regular"/>
              </a:rPr>
              <a:t>certification </a:t>
            </a:r>
            <a:br>
              <a:rPr lang="en-US" sz="1050" u="none" strike="noStrike" baseline="0">
                <a:latin typeface="Raleway-Regular"/>
              </a:rPr>
            </a:br>
            <a:r>
              <a:rPr lang="en-US" sz="1050">
                <a:latin typeface="Raleway-Regular"/>
              </a:rPr>
              <a:t>  </a:t>
            </a:r>
            <a:r>
              <a:rPr lang="en-US" sz="1050" u="none" strike="noStrike" baseline="0">
                <a:latin typeface="Raleway-Regular"/>
              </a:rPr>
              <a:t> CAN/CSA C22.2 No. 62368-1:2014</a:t>
            </a:r>
            <a:r>
              <a:rPr lang="en-US" sz="1050">
                <a:latin typeface="Raleway-Regular"/>
              </a:rPr>
              <a:t> </a:t>
            </a:r>
            <a:endParaRPr lang="en-US" sz="1050" u="none" strike="noStrike" baseline="0">
              <a:latin typeface="Raleway-Regular"/>
            </a:endParaRPr>
          </a:p>
          <a:p>
            <a:pPr marL="171450" indent="-171450">
              <a:buFont typeface="Arial" panose="020B0604020202020204" pitchFamily="34" charset="0"/>
              <a:buChar char="•"/>
            </a:pPr>
            <a:r>
              <a:rPr lang="en-US" sz="1050">
                <a:latin typeface="Raleway-Regular"/>
              </a:rPr>
              <a:t>W</a:t>
            </a:r>
            <a:r>
              <a:rPr lang="en-US" sz="1050" u="none" strike="noStrike" baseline="0">
                <a:latin typeface="Raleway-Regular"/>
              </a:rPr>
              <a:t>arranty: 10 Years</a:t>
            </a:r>
          </a:p>
        </p:txBody>
      </p:sp>
      <p:sp>
        <p:nvSpPr>
          <p:cNvPr id="2" name="TextBox 1">
            <a:extLst>
              <a:ext uri="{FF2B5EF4-FFF2-40B4-BE49-F238E27FC236}">
                <a16:creationId xmlns:a16="http://schemas.microsoft.com/office/drawing/2014/main" id="{6997F50C-EDCC-B66D-68E1-107BFC4BF5D0}"/>
              </a:ext>
            </a:extLst>
          </p:cNvPr>
          <p:cNvSpPr txBox="1"/>
          <p:nvPr/>
        </p:nvSpPr>
        <p:spPr>
          <a:xfrm>
            <a:off x="217714" y="386936"/>
            <a:ext cx="370015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FCHHUB-ES</a:t>
            </a:r>
          </a:p>
          <a:p>
            <a:r>
              <a:rPr lang="en-US" sz="1400">
                <a:latin typeface="Raleway-LightItalic"/>
              </a:rPr>
              <a:t>Desktop Charging Station for Edge, Evolve, and </a:t>
            </a:r>
            <a:r>
              <a:rPr lang="en-US" sz="1400" err="1">
                <a:latin typeface="Raleway-LightItalic"/>
              </a:rPr>
              <a:t>Sena</a:t>
            </a:r>
            <a:r>
              <a:rPr lang="en-US" sz="1400">
                <a:latin typeface="Raleway-LightItalic"/>
              </a:rPr>
              <a:t> Monitor Arms</a:t>
            </a:r>
          </a:p>
        </p:txBody>
      </p:sp>
      <p:sp>
        <p:nvSpPr>
          <p:cNvPr id="5" name="TextBox 4">
            <a:extLst>
              <a:ext uri="{FF2B5EF4-FFF2-40B4-BE49-F238E27FC236}">
                <a16:creationId xmlns:a16="http://schemas.microsoft.com/office/drawing/2014/main" id="{88A913B9-5EE7-F025-55EC-1755DC15B107}"/>
              </a:ext>
            </a:extLst>
          </p:cNvPr>
          <p:cNvSpPr txBox="1"/>
          <p:nvPr/>
        </p:nvSpPr>
        <p:spPr>
          <a:xfrm>
            <a:off x="3415143" y="5712387"/>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*monitor arms not included</a:t>
            </a:r>
          </a:p>
        </p:txBody>
      </p:sp>
      <p:sp>
        <p:nvSpPr>
          <p:cNvPr id="6" name="TextBox 5">
            <a:extLst>
              <a:ext uri="{FF2B5EF4-FFF2-40B4-BE49-F238E27FC236}">
                <a16:creationId xmlns:a16="http://schemas.microsoft.com/office/drawing/2014/main" id="{EAB67239-851D-546C-BE7B-1671958C1469}"/>
              </a:ext>
            </a:extLst>
          </p:cNvPr>
          <p:cNvSpPr txBox="1"/>
          <p:nvPr/>
        </p:nvSpPr>
        <p:spPr>
          <a:xfrm>
            <a:off x="6033984" y="3004026"/>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5V-2A wireless fast charging pad</a:t>
            </a:r>
          </a:p>
        </p:txBody>
      </p:sp>
      <p:sp>
        <p:nvSpPr>
          <p:cNvPr id="7" name="TextBox 6">
            <a:extLst>
              <a:ext uri="{FF2B5EF4-FFF2-40B4-BE49-F238E27FC236}">
                <a16:creationId xmlns:a16="http://schemas.microsoft.com/office/drawing/2014/main" id="{FC3605C4-2ABC-E3E3-C97B-ABD4920FDF6F}"/>
              </a:ext>
            </a:extLst>
          </p:cNvPr>
          <p:cNvSpPr txBox="1"/>
          <p:nvPr/>
        </p:nvSpPr>
        <p:spPr>
          <a:xfrm>
            <a:off x="6082989" y="5420284"/>
            <a:ext cx="205310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(1) USB-A</a:t>
            </a:r>
          </a:p>
          <a:p>
            <a:pPr algn="ctr"/>
            <a:r>
              <a:rPr lang="en-US" sz="800">
                <a:latin typeface="Raleway-MediumItalic"/>
              </a:rPr>
              <a:t>(1) USB-C</a:t>
            </a:r>
          </a:p>
          <a:p>
            <a:pPr algn="ctr"/>
            <a:r>
              <a:rPr lang="en-US" sz="800">
                <a:latin typeface="Raleway-MediumItalic"/>
              </a:rPr>
              <a:t>Fast-charging USB ports</a:t>
            </a:r>
          </a:p>
        </p:txBody>
      </p:sp>
    </p:spTree>
    <p:extLst>
      <p:ext uri="{BB962C8B-B14F-4D97-AF65-F5344CB8AC3E}">
        <p14:creationId xmlns:p14="http://schemas.microsoft.com/office/powerpoint/2010/main" val="30284238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16BB43-5044-4886-AA02-68DD315B3316}"/>
              </a:ext>
            </a:extLst>
          </p:cNvPr>
          <p:cNvPicPr>
            <a:picLocks noChangeAspect="1"/>
          </p:cNvPicPr>
          <p:nvPr/>
        </p:nvPicPr>
        <p:blipFill>
          <a:blip r:embed="rId2"/>
          <a:stretch>
            <a:fillRect/>
          </a:stretch>
        </p:blipFill>
        <p:spPr>
          <a:xfrm>
            <a:off x="1422152" y="1217933"/>
            <a:ext cx="3070192" cy="2243834"/>
          </a:xfrm>
          <a:prstGeom prst="rect">
            <a:avLst/>
          </a:prstGeom>
        </p:spPr>
      </p:pic>
      <p:pic>
        <p:nvPicPr>
          <p:cNvPr id="20" name="Picture 19">
            <a:extLst>
              <a:ext uri="{FF2B5EF4-FFF2-40B4-BE49-F238E27FC236}">
                <a16:creationId xmlns:a16="http://schemas.microsoft.com/office/drawing/2014/main" id="{27D9F71E-58B7-495F-937C-F65C3E51E345}"/>
              </a:ext>
            </a:extLst>
          </p:cNvPr>
          <p:cNvPicPr>
            <a:picLocks noChangeAspect="1"/>
          </p:cNvPicPr>
          <p:nvPr/>
        </p:nvPicPr>
        <p:blipFill rotWithShape="1">
          <a:blip r:embed="rId3"/>
          <a:srcRect l="4662" t="22052" r="2939"/>
          <a:stretch/>
        </p:blipFill>
        <p:spPr>
          <a:xfrm>
            <a:off x="719094" y="3563684"/>
            <a:ext cx="4476308" cy="2018975"/>
          </a:xfrm>
          <a:prstGeom prst="rect">
            <a:avLst/>
          </a:prstGeom>
        </p:spPr>
      </p:pic>
      <p:sp>
        <p:nvSpPr>
          <p:cNvPr id="6" name="TextBox 5">
            <a:extLst>
              <a:ext uri="{FF2B5EF4-FFF2-40B4-BE49-F238E27FC236}">
                <a16:creationId xmlns:a16="http://schemas.microsoft.com/office/drawing/2014/main" id="{6D6B4BD1-D24D-76F1-C382-8467263A5950}"/>
              </a:ext>
            </a:extLst>
          </p:cNvPr>
          <p:cNvSpPr txBox="1"/>
          <p:nvPr/>
        </p:nvSpPr>
        <p:spPr>
          <a:xfrm>
            <a:off x="8677015" y="1401522"/>
            <a:ext cx="4536347" cy="4054956"/>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u="none" strike="noStrike" baseline="0">
              <a:latin typeface="Raleway-Regular"/>
            </a:endParaRPr>
          </a:p>
          <a:p>
            <a:pPr marL="171450" indent="-171450" algn="l">
              <a:buFont typeface="Arial" panose="020B0604020202020204" pitchFamily="34" charset="0"/>
              <a:buChar char="•"/>
            </a:pPr>
            <a:r>
              <a:rPr lang="en-US" sz="1050" u="none" strike="noStrike" baseline="0">
                <a:latin typeface="Raleway-Regular"/>
              </a:rPr>
              <a:t>Features Qi wireless charging pad, 5V-2A </a:t>
            </a:r>
            <a:br>
              <a:rPr lang="en-US" sz="1050" u="none" strike="noStrike" baseline="0">
                <a:latin typeface="Raleway-Regular"/>
              </a:rPr>
            </a:br>
            <a:r>
              <a:rPr lang="en-US" sz="1050" u="none" strike="noStrike" baseline="0">
                <a:latin typeface="Raleway-Regular"/>
              </a:rPr>
              <a:t>(10W Coil)</a:t>
            </a:r>
          </a:p>
          <a:p>
            <a:pPr marL="171450" indent="-171450" algn="l">
              <a:buFont typeface="Arial" panose="020B0604020202020204" pitchFamily="34" charset="0"/>
              <a:buChar char="•"/>
            </a:pPr>
            <a:r>
              <a:rPr lang="en-US" sz="1050" u="none" strike="noStrike" baseline="0">
                <a:latin typeface="Raleway-Regular"/>
              </a:rPr>
              <a:t>Two fast charging USB ports:</a:t>
            </a:r>
            <a:br>
              <a:rPr lang="en-US" sz="1050" u="none" strike="noStrike" baseline="0">
                <a:latin typeface="Raleway-Regular"/>
              </a:rPr>
            </a:br>
            <a:r>
              <a:rPr lang="en-US" sz="1050" u="none" strike="noStrike" baseline="0">
                <a:latin typeface="Raleway-Regular"/>
              </a:rPr>
              <a:t>- (1) USB-A (5V-2.4A charging speed)</a:t>
            </a:r>
            <a:br>
              <a:rPr lang="en-US" sz="1050" u="none" strike="noStrike" baseline="0">
                <a:latin typeface="Raleway-Regular"/>
              </a:rPr>
            </a:br>
            <a:r>
              <a:rPr lang="en-US" sz="1050" u="none" strike="noStrike" baseline="0">
                <a:latin typeface="Raleway-Regular"/>
              </a:rPr>
              <a:t>- (1) USB-C (5V-2A charging speed)</a:t>
            </a:r>
          </a:p>
          <a:p>
            <a:pPr marL="171450" indent="-171450" algn="l">
              <a:buFont typeface="Arial" panose="020B0604020202020204" pitchFamily="34" charset="0"/>
              <a:buChar char="•"/>
            </a:pPr>
            <a:r>
              <a:rPr lang="en-US" sz="1050" u="none" strike="noStrike" baseline="0">
                <a:latin typeface="Raleway-Regular"/>
              </a:rPr>
              <a:t>Power Consumption:</a:t>
            </a:r>
            <a:br>
              <a:rPr lang="en-US" sz="1050" u="none" strike="noStrike" baseline="0">
                <a:latin typeface="Raleway-Regular"/>
              </a:rPr>
            </a:br>
            <a:r>
              <a:rPr lang="en-US" sz="1050" u="none" strike="noStrike" baseline="0">
                <a:latin typeface="Raleway-Regular"/>
              </a:rPr>
              <a:t>- Max power output: 44W</a:t>
            </a:r>
            <a:br>
              <a:rPr lang="en-US" sz="1050" u="none" strike="noStrike" baseline="0">
                <a:latin typeface="Raleway-Regular"/>
              </a:rPr>
            </a:br>
            <a:r>
              <a:rPr lang="en-US" sz="1050" u="none" strike="noStrike" baseline="0">
                <a:latin typeface="Raleway-Regular"/>
              </a:rPr>
              <a:t>- No load: 2-3 W</a:t>
            </a:r>
            <a:br>
              <a:rPr lang="en-US" sz="1050" u="none" strike="noStrike" baseline="0">
                <a:latin typeface="Raleway-Regular"/>
              </a:rPr>
            </a:br>
            <a:r>
              <a:rPr lang="en-US" sz="1050" u="none" strike="noStrike" baseline="0">
                <a:latin typeface="Raleway-Regular"/>
              </a:rPr>
              <a:t>- Full load (all ports used): 40W</a:t>
            </a:r>
          </a:p>
          <a:p>
            <a:pPr marL="171450" indent="-171450" algn="l">
              <a:buFont typeface="Arial" panose="020B0604020202020204" pitchFamily="34" charset="0"/>
              <a:buChar char="•"/>
            </a:pPr>
            <a:r>
              <a:rPr lang="en-US" sz="1050" u="none" strike="noStrike" baseline="0">
                <a:latin typeface="Raleway-Regular"/>
              </a:rPr>
              <a:t>Power insert:</a:t>
            </a:r>
            <a:br>
              <a:rPr lang="en-US" sz="1050" u="none" strike="noStrike" baseline="0">
                <a:latin typeface="Raleway-Regular"/>
              </a:rPr>
            </a:br>
            <a:r>
              <a:rPr lang="en-US" sz="1050" u="none" strike="noStrike" baseline="0">
                <a:latin typeface="Raleway-Regular"/>
              </a:rPr>
              <a:t>- AC Input - 120V</a:t>
            </a:r>
            <a:br>
              <a:rPr lang="en-US" sz="1050" u="none" strike="noStrike" baseline="0">
                <a:latin typeface="Raleway-Regular"/>
              </a:rPr>
            </a:br>
            <a:r>
              <a:rPr lang="en-US" sz="1050" u="none" strike="noStrike" baseline="0">
                <a:latin typeface="Raleway-Regular"/>
              </a:rPr>
              <a:t>- DC Output - 12V, 3A</a:t>
            </a:r>
          </a:p>
          <a:p>
            <a:pPr marL="171450" indent="-171450" algn="l">
              <a:buFont typeface="Arial" panose="020B0604020202020204" pitchFamily="34" charset="0"/>
              <a:buChar char="•"/>
            </a:pPr>
            <a:r>
              <a:rPr lang="en-US" sz="1050" u="none" strike="noStrike" baseline="0">
                <a:latin typeface="Raleway-Regular"/>
              </a:rPr>
              <a:t>Built-in surge protection</a:t>
            </a:r>
          </a:p>
          <a:p>
            <a:pPr marL="171450" indent="-171450" algn="l">
              <a:buFont typeface="Arial" panose="020B0604020202020204" pitchFamily="34" charset="0"/>
              <a:buChar char="•"/>
            </a:pPr>
            <a:r>
              <a:rPr lang="en-US" sz="1050" u="none" strike="noStrike" baseline="0">
                <a:latin typeface="Raleway-Regular"/>
              </a:rPr>
              <a:t>UL &amp; cUL Listed</a:t>
            </a:r>
          </a:p>
          <a:p>
            <a:pPr marL="171450" indent="-171450" algn="l">
              <a:buFont typeface="Arial" panose="020B0604020202020204" pitchFamily="34" charset="0"/>
              <a:buChar char="•"/>
            </a:pPr>
            <a:r>
              <a:rPr lang="en-US" sz="1050" u="none" strike="noStrike" baseline="0">
                <a:latin typeface="Raleway-Regular"/>
              </a:rPr>
              <a:t>Colors: Silver, Black, White</a:t>
            </a:r>
          </a:p>
          <a:p>
            <a:pPr marL="171450" indent="-171450" algn="l">
              <a:buFont typeface="Arial" panose="020B0604020202020204" pitchFamily="34" charset="0"/>
              <a:buChar char="•"/>
            </a:pPr>
            <a:r>
              <a:rPr lang="en-US" sz="1050" u="none" strike="noStrike" baseline="0">
                <a:latin typeface="Raleway-Regular"/>
              </a:rPr>
              <a:t>6' power cord</a:t>
            </a:r>
          </a:p>
          <a:p>
            <a:pPr marL="171450" indent="-171450" algn="l">
              <a:buFont typeface="Arial" panose="020B0604020202020204" pitchFamily="34" charset="0"/>
              <a:buChar char="•"/>
            </a:pPr>
            <a:r>
              <a:rPr lang="en-US" sz="1050" u="none" strike="noStrike" baseline="0">
                <a:latin typeface="Raleway-Regular"/>
              </a:rPr>
              <a:t>Multiple top covers included to best fit users’ </a:t>
            </a:r>
            <a:br>
              <a:rPr lang="en-US" sz="1050" u="none" strike="noStrike" baseline="0">
                <a:latin typeface="Raleway-Regular"/>
              </a:rPr>
            </a:br>
            <a:r>
              <a:rPr lang="en-US" sz="1050" u="none" strike="noStrike" baseline="0">
                <a:latin typeface="Raleway-Regular"/>
              </a:rPr>
              <a:t>monitor arm configuration</a:t>
            </a:r>
          </a:p>
          <a:p>
            <a:pPr marL="171450" indent="-171450">
              <a:buFont typeface="Arial" panose="020B0604020202020204" pitchFamily="34" charset="0"/>
              <a:buChar char="•"/>
            </a:pPr>
            <a:r>
              <a:rPr lang="en-US" sz="1050" u="none" strike="noStrike" baseline="0">
                <a:latin typeface="Raleway-Regular"/>
              </a:rPr>
              <a:t>Safety:</a:t>
            </a:r>
            <a:br>
              <a:rPr lang="en-US" sz="1050" u="none" strike="noStrike" baseline="0">
                <a:latin typeface="Raleway-Regular"/>
              </a:rPr>
            </a:br>
            <a:r>
              <a:rPr lang="en-US" sz="1050" u="none" strike="noStrike" baseline="0">
                <a:latin typeface="Raleway-Regular"/>
              </a:rPr>
              <a:t>- UL 62368-1 (via TUV NRTL</a:t>
            </a:r>
            <a:r>
              <a:rPr lang="en-US" sz="1050">
                <a:latin typeface="Raleway-Regular"/>
              </a:rPr>
              <a:t> </a:t>
            </a:r>
            <a:r>
              <a:rPr lang="en-US" sz="1050" u="none" strike="noStrike" baseline="0">
                <a:latin typeface="Raleway-Regular"/>
              </a:rPr>
              <a:t>certification </a:t>
            </a:r>
            <a:br>
              <a:rPr lang="en-US" sz="1050" u="none" strike="noStrike" baseline="0">
                <a:latin typeface="Raleway-Regular"/>
              </a:rPr>
            </a:br>
            <a:r>
              <a:rPr lang="en-US" sz="1050">
                <a:latin typeface="Raleway-Regular"/>
              </a:rPr>
              <a:t>  </a:t>
            </a:r>
            <a:r>
              <a:rPr lang="en-US" sz="1050" u="none" strike="noStrike" baseline="0">
                <a:latin typeface="Raleway-Regular"/>
              </a:rPr>
              <a:t> CAN/CSA C22.2 No. 62368-1:2014</a:t>
            </a:r>
            <a:r>
              <a:rPr lang="en-US" sz="1050">
                <a:latin typeface="Raleway-Regular"/>
              </a:rPr>
              <a:t> </a:t>
            </a:r>
            <a:endParaRPr lang="en-US" sz="1050" u="none" strike="noStrike" baseline="0">
              <a:latin typeface="Raleway-Regular"/>
            </a:endParaRPr>
          </a:p>
          <a:p>
            <a:pPr marL="171450" indent="-171450">
              <a:buFont typeface="Arial" panose="020B0604020202020204" pitchFamily="34" charset="0"/>
              <a:buChar char="•"/>
            </a:pPr>
            <a:r>
              <a:rPr lang="en-US" sz="1050" u="none" strike="noStrike" baseline="0">
                <a:latin typeface="Raleway-Regular"/>
              </a:rPr>
              <a:t>Warranty: 10 Years</a:t>
            </a:r>
          </a:p>
        </p:txBody>
      </p:sp>
      <p:pic>
        <p:nvPicPr>
          <p:cNvPr id="14" name="Picture 13">
            <a:extLst>
              <a:ext uri="{FF2B5EF4-FFF2-40B4-BE49-F238E27FC236}">
                <a16:creationId xmlns:a16="http://schemas.microsoft.com/office/drawing/2014/main" id="{881FA566-D8D0-5289-5185-A499EF3DCF7E}"/>
              </a:ext>
            </a:extLst>
          </p:cNvPr>
          <p:cNvPicPr>
            <a:picLocks noChangeAspect="1"/>
          </p:cNvPicPr>
          <p:nvPr/>
        </p:nvPicPr>
        <p:blipFill>
          <a:blip r:embed="rId4"/>
          <a:stretch>
            <a:fillRect/>
          </a:stretch>
        </p:blipFill>
        <p:spPr>
          <a:xfrm>
            <a:off x="217714" y="5807518"/>
            <a:ext cx="1491893" cy="891950"/>
          </a:xfrm>
          <a:prstGeom prst="rect">
            <a:avLst/>
          </a:prstGeom>
        </p:spPr>
      </p:pic>
      <p:sp>
        <p:nvSpPr>
          <p:cNvPr id="2" name="TextBox 1">
            <a:extLst>
              <a:ext uri="{FF2B5EF4-FFF2-40B4-BE49-F238E27FC236}">
                <a16:creationId xmlns:a16="http://schemas.microsoft.com/office/drawing/2014/main" id="{F2052EED-7D31-3601-08F4-69CBC0E0D68A}"/>
              </a:ext>
            </a:extLst>
          </p:cNvPr>
          <p:cNvSpPr txBox="1"/>
          <p:nvPr/>
        </p:nvSpPr>
        <p:spPr>
          <a:xfrm>
            <a:off x="217714" y="386936"/>
            <a:ext cx="370015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FCHHUB-K1</a:t>
            </a:r>
          </a:p>
          <a:p>
            <a:r>
              <a:rPr lang="en-US" sz="1400">
                <a:latin typeface="Raleway-LightItalic"/>
              </a:rPr>
              <a:t>Desktop Charging Station for Single Kata and </a:t>
            </a:r>
            <a:r>
              <a:rPr lang="en-US" sz="1400" err="1">
                <a:latin typeface="Raleway-LightItalic"/>
              </a:rPr>
              <a:t>KataEX</a:t>
            </a:r>
            <a:r>
              <a:rPr lang="en-US" sz="1400">
                <a:latin typeface="Raleway-LightItalic"/>
              </a:rPr>
              <a:t> Monitor Arms</a:t>
            </a:r>
          </a:p>
        </p:txBody>
      </p:sp>
      <p:pic>
        <p:nvPicPr>
          <p:cNvPr id="7" name="Picture 6">
            <a:extLst>
              <a:ext uri="{FF2B5EF4-FFF2-40B4-BE49-F238E27FC236}">
                <a16:creationId xmlns:a16="http://schemas.microsoft.com/office/drawing/2014/main" id="{06670EB1-777F-422F-9D76-281467CF4601}"/>
              </a:ext>
            </a:extLst>
          </p:cNvPr>
          <p:cNvPicPr>
            <a:picLocks noChangeAspect="1"/>
          </p:cNvPicPr>
          <p:nvPr/>
        </p:nvPicPr>
        <p:blipFill rotWithShape="1">
          <a:blip r:embed="rId5"/>
          <a:srcRect r="1567" b="20909"/>
          <a:stretch/>
        </p:blipFill>
        <p:spPr>
          <a:xfrm>
            <a:off x="6020895" y="1461313"/>
            <a:ext cx="2046712" cy="1542713"/>
          </a:xfrm>
          <a:prstGeom prst="rect">
            <a:avLst/>
          </a:prstGeom>
        </p:spPr>
      </p:pic>
      <p:pic>
        <p:nvPicPr>
          <p:cNvPr id="8" name="Picture 7">
            <a:extLst>
              <a:ext uri="{FF2B5EF4-FFF2-40B4-BE49-F238E27FC236}">
                <a16:creationId xmlns:a16="http://schemas.microsoft.com/office/drawing/2014/main" id="{4B301880-397C-659B-21E5-E8FE4CF2C1F3}"/>
              </a:ext>
            </a:extLst>
          </p:cNvPr>
          <p:cNvPicPr>
            <a:picLocks noChangeAspect="1"/>
          </p:cNvPicPr>
          <p:nvPr/>
        </p:nvPicPr>
        <p:blipFill rotWithShape="1">
          <a:blip r:embed="rId6"/>
          <a:srcRect r="6548" b="25686"/>
          <a:stretch/>
        </p:blipFill>
        <p:spPr>
          <a:xfrm>
            <a:off x="6151480" y="3709387"/>
            <a:ext cx="1790657" cy="1747091"/>
          </a:xfrm>
          <a:prstGeom prst="rect">
            <a:avLst/>
          </a:prstGeom>
        </p:spPr>
      </p:pic>
      <p:sp>
        <p:nvSpPr>
          <p:cNvPr id="9" name="TextBox 8">
            <a:extLst>
              <a:ext uri="{FF2B5EF4-FFF2-40B4-BE49-F238E27FC236}">
                <a16:creationId xmlns:a16="http://schemas.microsoft.com/office/drawing/2014/main" id="{5642ED08-F3AB-4C50-1C6B-CC6C500C49ED}"/>
              </a:ext>
            </a:extLst>
          </p:cNvPr>
          <p:cNvSpPr txBox="1"/>
          <p:nvPr/>
        </p:nvSpPr>
        <p:spPr>
          <a:xfrm>
            <a:off x="6033984" y="3004026"/>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5V-2A wireless fast charging pad</a:t>
            </a:r>
          </a:p>
        </p:txBody>
      </p:sp>
      <p:sp>
        <p:nvSpPr>
          <p:cNvPr id="10" name="TextBox 9">
            <a:extLst>
              <a:ext uri="{FF2B5EF4-FFF2-40B4-BE49-F238E27FC236}">
                <a16:creationId xmlns:a16="http://schemas.microsoft.com/office/drawing/2014/main" id="{5B9D1072-3353-B223-5541-295F4682F7D4}"/>
              </a:ext>
            </a:extLst>
          </p:cNvPr>
          <p:cNvSpPr txBox="1"/>
          <p:nvPr/>
        </p:nvSpPr>
        <p:spPr>
          <a:xfrm>
            <a:off x="6082989" y="5456478"/>
            <a:ext cx="205310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(1) USB-A</a:t>
            </a:r>
          </a:p>
          <a:p>
            <a:pPr algn="ctr"/>
            <a:r>
              <a:rPr lang="en-US" sz="800">
                <a:latin typeface="Raleway-MediumItalic"/>
              </a:rPr>
              <a:t>(1) USB-C</a:t>
            </a:r>
          </a:p>
          <a:p>
            <a:pPr algn="ctr"/>
            <a:r>
              <a:rPr lang="en-US" sz="800">
                <a:latin typeface="Raleway-MediumItalic"/>
              </a:rPr>
              <a:t>Fast-charging USB ports</a:t>
            </a:r>
          </a:p>
        </p:txBody>
      </p:sp>
      <p:sp>
        <p:nvSpPr>
          <p:cNvPr id="11" name="TextBox 10">
            <a:extLst>
              <a:ext uri="{FF2B5EF4-FFF2-40B4-BE49-F238E27FC236}">
                <a16:creationId xmlns:a16="http://schemas.microsoft.com/office/drawing/2014/main" id="{C54AEA00-8728-6914-568F-189BC15FDFC3}"/>
              </a:ext>
            </a:extLst>
          </p:cNvPr>
          <p:cNvSpPr txBox="1"/>
          <p:nvPr/>
        </p:nvSpPr>
        <p:spPr>
          <a:xfrm>
            <a:off x="3488963" y="5648589"/>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*monitor arms not included</a:t>
            </a:r>
          </a:p>
        </p:txBody>
      </p:sp>
    </p:spTree>
    <p:extLst>
      <p:ext uri="{BB962C8B-B14F-4D97-AF65-F5344CB8AC3E}">
        <p14:creationId xmlns:p14="http://schemas.microsoft.com/office/powerpoint/2010/main" val="5034560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3F825B-9A4E-4BA7-B416-A32E56A11D40}"/>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83184" y="1297907"/>
            <a:ext cx="3912083" cy="1835181"/>
          </a:xfrm>
          <a:prstGeom prst="rect">
            <a:avLst/>
          </a:prstGeom>
        </p:spPr>
      </p:pic>
      <p:pic>
        <p:nvPicPr>
          <p:cNvPr id="19" name="Picture 18">
            <a:extLst>
              <a:ext uri="{FF2B5EF4-FFF2-40B4-BE49-F238E27FC236}">
                <a16:creationId xmlns:a16="http://schemas.microsoft.com/office/drawing/2014/main" id="{F8A50B5F-00B1-4F0E-BEDB-FFB5DD6D4DE3}"/>
              </a:ext>
            </a:extLst>
          </p:cNvPr>
          <p:cNvPicPr>
            <a:picLocks noChangeAspect="1"/>
          </p:cNvPicPr>
          <p:nvPr/>
        </p:nvPicPr>
        <p:blipFill rotWithShape="1">
          <a:blip r:embed="rId3"/>
          <a:srcRect t="13530" r="1286" b="22953"/>
          <a:stretch/>
        </p:blipFill>
        <p:spPr>
          <a:xfrm>
            <a:off x="1327362" y="3511663"/>
            <a:ext cx="3767905" cy="1850706"/>
          </a:xfrm>
          <a:prstGeom prst="rect">
            <a:avLst/>
          </a:prstGeom>
        </p:spPr>
      </p:pic>
      <p:sp>
        <p:nvSpPr>
          <p:cNvPr id="7" name="TextBox 6">
            <a:extLst>
              <a:ext uri="{FF2B5EF4-FFF2-40B4-BE49-F238E27FC236}">
                <a16:creationId xmlns:a16="http://schemas.microsoft.com/office/drawing/2014/main" id="{DBBB42F1-573B-711E-DE78-8F4036F837F1}"/>
              </a:ext>
            </a:extLst>
          </p:cNvPr>
          <p:cNvSpPr txBox="1"/>
          <p:nvPr/>
        </p:nvSpPr>
        <p:spPr>
          <a:xfrm>
            <a:off x="8572949" y="1397675"/>
            <a:ext cx="4536347" cy="4062651"/>
          </a:xfrm>
          <a:prstGeom prst="rect">
            <a:avLst/>
          </a:prstGeom>
          <a:noFill/>
        </p:spPr>
        <p:txBody>
          <a:bodyPr wrap="square" lIns="91440" tIns="45720" rIns="91440" bIns="45720" anchor="ctr">
            <a:spAutoFit/>
          </a:bodyPr>
          <a:lstStyle/>
          <a:p>
            <a:pPr algn="l"/>
            <a:r>
              <a:rPr lang="en-US" sz="1600" strike="noStrike" baseline="0" dirty="0">
                <a:latin typeface="Raleway-Regular"/>
              </a:rPr>
              <a:t>Product Specifications</a:t>
            </a:r>
          </a:p>
          <a:p>
            <a:pPr marL="171450" indent="-171450" algn="l">
              <a:buFont typeface="Arial" panose="020B0604020202020204" pitchFamily="34" charset="0"/>
              <a:buChar char="•"/>
            </a:pPr>
            <a:endParaRPr lang="en-US" sz="1100" strike="noStrike" baseline="0" dirty="0">
              <a:latin typeface="Raleway-Regular"/>
            </a:endParaRPr>
          </a:p>
          <a:p>
            <a:pPr marL="171450" indent="-171450" algn="l">
              <a:buFont typeface="Arial" panose="020B0604020202020204" pitchFamily="34" charset="0"/>
              <a:buChar char="•"/>
            </a:pPr>
            <a:r>
              <a:rPr lang="en-US" sz="1050" strike="noStrike" baseline="0" dirty="0">
                <a:latin typeface="Raleway-Regular"/>
              </a:rPr>
              <a:t>Features Qi wireless charging pad, 5V-2A </a:t>
            </a:r>
            <a:br>
              <a:rPr lang="en-US" sz="1050" strike="noStrike" baseline="0" dirty="0">
                <a:latin typeface="Raleway-Regular"/>
              </a:rPr>
            </a:br>
            <a:r>
              <a:rPr lang="en-US" sz="1050" strike="noStrike" baseline="0" dirty="0">
                <a:latin typeface="Raleway-Regular"/>
              </a:rPr>
              <a:t>(10W Coil)</a:t>
            </a:r>
          </a:p>
          <a:p>
            <a:pPr marL="171450" indent="-171450" algn="l">
              <a:buFont typeface="Arial" panose="020B0604020202020204" pitchFamily="34" charset="0"/>
              <a:buChar char="•"/>
            </a:pPr>
            <a:r>
              <a:rPr lang="en-US" sz="1050" strike="noStrike" baseline="0" dirty="0">
                <a:latin typeface="Raleway-Regular"/>
              </a:rPr>
              <a:t>Two fast charging USB ports:</a:t>
            </a:r>
            <a:br>
              <a:rPr lang="en-US" sz="1050" strike="noStrike" baseline="0" dirty="0">
                <a:latin typeface="Raleway-Regular"/>
              </a:rPr>
            </a:br>
            <a:r>
              <a:rPr lang="en-US" sz="1050" strike="noStrike" baseline="0" dirty="0">
                <a:latin typeface="Raleway-Regular"/>
              </a:rPr>
              <a:t>- (1) USB-A (5V-2.4A charging speed)</a:t>
            </a:r>
            <a:br>
              <a:rPr lang="en-US" sz="1050" strike="noStrike" baseline="0" dirty="0">
                <a:latin typeface="Raleway-Regular"/>
              </a:rPr>
            </a:br>
            <a:r>
              <a:rPr lang="en-US" sz="1050" strike="noStrike" baseline="0" dirty="0">
                <a:latin typeface="Raleway-Regular"/>
              </a:rPr>
              <a:t>- (1) USB-C (5V-2A charging speed)</a:t>
            </a:r>
          </a:p>
          <a:p>
            <a:pPr marL="171450" indent="-171450" algn="l">
              <a:buFont typeface="Arial" panose="020B0604020202020204" pitchFamily="34" charset="0"/>
              <a:buChar char="•"/>
            </a:pPr>
            <a:r>
              <a:rPr lang="en-US" sz="1050" strike="noStrike" baseline="0" dirty="0">
                <a:latin typeface="Raleway-Regular"/>
              </a:rPr>
              <a:t>Power Consumption:</a:t>
            </a:r>
            <a:br>
              <a:rPr lang="en-US" sz="1050" strike="noStrike" baseline="0" dirty="0">
                <a:latin typeface="Raleway-Regular"/>
              </a:rPr>
            </a:br>
            <a:r>
              <a:rPr lang="en-US" sz="1050" strike="noStrike" baseline="0" dirty="0">
                <a:latin typeface="Raleway-Regular"/>
              </a:rPr>
              <a:t>- Max power output: 44W</a:t>
            </a:r>
            <a:br>
              <a:rPr lang="en-US" sz="1050" strike="noStrike" baseline="0" dirty="0">
                <a:latin typeface="Raleway-Regular"/>
              </a:rPr>
            </a:br>
            <a:r>
              <a:rPr lang="en-US" sz="1050" strike="noStrike" baseline="0" dirty="0">
                <a:latin typeface="Raleway-Regular"/>
              </a:rPr>
              <a:t>- No load: 2-3 W</a:t>
            </a:r>
            <a:br>
              <a:rPr lang="en-US" sz="1050" strike="noStrike" baseline="0" dirty="0">
                <a:latin typeface="Raleway-Regular"/>
              </a:rPr>
            </a:br>
            <a:r>
              <a:rPr lang="en-US" sz="1050" strike="noStrike" baseline="0" dirty="0">
                <a:latin typeface="Raleway-Regular"/>
              </a:rPr>
              <a:t>- Full load (all ports used): 40W</a:t>
            </a:r>
          </a:p>
          <a:p>
            <a:pPr marL="171450" indent="-171450" algn="l">
              <a:buFont typeface="Arial" panose="020B0604020202020204" pitchFamily="34" charset="0"/>
              <a:buChar char="•"/>
            </a:pPr>
            <a:r>
              <a:rPr lang="en-US" sz="1050" strike="noStrike" baseline="0" dirty="0">
                <a:latin typeface="Raleway-Regular"/>
              </a:rPr>
              <a:t>Power insert:</a:t>
            </a:r>
            <a:br>
              <a:rPr lang="en-US" sz="1050" strike="noStrike" baseline="0" dirty="0">
                <a:latin typeface="Raleway-Regular"/>
              </a:rPr>
            </a:br>
            <a:r>
              <a:rPr lang="en-US" sz="1050" strike="noStrike" baseline="0" dirty="0">
                <a:latin typeface="Raleway-Regular"/>
              </a:rPr>
              <a:t>- AC Input - 120V</a:t>
            </a:r>
            <a:br>
              <a:rPr lang="en-US" sz="1050" strike="noStrike" baseline="0" dirty="0">
                <a:latin typeface="Raleway-Regular"/>
              </a:rPr>
            </a:br>
            <a:r>
              <a:rPr lang="en-US" sz="1050" strike="noStrike" baseline="0" dirty="0">
                <a:latin typeface="Raleway-Regular"/>
              </a:rPr>
              <a:t>- DC Output - 12V, 3A</a:t>
            </a:r>
          </a:p>
          <a:p>
            <a:pPr marL="171450" indent="-171450" algn="l">
              <a:buFont typeface="Arial" panose="020B0604020202020204" pitchFamily="34" charset="0"/>
              <a:buChar char="•"/>
            </a:pPr>
            <a:r>
              <a:rPr lang="en-US" sz="1050" strike="noStrike" baseline="0" dirty="0">
                <a:latin typeface="Raleway-Regular"/>
              </a:rPr>
              <a:t>Built-in surge protection</a:t>
            </a:r>
          </a:p>
          <a:p>
            <a:pPr marL="171450" indent="-171450" algn="l">
              <a:buFont typeface="Arial" panose="020B0604020202020204" pitchFamily="34" charset="0"/>
              <a:buChar char="•"/>
            </a:pPr>
            <a:r>
              <a:rPr lang="en-US" sz="1050" strike="noStrike" baseline="0" dirty="0">
                <a:latin typeface="Raleway-Regular"/>
              </a:rPr>
              <a:t>UL &amp; </a:t>
            </a:r>
            <a:r>
              <a:rPr lang="en-US" sz="1050" strike="noStrike" baseline="0" dirty="0" err="1">
                <a:latin typeface="Raleway-Regular"/>
              </a:rPr>
              <a:t>cUL</a:t>
            </a:r>
            <a:r>
              <a:rPr lang="en-US" sz="1050" strike="noStrike" baseline="0" dirty="0">
                <a:latin typeface="Raleway-Regular"/>
              </a:rPr>
              <a:t> Listed</a:t>
            </a:r>
          </a:p>
          <a:p>
            <a:pPr marL="171450" indent="-171450" algn="l">
              <a:buFont typeface="Arial" panose="020B0604020202020204" pitchFamily="34" charset="0"/>
              <a:buChar char="•"/>
            </a:pPr>
            <a:r>
              <a:rPr lang="en-US" sz="1050" strike="noStrike" baseline="0" dirty="0">
                <a:latin typeface="Raleway-Regular"/>
              </a:rPr>
              <a:t>Colors: Silver, Black, White</a:t>
            </a:r>
          </a:p>
          <a:p>
            <a:pPr marL="171450" indent="-171450" algn="l">
              <a:buFont typeface="Arial" panose="020B0604020202020204" pitchFamily="34" charset="0"/>
              <a:buChar char="•"/>
            </a:pPr>
            <a:r>
              <a:rPr lang="en-US" sz="1050" strike="noStrike" baseline="0" dirty="0">
                <a:latin typeface="Raleway-Regular"/>
              </a:rPr>
              <a:t>6' power cord</a:t>
            </a:r>
          </a:p>
          <a:p>
            <a:pPr marL="171450" indent="-171450" algn="l">
              <a:buFont typeface="Arial" panose="020B0604020202020204" pitchFamily="34" charset="0"/>
              <a:buChar char="•"/>
            </a:pPr>
            <a:r>
              <a:rPr lang="en-US" sz="1050" strike="noStrike" baseline="0" dirty="0">
                <a:latin typeface="Raleway-Regular"/>
              </a:rPr>
              <a:t>Multiple top covers included to best fit users’ </a:t>
            </a:r>
            <a:br>
              <a:rPr lang="en-US" sz="1050" strike="noStrike" baseline="0" dirty="0">
                <a:latin typeface="Raleway-Regular"/>
              </a:rPr>
            </a:br>
            <a:r>
              <a:rPr lang="en-US" sz="1050" strike="noStrike" baseline="0" dirty="0">
                <a:latin typeface="Raleway-Regular"/>
              </a:rPr>
              <a:t>monitor arm configuration</a:t>
            </a:r>
          </a:p>
          <a:p>
            <a:pPr marL="171450" indent="-171450">
              <a:buFont typeface="Arial" panose="020B0604020202020204" pitchFamily="34" charset="0"/>
              <a:buChar char="•"/>
            </a:pPr>
            <a:r>
              <a:rPr lang="en-US" sz="1050" strike="noStrike" baseline="0" dirty="0">
                <a:latin typeface="Raleway-Regular"/>
              </a:rPr>
              <a:t>Safety:</a:t>
            </a:r>
            <a:br>
              <a:rPr lang="en-US" sz="1050" strike="noStrike" baseline="0" dirty="0">
                <a:latin typeface="Raleway-Regular"/>
              </a:rPr>
            </a:br>
            <a:r>
              <a:rPr lang="en-US" sz="1050" strike="noStrike" baseline="0" dirty="0">
                <a:latin typeface="Raleway-Regular"/>
              </a:rPr>
              <a:t>- UL 62368-1 (via TUV NRTL</a:t>
            </a:r>
            <a:r>
              <a:rPr lang="en-US" sz="1050" dirty="0">
                <a:latin typeface="Raleway-Regular"/>
              </a:rPr>
              <a:t> </a:t>
            </a:r>
            <a:r>
              <a:rPr lang="en-US" sz="1050" strike="noStrike" baseline="0" dirty="0">
                <a:latin typeface="Raleway-Regular"/>
              </a:rPr>
              <a:t>certification</a:t>
            </a:r>
            <a:br>
              <a:rPr lang="en-US" sz="1050" strike="noStrike" baseline="0" dirty="0">
                <a:latin typeface="Raleway-Regular"/>
              </a:rPr>
            </a:br>
            <a:r>
              <a:rPr lang="en-US" sz="1050" dirty="0">
                <a:latin typeface="Raleway-Regular"/>
              </a:rPr>
              <a:t>  </a:t>
            </a:r>
            <a:r>
              <a:rPr lang="en-US" sz="1050" strike="noStrike" baseline="0" dirty="0">
                <a:latin typeface="Raleway-Regular"/>
              </a:rPr>
              <a:t> CAN/CSA C22.2 No. 62368-1:2014</a:t>
            </a:r>
            <a:r>
              <a:rPr lang="en-US" sz="1050" dirty="0">
                <a:latin typeface="Raleway-Regular"/>
              </a:rPr>
              <a:t> </a:t>
            </a:r>
            <a:endParaRPr lang="en-US" sz="1050" strike="noStrike" baseline="0" dirty="0">
              <a:latin typeface="Raleway-Regular"/>
            </a:endParaRPr>
          </a:p>
          <a:p>
            <a:pPr marL="171450" indent="-171450">
              <a:buFont typeface="Arial" panose="020B0604020202020204" pitchFamily="34" charset="0"/>
              <a:buChar char="•"/>
            </a:pPr>
            <a:r>
              <a:rPr lang="en-US" sz="1050" strike="noStrike" baseline="0" dirty="0">
                <a:latin typeface="Raleway-Regular"/>
              </a:rPr>
              <a:t>Warranty: 10 Years</a:t>
            </a:r>
          </a:p>
        </p:txBody>
      </p:sp>
      <p:pic>
        <p:nvPicPr>
          <p:cNvPr id="16" name="Picture 15">
            <a:extLst>
              <a:ext uri="{FF2B5EF4-FFF2-40B4-BE49-F238E27FC236}">
                <a16:creationId xmlns:a16="http://schemas.microsoft.com/office/drawing/2014/main" id="{13599136-EA8B-03EF-F438-078C73E0D4AF}"/>
              </a:ext>
            </a:extLst>
          </p:cNvPr>
          <p:cNvPicPr>
            <a:picLocks noChangeAspect="1"/>
          </p:cNvPicPr>
          <p:nvPr/>
        </p:nvPicPr>
        <p:blipFill>
          <a:blip r:embed="rId4"/>
          <a:stretch>
            <a:fillRect/>
          </a:stretch>
        </p:blipFill>
        <p:spPr>
          <a:xfrm>
            <a:off x="338606" y="5740945"/>
            <a:ext cx="1689157" cy="975830"/>
          </a:xfrm>
          <a:prstGeom prst="rect">
            <a:avLst/>
          </a:prstGeom>
        </p:spPr>
      </p:pic>
      <p:sp>
        <p:nvSpPr>
          <p:cNvPr id="2" name="TextBox 1">
            <a:extLst>
              <a:ext uri="{FF2B5EF4-FFF2-40B4-BE49-F238E27FC236}">
                <a16:creationId xmlns:a16="http://schemas.microsoft.com/office/drawing/2014/main" id="{53F849F0-42D8-5DB6-457F-B29BE7CDDF16}"/>
              </a:ext>
            </a:extLst>
          </p:cNvPr>
          <p:cNvSpPr txBox="1"/>
          <p:nvPr/>
        </p:nvSpPr>
        <p:spPr>
          <a:xfrm>
            <a:off x="217714" y="386936"/>
            <a:ext cx="370015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FCHHUB-K2</a:t>
            </a:r>
          </a:p>
          <a:p>
            <a:r>
              <a:rPr lang="en-US" sz="1400" dirty="0">
                <a:latin typeface="Raleway-LightItalic"/>
              </a:rPr>
              <a:t>Desktop Charging Station for Dual Kata and Kata2-MS Monitor Arms</a:t>
            </a:r>
          </a:p>
        </p:txBody>
      </p:sp>
      <p:pic>
        <p:nvPicPr>
          <p:cNvPr id="6" name="Picture 5">
            <a:extLst>
              <a:ext uri="{FF2B5EF4-FFF2-40B4-BE49-F238E27FC236}">
                <a16:creationId xmlns:a16="http://schemas.microsoft.com/office/drawing/2014/main" id="{91476CF0-44FC-302A-F12D-71B7404F9F07}"/>
              </a:ext>
            </a:extLst>
          </p:cNvPr>
          <p:cNvPicPr>
            <a:picLocks noChangeAspect="1"/>
          </p:cNvPicPr>
          <p:nvPr/>
        </p:nvPicPr>
        <p:blipFill rotWithShape="1">
          <a:blip r:embed="rId5"/>
          <a:srcRect r="1567" b="20909"/>
          <a:stretch/>
        </p:blipFill>
        <p:spPr>
          <a:xfrm>
            <a:off x="6020895" y="1461313"/>
            <a:ext cx="2046712" cy="1542713"/>
          </a:xfrm>
          <a:prstGeom prst="rect">
            <a:avLst/>
          </a:prstGeom>
        </p:spPr>
      </p:pic>
      <p:pic>
        <p:nvPicPr>
          <p:cNvPr id="8" name="Picture 7">
            <a:extLst>
              <a:ext uri="{FF2B5EF4-FFF2-40B4-BE49-F238E27FC236}">
                <a16:creationId xmlns:a16="http://schemas.microsoft.com/office/drawing/2014/main" id="{4A13953C-DC4C-DAB6-C312-1E89B6638314}"/>
              </a:ext>
            </a:extLst>
          </p:cNvPr>
          <p:cNvPicPr>
            <a:picLocks noChangeAspect="1"/>
          </p:cNvPicPr>
          <p:nvPr/>
        </p:nvPicPr>
        <p:blipFill rotWithShape="1">
          <a:blip r:embed="rId6"/>
          <a:srcRect r="6548" b="25686"/>
          <a:stretch/>
        </p:blipFill>
        <p:spPr>
          <a:xfrm>
            <a:off x="6151480" y="3709387"/>
            <a:ext cx="1790657" cy="1747091"/>
          </a:xfrm>
          <a:prstGeom prst="rect">
            <a:avLst/>
          </a:prstGeom>
        </p:spPr>
      </p:pic>
      <p:sp>
        <p:nvSpPr>
          <p:cNvPr id="9" name="TextBox 8">
            <a:extLst>
              <a:ext uri="{FF2B5EF4-FFF2-40B4-BE49-F238E27FC236}">
                <a16:creationId xmlns:a16="http://schemas.microsoft.com/office/drawing/2014/main" id="{B4D40878-D9B1-2034-7227-DD200283DC4F}"/>
              </a:ext>
            </a:extLst>
          </p:cNvPr>
          <p:cNvSpPr txBox="1"/>
          <p:nvPr/>
        </p:nvSpPr>
        <p:spPr>
          <a:xfrm>
            <a:off x="6033984" y="3004026"/>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5V-2A wireless fast charging pad</a:t>
            </a:r>
          </a:p>
        </p:txBody>
      </p:sp>
      <p:sp>
        <p:nvSpPr>
          <p:cNvPr id="10" name="TextBox 9">
            <a:extLst>
              <a:ext uri="{FF2B5EF4-FFF2-40B4-BE49-F238E27FC236}">
                <a16:creationId xmlns:a16="http://schemas.microsoft.com/office/drawing/2014/main" id="{2AAC6A30-348A-BBC1-900C-20CE5CAA4D2C}"/>
              </a:ext>
            </a:extLst>
          </p:cNvPr>
          <p:cNvSpPr txBox="1"/>
          <p:nvPr/>
        </p:nvSpPr>
        <p:spPr>
          <a:xfrm>
            <a:off x="6082989" y="5456478"/>
            <a:ext cx="205310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(1) USB-A</a:t>
            </a:r>
          </a:p>
          <a:p>
            <a:pPr algn="ctr"/>
            <a:r>
              <a:rPr lang="en-US" sz="800">
                <a:latin typeface="Raleway-MediumItalic"/>
              </a:rPr>
              <a:t>(1) USB-C</a:t>
            </a:r>
          </a:p>
          <a:p>
            <a:pPr algn="ctr"/>
            <a:r>
              <a:rPr lang="en-US" sz="800">
                <a:latin typeface="Raleway-MediumItalic"/>
              </a:rPr>
              <a:t>Fast-charging USB ports</a:t>
            </a:r>
          </a:p>
        </p:txBody>
      </p:sp>
      <p:sp>
        <p:nvSpPr>
          <p:cNvPr id="11" name="TextBox 10">
            <a:extLst>
              <a:ext uri="{FF2B5EF4-FFF2-40B4-BE49-F238E27FC236}">
                <a16:creationId xmlns:a16="http://schemas.microsoft.com/office/drawing/2014/main" id="{82941F3C-1431-3B1B-5EE0-8B1187F4BF4E}"/>
              </a:ext>
            </a:extLst>
          </p:cNvPr>
          <p:cNvSpPr txBox="1"/>
          <p:nvPr/>
        </p:nvSpPr>
        <p:spPr>
          <a:xfrm>
            <a:off x="3479013" y="5371906"/>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*monitor arms not included</a:t>
            </a:r>
          </a:p>
        </p:txBody>
      </p:sp>
    </p:spTree>
    <p:extLst>
      <p:ext uri="{BB962C8B-B14F-4D97-AF65-F5344CB8AC3E}">
        <p14:creationId xmlns:p14="http://schemas.microsoft.com/office/powerpoint/2010/main" val="169507305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E60C594-74CD-022C-87D2-EFBA80969A4A}"/>
              </a:ext>
            </a:extLst>
          </p:cNvPr>
          <p:cNvPicPr>
            <a:picLocks noChangeAspect="1"/>
          </p:cNvPicPr>
          <p:nvPr/>
        </p:nvPicPr>
        <p:blipFill rotWithShape="1">
          <a:blip r:embed="rId2"/>
          <a:srcRect l="2070"/>
          <a:stretch/>
        </p:blipFill>
        <p:spPr>
          <a:xfrm>
            <a:off x="5161077" y="0"/>
            <a:ext cx="7030923" cy="3096126"/>
          </a:xfrm>
          <a:prstGeom prst="rect">
            <a:avLst/>
          </a:prstGeom>
        </p:spPr>
      </p:pic>
      <p:pic>
        <p:nvPicPr>
          <p:cNvPr id="3" name="Picture 2">
            <a:extLst>
              <a:ext uri="{FF2B5EF4-FFF2-40B4-BE49-F238E27FC236}">
                <a16:creationId xmlns:a16="http://schemas.microsoft.com/office/drawing/2014/main" id="{2D3BFB68-ECDA-1C96-2023-D6C3446BD793}"/>
              </a:ext>
            </a:extLst>
          </p:cNvPr>
          <p:cNvPicPr>
            <a:picLocks noChangeAspect="1"/>
          </p:cNvPicPr>
          <p:nvPr/>
        </p:nvPicPr>
        <p:blipFill rotWithShape="1">
          <a:blip r:embed="rId3"/>
          <a:srcRect l="2654" r="-906"/>
          <a:stretch/>
        </p:blipFill>
        <p:spPr>
          <a:xfrm>
            <a:off x="0" y="1659379"/>
            <a:ext cx="5108939" cy="4497385"/>
          </a:xfrm>
          <a:prstGeom prst="rect">
            <a:avLst/>
          </a:prstGeom>
        </p:spPr>
      </p:pic>
      <p:pic>
        <p:nvPicPr>
          <p:cNvPr id="6" name="Picture 5">
            <a:extLst>
              <a:ext uri="{FF2B5EF4-FFF2-40B4-BE49-F238E27FC236}">
                <a16:creationId xmlns:a16="http://schemas.microsoft.com/office/drawing/2014/main" id="{0A8588C9-09F4-30A8-055D-552F65C109D7}"/>
              </a:ext>
            </a:extLst>
          </p:cNvPr>
          <p:cNvPicPr>
            <a:picLocks noChangeAspect="1"/>
          </p:cNvPicPr>
          <p:nvPr/>
        </p:nvPicPr>
        <p:blipFill>
          <a:blip r:embed="rId4"/>
          <a:stretch>
            <a:fillRect/>
          </a:stretch>
        </p:blipFill>
        <p:spPr>
          <a:xfrm>
            <a:off x="5244374" y="3372167"/>
            <a:ext cx="6947626" cy="3485833"/>
          </a:xfrm>
          <a:prstGeom prst="rect">
            <a:avLst/>
          </a:prstGeom>
        </p:spPr>
      </p:pic>
      <p:sp>
        <p:nvSpPr>
          <p:cNvPr id="5" name="TextBox 4">
            <a:extLst>
              <a:ext uri="{FF2B5EF4-FFF2-40B4-BE49-F238E27FC236}">
                <a16:creationId xmlns:a16="http://schemas.microsoft.com/office/drawing/2014/main" id="{00FFFE78-DA89-80A8-DDED-67E85D389966}"/>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Rising Loft™</a:t>
            </a:r>
          </a:p>
          <a:p>
            <a:r>
              <a:rPr lang="en-US" sz="1400" dirty="0">
                <a:latin typeface="Raleway-LightItalic"/>
              </a:rPr>
              <a:t>Enhanced Workspace Productivity</a:t>
            </a:r>
          </a:p>
        </p:txBody>
      </p:sp>
    </p:spTree>
    <p:extLst>
      <p:ext uri="{BB962C8B-B14F-4D97-AF65-F5344CB8AC3E}">
        <p14:creationId xmlns:p14="http://schemas.microsoft.com/office/powerpoint/2010/main" val="240685047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10AF946-6B7C-B2A4-5E61-711CD1FE3AF2}"/>
              </a:ext>
            </a:extLst>
          </p:cNvPr>
          <p:cNvPicPr>
            <a:picLocks noChangeAspect="1"/>
          </p:cNvPicPr>
          <p:nvPr/>
        </p:nvPicPr>
        <p:blipFill>
          <a:blip r:embed="rId2"/>
          <a:stretch>
            <a:fillRect/>
          </a:stretch>
        </p:blipFill>
        <p:spPr>
          <a:xfrm>
            <a:off x="317328" y="1114282"/>
            <a:ext cx="3560851" cy="5734741"/>
          </a:xfrm>
          <a:prstGeom prst="rect">
            <a:avLst/>
          </a:prstGeom>
        </p:spPr>
      </p:pic>
      <p:pic>
        <p:nvPicPr>
          <p:cNvPr id="16" name="Picture 15">
            <a:extLst>
              <a:ext uri="{FF2B5EF4-FFF2-40B4-BE49-F238E27FC236}">
                <a16:creationId xmlns:a16="http://schemas.microsoft.com/office/drawing/2014/main" id="{E132817D-2554-085F-CCB1-CB7EEA78EFE6}"/>
              </a:ext>
            </a:extLst>
          </p:cNvPr>
          <p:cNvPicPr>
            <a:picLocks noChangeAspect="1"/>
          </p:cNvPicPr>
          <p:nvPr/>
        </p:nvPicPr>
        <p:blipFill>
          <a:blip r:embed="rId3"/>
          <a:stretch>
            <a:fillRect/>
          </a:stretch>
        </p:blipFill>
        <p:spPr>
          <a:xfrm>
            <a:off x="4397855" y="12814"/>
            <a:ext cx="3050005" cy="2380698"/>
          </a:xfrm>
          <a:prstGeom prst="rect">
            <a:avLst/>
          </a:prstGeom>
        </p:spPr>
      </p:pic>
      <p:pic>
        <p:nvPicPr>
          <p:cNvPr id="18" name="Picture 17">
            <a:extLst>
              <a:ext uri="{FF2B5EF4-FFF2-40B4-BE49-F238E27FC236}">
                <a16:creationId xmlns:a16="http://schemas.microsoft.com/office/drawing/2014/main" id="{B49DB2B0-F770-9492-840E-BCB9DFAF1FA9}"/>
              </a:ext>
            </a:extLst>
          </p:cNvPr>
          <p:cNvPicPr>
            <a:picLocks noChangeAspect="1"/>
          </p:cNvPicPr>
          <p:nvPr/>
        </p:nvPicPr>
        <p:blipFill>
          <a:blip r:embed="rId4"/>
          <a:stretch>
            <a:fillRect/>
          </a:stretch>
        </p:blipFill>
        <p:spPr>
          <a:xfrm>
            <a:off x="4474055" y="5097514"/>
            <a:ext cx="2318336" cy="1760486"/>
          </a:xfrm>
          <a:prstGeom prst="rect">
            <a:avLst/>
          </a:prstGeom>
        </p:spPr>
      </p:pic>
      <p:pic>
        <p:nvPicPr>
          <p:cNvPr id="20" name="Picture 19">
            <a:extLst>
              <a:ext uri="{FF2B5EF4-FFF2-40B4-BE49-F238E27FC236}">
                <a16:creationId xmlns:a16="http://schemas.microsoft.com/office/drawing/2014/main" id="{FE387ED6-D4D8-D4EC-16AE-26578AB3BDC8}"/>
              </a:ext>
            </a:extLst>
          </p:cNvPr>
          <p:cNvPicPr>
            <a:picLocks noChangeAspect="1"/>
          </p:cNvPicPr>
          <p:nvPr/>
        </p:nvPicPr>
        <p:blipFill>
          <a:blip r:embed="rId5"/>
          <a:stretch>
            <a:fillRect/>
          </a:stretch>
        </p:blipFill>
        <p:spPr>
          <a:xfrm>
            <a:off x="4476459" y="2492931"/>
            <a:ext cx="2710368" cy="2405745"/>
          </a:xfrm>
          <a:prstGeom prst="rect">
            <a:avLst/>
          </a:prstGeom>
        </p:spPr>
      </p:pic>
      <p:pic>
        <p:nvPicPr>
          <p:cNvPr id="22" name="Picture 21">
            <a:extLst>
              <a:ext uri="{FF2B5EF4-FFF2-40B4-BE49-F238E27FC236}">
                <a16:creationId xmlns:a16="http://schemas.microsoft.com/office/drawing/2014/main" id="{2A533668-1AEA-1C11-4164-E2B4A6F3B7F7}"/>
              </a:ext>
            </a:extLst>
          </p:cNvPr>
          <p:cNvPicPr>
            <a:picLocks noChangeAspect="1"/>
          </p:cNvPicPr>
          <p:nvPr/>
        </p:nvPicPr>
        <p:blipFill>
          <a:blip r:embed="rId6"/>
          <a:stretch>
            <a:fillRect/>
          </a:stretch>
        </p:blipFill>
        <p:spPr>
          <a:xfrm>
            <a:off x="7967536" y="0"/>
            <a:ext cx="2850659" cy="2867526"/>
          </a:xfrm>
          <a:prstGeom prst="rect">
            <a:avLst/>
          </a:prstGeom>
        </p:spPr>
      </p:pic>
      <p:pic>
        <p:nvPicPr>
          <p:cNvPr id="24" name="Picture 23">
            <a:extLst>
              <a:ext uri="{FF2B5EF4-FFF2-40B4-BE49-F238E27FC236}">
                <a16:creationId xmlns:a16="http://schemas.microsoft.com/office/drawing/2014/main" id="{1F91E050-6927-710F-A200-0B7EA22BFF4B}"/>
              </a:ext>
            </a:extLst>
          </p:cNvPr>
          <p:cNvPicPr>
            <a:picLocks noChangeAspect="1"/>
          </p:cNvPicPr>
          <p:nvPr/>
        </p:nvPicPr>
        <p:blipFill>
          <a:blip r:embed="rId7"/>
          <a:stretch>
            <a:fillRect/>
          </a:stretch>
        </p:blipFill>
        <p:spPr>
          <a:xfrm>
            <a:off x="7967536" y="3255910"/>
            <a:ext cx="3126842" cy="2731691"/>
          </a:xfrm>
          <a:prstGeom prst="rect">
            <a:avLst/>
          </a:prstGeom>
        </p:spPr>
      </p:pic>
      <p:sp>
        <p:nvSpPr>
          <p:cNvPr id="2" name="TextBox 1">
            <a:extLst>
              <a:ext uri="{FF2B5EF4-FFF2-40B4-BE49-F238E27FC236}">
                <a16:creationId xmlns:a16="http://schemas.microsoft.com/office/drawing/2014/main" id="{DF961F30-266D-29C6-4F3F-6EC3B66A357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Rising Loft™</a:t>
            </a:r>
          </a:p>
          <a:p>
            <a:r>
              <a:rPr lang="en-US" sz="1400" dirty="0">
                <a:latin typeface="Raleway-LightItalic"/>
              </a:rPr>
              <a:t>Enhanced Workspace Productivity</a:t>
            </a:r>
          </a:p>
        </p:txBody>
      </p:sp>
    </p:spTree>
    <p:extLst>
      <p:ext uri="{BB962C8B-B14F-4D97-AF65-F5344CB8AC3E}">
        <p14:creationId xmlns:p14="http://schemas.microsoft.com/office/powerpoint/2010/main" val="3613022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algn="ctr">
              <a:defRPr/>
            </a:pPr>
            <a:r>
              <a:rPr lang="en-US" b="0" i="0" u="none" strike="noStrike" kern="1200" cap="none" spc="0" normalizeH="0" baseline="0" noProof="0">
                <a:ln>
                  <a:noFill/>
                </a:ln>
                <a:solidFill>
                  <a:srgbClr val="FFFFFF"/>
                </a:solidFill>
                <a:effectLst/>
                <a:uLnTx/>
                <a:uFillTx/>
                <a:latin typeface="Raleway" pitchFamily="2" charset="0"/>
              </a:rPr>
              <a:t>RAILWAY TYPICAL LAYOUT</a:t>
            </a:r>
          </a:p>
        </p:txBody>
      </p:sp>
      <p:sp>
        <p:nvSpPr>
          <p:cNvPr id="4" name="Content Placeholder 20">
            <a:extLst>
              <a:ext uri="{FF2B5EF4-FFF2-40B4-BE49-F238E27FC236}">
                <a16:creationId xmlns:a16="http://schemas.microsoft.com/office/drawing/2014/main" id="{37C67F87-38E9-51E2-F130-4AFF2C880840}"/>
              </a:ext>
            </a:extLst>
          </p:cNvPr>
          <p:cNvSpPr>
            <a:spLocks noGrp="1"/>
          </p:cNvSpPr>
          <p:nvPr>
            <p:ph idx="1"/>
          </p:nvPr>
        </p:nvSpPr>
        <p:spPr>
          <a:xfrm>
            <a:off x="4553146" y="0"/>
            <a:ext cx="7638854" cy="5111987"/>
          </a:xfrm>
        </p:spPr>
        <p:txBody>
          <a:bodyPr/>
          <a:lstStyle/>
          <a:p>
            <a:endParaRPr lang="en-US"/>
          </a:p>
        </p:txBody>
      </p:sp>
      <p:sp>
        <p:nvSpPr>
          <p:cNvPr id="9" name="Title 19">
            <a:extLst>
              <a:ext uri="{FF2B5EF4-FFF2-40B4-BE49-F238E27FC236}">
                <a16:creationId xmlns:a16="http://schemas.microsoft.com/office/drawing/2014/main" id="{B1842F22-BD17-4024-6543-063362D9124E}"/>
              </a:ext>
            </a:extLst>
          </p:cNvPr>
          <p:cNvSpPr>
            <a:spLocks noGrp="1"/>
          </p:cNvSpPr>
          <p:nvPr>
            <p:ph type="title"/>
          </p:nvPr>
        </p:nvSpPr>
        <p:spPr>
          <a:xfrm>
            <a:off x="208192" y="63714"/>
            <a:ext cx="3932237" cy="1069975"/>
          </a:xfrm>
        </p:spPr>
        <p:txBody>
          <a:bodyPr/>
          <a:lstStyle/>
          <a:p>
            <a:endParaRPr lang="en-US"/>
          </a:p>
        </p:txBody>
      </p:sp>
      <p:sp>
        <p:nvSpPr>
          <p:cNvPr id="10" name="Text Placeholder 21">
            <a:extLst>
              <a:ext uri="{FF2B5EF4-FFF2-40B4-BE49-F238E27FC236}">
                <a16:creationId xmlns:a16="http://schemas.microsoft.com/office/drawing/2014/main" id="{F984199F-7399-F3FF-7F15-35BA74B2658D}"/>
              </a:ext>
            </a:extLst>
          </p:cNvPr>
          <p:cNvSpPr>
            <a:spLocks noGrp="1"/>
          </p:cNvSpPr>
          <p:nvPr>
            <p:ph type="body" sz="half" idx="2"/>
          </p:nvPr>
        </p:nvSpPr>
        <p:spPr>
          <a:xfrm>
            <a:off x="208192" y="1190252"/>
            <a:ext cx="3932237" cy="3811588"/>
          </a:xfrm>
        </p:spPr>
        <p:txBody>
          <a:bodyPr>
            <a:normAutofit fontScale="85000" lnSpcReduction="20000"/>
          </a:bodyPr>
          <a:lstStyle/>
          <a:p>
            <a:r>
              <a:rPr lang="en-US" sz="2000" dirty="0">
                <a:solidFill>
                  <a:srgbClr val="FF0000"/>
                </a:solidFill>
                <a:latin typeface="Raleway Light" pitchFamily="2" charset="0"/>
                <a:ea typeface="Droid Sans" panose="020B0606030804020204" pitchFamily="34" charset="0"/>
                <a:cs typeface="Droid Sans" panose="020B0606030804020204" pitchFamily="34" charset="0"/>
              </a:rPr>
              <a:t>Example-Adjust as needed</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6-Pack Pre-Configured Linear Railway, 60”W x 18”H Double-Sided Power Beams, Each User To Receive 2-Duplex Receptacles (Circuits #1 &amp; #2) &amp; 2-Data Openings, 6’L Hardwired Base In-Feed Power (Located At Any End Post)</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60”W x 30”D Rectangular Worksurface; Thermally-Fused Laminate </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Triumph-LX 2-Leg, 2-Stage, Electric Height Adjustable Base </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58”W x 25”H Centro Privacy/Modesty Screen</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EPPA2 Dual Monitor Arm </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FLEXCHARGE3 Desktop Power Module </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Trough Under Surface Cable Manager </a:t>
            </a:r>
          </a:p>
          <a:p>
            <a:pPr marL="116895" indent="-116895"/>
            <a:r>
              <a:rPr lang="en-US" sz="1600" dirty="0">
                <a:solidFill>
                  <a:schemeClr val="tx1">
                    <a:lumMod val="75000"/>
                    <a:lumOff val="25000"/>
                  </a:schemeClr>
                </a:solidFill>
                <a:latin typeface="Raleway Light" pitchFamily="2" charset="0"/>
                <a:ea typeface="Droid Sans" panose="020B0606030804020204" pitchFamily="34" charset="0"/>
                <a:cs typeface="Droid Sans" panose="020B0606030804020204" pitchFamily="34" charset="0"/>
              </a:rPr>
              <a:t>Conceal Vertical Cable Manager </a:t>
            </a:r>
          </a:p>
          <a:p>
            <a:endParaRPr lang="en-US"/>
          </a:p>
        </p:txBody>
      </p:sp>
    </p:spTree>
    <p:extLst>
      <p:ext uri="{BB962C8B-B14F-4D97-AF65-F5344CB8AC3E}">
        <p14:creationId xmlns:p14="http://schemas.microsoft.com/office/powerpoint/2010/main" val="36579750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2CAC41-3787-AF78-8F5B-8BFB94C53F78}"/>
              </a:ext>
            </a:extLst>
          </p:cNvPr>
          <p:cNvPicPr>
            <a:picLocks noChangeAspect="1"/>
          </p:cNvPicPr>
          <p:nvPr/>
        </p:nvPicPr>
        <p:blipFill>
          <a:blip r:embed="rId2"/>
          <a:stretch>
            <a:fillRect/>
          </a:stretch>
        </p:blipFill>
        <p:spPr>
          <a:xfrm>
            <a:off x="4107366" y="0"/>
            <a:ext cx="3977268" cy="6858000"/>
          </a:xfrm>
          <a:prstGeom prst="rect">
            <a:avLst/>
          </a:prstGeom>
        </p:spPr>
      </p:pic>
      <p:pic>
        <p:nvPicPr>
          <p:cNvPr id="6" name="Picture 5">
            <a:extLst>
              <a:ext uri="{FF2B5EF4-FFF2-40B4-BE49-F238E27FC236}">
                <a16:creationId xmlns:a16="http://schemas.microsoft.com/office/drawing/2014/main" id="{7066B3F4-C730-90FD-10A9-CA3D02EF2B94}"/>
              </a:ext>
            </a:extLst>
          </p:cNvPr>
          <p:cNvPicPr>
            <a:picLocks noChangeAspect="1"/>
          </p:cNvPicPr>
          <p:nvPr/>
        </p:nvPicPr>
        <p:blipFill>
          <a:blip r:embed="rId3"/>
          <a:stretch>
            <a:fillRect/>
          </a:stretch>
        </p:blipFill>
        <p:spPr>
          <a:xfrm>
            <a:off x="8597981" y="612091"/>
            <a:ext cx="3237082" cy="4679792"/>
          </a:xfrm>
          <a:prstGeom prst="rect">
            <a:avLst/>
          </a:prstGeom>
        </p:spPr>
      </p:pic>
      <p:pic>
        <p:nvPicPr>
          <p:cNvPr id="7" name="Picture 6">
            <a:extLst>
              <a:ext uri="{FF2B5EF4-FFF2-40B4-BE49-F238E27FC236}">
                <a16:creationId xmlns:a16="http://schemas.microsoft.com/office/drawing/2014/main" id="{8EFB1F4C-9C42-E30B-E73A-856132E8E44F}"/>
              </a:ext>
            </a:extLst>
          </p:cNvPr>
          <p:cNvPicPr>
            <a:picLocks noChangeAspect="1"/>
          </p:cNvPicPr>
          <p:nvPr/>
        </p:nvPicPr>
        <p:blipFill rotWithShape="1">
          <a:blip r:embed="rId4"/>
          <a:srcRect t="2326"/>
          <a:stretch/>
        </p:blipFill>
        <p:spPr>
          <a:xfrm>
            <a:off x="414381" y="1348099"/>
            <a:ext cx="2371950" cy="1556592"/>
          </a:xfrm>
          <a:prstGeom prst="rect">
            <a:avLst/>
          </a:prstGeom>
        </p:spPr>
      </p:pic>
      <p:pic>
        <p:nvPicPr>
          <p:cNvPr id="10" name="Picture 9">
            <a:extLst>
              <a:ext uri="{FF2B5EF4-FFF2-40B4-BE49-F238E27FC236}">
                <a16:creationId xmlns:a16="http://schemas.microsoft.com/office/drawing/2014/main" id="{3C0EC6ED-5F05-8BDB-884E-ADD02FDAA0A5}"/>
              </a:ext>
            </a:extLst>
          </p:cNvPr>
          <p:cNvPicPr>
            <a:picLocks noChangeAspect="1"/>
          </p:cNvPicPr>
          <p:nvPr/>
        </p:nvPicPr>
        <p:blipFill>
          <a:blip r:embed="rId5"/>
          <a:stretch>
            <a:fillRect/>
          </a:stretch>
        </p:blipFill>
        <p:spPr>
          <a:xfrm>
            <a:off x="392144" y="3816009"/>
            <a:ext cx="2394187" cy="1556592"/>
          </a:xfrm>
          <a:prstGeom prst="rect">
            <a:avLst/>
          </a:prstGeom>
        </p:spPr>
      </p:pic>
      <p:pic>
        <p:nvPicPr>
          <p:cNvPr id="11" name="Picture 10">
            <a:extLst>
              <a:ext uri="{FF2B5EF4-FFF2-40B4-BE49-F238E27FC236}">
                <a16:creationId xmlns:a16="http://schemas.microsoft.com/office/drawing/2014/main" id="{FEEBF8D5-B661-B0BD-1463-AB658D2FFB93}"/>
              </a:ext>
            </a:extLst>
          </p:cNvPr>
          <p:cNvPicPr>
            <a:picLocks noChangeAspect="1"/>
          </p:cNvPicPr>
          <p:nvPr/>
        </p:nvPicPr>
        <p:blipFill>
          <a:blip r:embed="rId6"/>
          <a:stretch>
            <a:fillRect/>
          </a:stretch>
        </p:blipFill>
        <p:spPr>
          <a:xfrm>
            <a:off x="409018" y="2870492"/>
            <a:ext cx="2050796" cy="843256"/>
          </a:xfrm>
          <a:prstGeom prst="rect">
            <a:avLst/>
          </a:prstGeom>
        </p:spPr>
      </p:pic>
      <p:pic>
        <p:nvPicPr>
          <p:cNvPr id="13" name="Picture 12">
            <a:extLst>
              <a:ext uri="{FF2B5EF4-FFF2-40B4-BE49-F238E27FC236}">
                <a16:creationId xmlns:a16="http://schemas.microsoft.com/office/drawing/2014/main" id="{F0187909-319D-10CF-7738-0006AED14423}"/>
              </a:ext>
            </a:extLst>
          </p:cNvPr>
          <p:cNvPicPr>
            <a:picLocks noChangeAspect="1"/>
          </p:cNvPicPr>
          <p:nvPr/>
        </p:nvPicPr>
        <p:blipFill>
          <a:blip r:embed="rId7"/>
          <a:stretch>
            <a:fillRect/>
          </a:stretch>
        </p:blipFill>
        <p:spPr>
          <a:xfrm>
            <a:off x="356937" y="5372601"/>
            <a:ext cx="2023955" cy="557497"/>
          </a:xfrm>
          <a:prstGeom prst="rect">
            <a:avLst/>
          </a:prstGeom>
        </p:spPr>
      </p:pic>
      <p:sp>
        <p:nvSpPr>
          <p:cNvPr id="2" name="TextBox 1">
            <a:extLst>
              <a:ext uri="{FF2B5EF4-FFF2-40B4-BE49-F238E27FC236}">
                <a16:creationId xmlns:a16="http://schemas.microsoft.com/office/drawing/2014/main" id="{FBAE08E7-C406-4414-6213-1574D24EC0F1}"/>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Rising Loft™</a:t>
            </a:r>
          </a:p>
          <a:p>
            <a:r>
              <a:rPr lang="en-US" sz="1400" dirty="0">
                <a:latin typeface="Raleway-LightItalic"/>
              </a:rPr>
              <a:t>Enhanced Workspace Productivity</a:t>
            </a:r>
          </a:p>
        </p:txBody>
      </p:sp>
    </p:spTree>
    <p:extLst>
      <p:ext uri="{BB962C8B-B14F-4D97-AF65-F5344CB8AC3E}">
        <p14:creationId xmlns:p14="http://schemas.microsoft.com/office/powerpoint/2010/main" val="154929177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01E8CB-508E-4DC6-A5F7-0200A94D1AD5}"/>
              </a:ext>
            </a:extLst>
          </p:cNvPr>
          <p:cNvPicPr>
            <a:picLocks noChangeAspect="1"/>
          </p:cNvPicPr>
          <p:nvPr/>
        </p:nvPicPr>
        <p:blipFill>
          <a:blip r:embed="rId2"/>
          <a:stretch>
            <a:fillRect/>
          </a:stretch>
        </p:blipFill>
        <p:spPr>
          <a:xfrm>
            <a:off x="781594" y="1729839"/>
            <a:ext cx="5090818" cy="3398321"/>
          </a:xfrm>
          <a:prstGeom prst="rect">
            <a:avLst/>
          </a:prstGeom>
        </p:spPr>
      </p:pic>
      <p:pic>
        <p:nvPicPr>
          <p:cNvPr id="14" name="Picture 13" descr="A picture containing floor, indoor, table, dining table&#10;&#10;Description automatically generated">
            <a:extLst>
              <a:ext uri="{FF2B5EF4-FFF2-40B4-BE49-F238E27FC236}">
                <a16:creationId xmlns:a16="http://schemas.microsoft.com/office/drawing/2014/main" id="{C216C60A-1FA7-4AEA-ADF5-5EA747067B9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423629" y="89281"/>
            <a:ext cx="5679297" cy="3675920"/>
          </a:xfrm>
          <a:prstGeom prst="rect">
            <a:avLst/>
          </a:prstGeom>
        </p:spPr>
      </p:pic>
      <p:pic>
        <p:nvPicPr>
          <p:cNvPr id="7" name="Picture 6">
            <a:extLst>
              <a:ext uri="{FF2B5EF4-FFF2-40B4-BE49-F238E27FC236}">
                <a16:creationId xmlns:a16="http://schemas.microsoft.com/office/drawing/2014/main" id="{362D7690-271B-412E-88F5-6B7CE1963EFB}"/>
              </a:ext>
            </a:extLst>
          </p:cNvPr>
          <p:cNvPicPr>
            <a:picLocks noChangeAspect="1"/>
          </p:cNvPicPr>
          <p:nvPr/>
        </p:nvPicPr>
        <p:blipFill rotWithShape="1">
          <a:blip r:embed="rId4"/>
          <a:srcRect l="1" r="1542" b="16680"/>
          <a:stretch/>
        </p:blipFill>
        <p:spPr>
          <a:xfrm>
            <a:off x="6319590" y="3941932"/>
            <a:ext cx="2442445" cy="1818546"/>
          </a:xfrm>
          <a:prstGeom prst="rect">
            <a:avLst/>
          </a:prstGeom>
        </p:spPr>
      </p:pic>
      <p:pic>
        <p:nvPicPr>
          <p:cNvPr id="10" name="Picture 9">
            <a:extLst>
              <a:ext uri="{FF2B5EF4-FFF2-40B4-BE49-F238E27FC236}">
                <a16:creationId xmlns:a16="http://schemas.microsoft.com/office/drawing/2014/main" id="{0700486A-38CD-F2E7-5857-D46195DE98FF}"/>
              </a:ext>
            </a:extLst>
          </p:cNvPr>
          <p:cNvPicPr>
            <a:picLocks noChangeAspect="1"/>
          </p:cNvPicPr>
          <p:nvPr/>
        </p:nvPicPr>
        <p:blipFill>
          <a:blip r:embed="rId5"/>
          <a:stretch>
            <a:fillRect/>
          </a:stretch>
        </p:blipFill>
        <p:spPr>
          <a:xfrm>
            <a:off x="217714" y="5890746"/>
            <a:ext cx="1652864" cy="737337"/>
          </a:xfrm>
          <a:prstGeom prst="rect">
            <a:avLst/>
          </a:prstGeom>
        </p:spPr>
      </p:pic>
      <p:sp>
        <p:nvSpPr>
          <p:cNvPr id="13" name="TextBox 12">
            <a:extLst>
              <a:ext uri="{FF2B5EF4-FFF2-40B4-BE49-F238E27FC236}">
                <a16:creationId xmlns:a16="http://schemas.microsoft.com/office/drawing/2014/main" id="{B393DFEE-0442-76D2-A353-94679944F1DA}"/>
              </a:ext>
            </a:extLst>
          </p:cNvPr>
          <p:cNvSpPr txBox="1"/>
          <p:nvPr/>
        </p:nvSpPr>
        <p:spPr>
          <a:xfrm>
            <a:off x="8933068" y="4021540"/>
            <a:ext cx="4316253" cy="1846659"/>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algn="l"/>
            <a:endParaRPr lang="en-US" sz="1050" b="0" i="0" strike="noStrike" baseline="0">
              <a:latin typeface="Raleway-Regular"/>
            </a:endParaRPr>
          </a:p>
          <a:p>
            <a:pPr marL="171450" indent="-171450" algn="l">
              <a:buFont typeface="Arial" panose="020B0604020202020204" pitchFamily="34" charset="0"/>
              <a:buChar char="•"/>
            </a:pPr>
            <a:r>
              <a:rPr lang="en-US" sz="1050" b="0" i="0" strike="noStrike" baseline="0">
                <a:latin typeface="Raleway-Regular"/>
              </a:rPr>
              <a:t>One AC outlet: 15A, 125V, 60Hz</a:t>
            </a:r>
          </a:p>
          <a:p>
            <a:pPr marL="171450" indent="-171450" algn="l">
              <a:buFont typeface="Arial" panose="020B0604020202020204" pitchFamily="34" charset="0"/>
              <a:buChar char="•"/>
            </a:pPr>
            <a:r>
              <a:rPr lang="en-US" sz="1050" b="0" i="0" strike="noStrike" baseline="0">
                <a:latin typeface="Raleway-Regular"/>
              </a:rPr>
              <a:t>Two quick-charge USB-A ports: 3.1A, 5V</a:t>
            </a:r>
          </a:p>
          <a:p>
            <a:pPr marL="171450" indent="-171450" algn="l">
              <a:buFont typeface="Arial" panose="020B0604020202020204" pitchFamily="34" charset="0"/>
              <a:buChar char="•"/>
            </a:pPr>
            <a:r>
              <a:rPr lang="en-US" sz="1050" b="0" i="0" strike="noStrike" baseline="0">
                <a:latin typeface="Raleway-Regular"/>
              </a:rPr>
              <a:t>Mounts with a desk clamp</a:t>
            </a:r>
          </a:p>
          <a:p>
            <a:pPr marL="171450" indent="-171450" algn="l">
              <a:buFont typeface="Arial" panose="020B0604020202020204" pitchFamily="34" charset="0"/>
              <a:buChar char="•"/>
            </a:pPr>
            <a:r>
              <a:rPr lang="en-US" sz="1050" b="0" i="0" strike="noStrike" baseline="0">
                <a:latin typeface="Raleway-Regular"/>
              </a:rPr>
              <a:t>Meets spill-protection criteria</a:t>
            </a:r>
          </a:p>
          <a:p>
            <a:pPr marL="171450" indent="-171450" algn="l">
              <a:buFont typeface="Arial" panose="020B0604020202020204" pitchFamily="34" charset="0"/>
              <a:buChar char="•"/>
            </a:pPr>
            <a:r>
              <a:rPr lang="en-US" sz="1050" b="0" i="0" strike="noStrike" baseline="0">
                <a:latin typeface="Raleway-Regular"/>
              </a:rPr>
              <a:t>8.0′ power cord</a:t>
            </a:r>
          </a:p>
          <a:p>
            <a:pPr marL="171450" indent="-171450" algn="l">
              <a:buFont typeface="Arial" panose="020B0604020202020204" pitchFamily="34" charset="0"/>
              <a:buChar char="•"/>
            </a:pPr>
            <a:r>
              <a:rPr lang="en-US" sz="1050" b="0" i="0" strike="noStrike" baseline="0">
                <a:latin typeface="Raleway-Regular"/>
              </a:rPr>
              <a:t>UL and cUL listed</a:t>
            </a:r>
          </a:p>
          <a:p>
            <a:pPr marL="171450" indent="-171450">
              <a:buFont typeface="Arial" panose="020B0604020202020204" pitchFamily="34" charset="0"/>
              <a:buChar char="•"/>
            </a:pPr>
            <a:r>
              <a:rPr lang="en-US" sz="1050" b="0" i="0" strike="noStrike" baseline="0">
                <a:latin typeface="Raleway-Regular"/>
              </a:rPr>
              <a:t>Warranty: 10 Years</a:t>
            </a:r>
          </a:p>
          <a:p>
            <a:pPr algn="l"/>
            <a:endParaRPr lang="en-US" sz="1400" b="0" i="0" u="none" strike="noStrike" baseline="0">
              <a:latin typeface="Raleway-Light"/>
            </a:endParaRPr>
          </a:p>
        </p:txBody>
      </p:sp>
      <p:pic>
        <p:nvPicPr>
          <p:cNvPr id="18" name="Picture 17">
            <a:extLst>
              <a:ext uri="{FF2B5EF4-FFF2-40B4-BE49-F238E27FC236}">
                <a16:creationId xmlns:a16="http://schemas.microsoft.com/office/drawing/2014/main" id="{AA3AB969-47D9-CB91-F6B1-822254153B34}"/>
              </a:ext>
            </a:extLst>
          </p:cNvPr>
          <p:cNvPicPr>
            <a:picLocks noChangeAspect="1"/>
          </p:cNvPicPr>
          <p:nvPr/>
        </p:nvPicPr>
        <p:blipFill>
          <a:blip r:embed="rId6"/>
          <a:stretch>
            <a:fillRect/>
          </a:stretch>
        </p:blipFill>
        <p:spPr>
          <a:xfrm>
            <a:off x="10636531" y="6124538"/>
            <a:ext cx="1357382" cy="644181"/>
          </a:xfrm>
          <a:prstGeom prst="rect">
            <a:avLst/>
          </a:prstGeom>
        </p:spPr>
      </p:pic>
      <p:sp>
        <p:nvSpPr>
          <p:cNvPr id="3" name="TextBox 2">
            <a:extLst>
              <a:ext uri="{FF2B5EF4-FFF2-40B4-BE49-F238E27FC236}">
                <a16:creationId xmlns:a16="http://schemas.microsoft.com/office/drawing/2014/main" id="{D964AC23-1A56-F4D3-B042-02788BF9739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Flexcharge™3</a:t>
            </a:r>
          </a:p>
          <a:p>
            <a:r>
              <a:rPr lang="en-US" sz="1400">
                <a:latin typeface="Raleway-LightItalic"/>
              </a:rPr>
              <a:t>Personal Desktop Power</a:t>
            </a:r>
          </a:p>
        </p:txBody>
      </p:sp>
      <p:sp>
        <p:nvSpPr>
          <p:cNvPr id="4" name="TextBox 3">
            <a:extLst>
              <a:ext uri="{FF2B5EF4-FFF2-40B4-BE49-F238E27FC236}">
                <a16:creationId xmlns:a16="http://schemas.microsoft.com/office/drawing/2014/main" id="{EA6BB27E-08A9-81CC-5B88-898915E365DA}"/>
              </a:ext>
            </a:extLst>
          </p:cNvPr>
          <p:cNvSpPr txBox="1"/>
          <p:nvPr/>
        </p:nvSpPr>
        <p:spPr>
          <a:xfrm>
            <a:off x="6555854" y="5760477"/>
            <a:ext cx="100409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one AC outlet</a:t>
            </a:r>
          </a:p>
        </p:txBody>
      </p:sp>
      <p:sp>
        <p:nvSpPr>
          <p:cNvPr id="5" name="TextBox 4">
            <a:extLst>
              <a:ext uri="{FF2B5EF4-FFF2-40B4-BE49-F238E27FC236}">
                <a16:creationId xmlns:a16="http://schemas.microsoft.com/office/drawing/2014/main" id="{0336F069-4A1F-1F1D-A005-FF137E16CB71}"/>
              </a:ext>
            </a:extLst>
          </p:cNvPr>
          <p:cNvSpPr txBox="1"/>
          <p:nvPr/>
        </p:nvSpPr>
        <p:spPr>
          <a:xfrm>
            <a:off x="7057901" y="5764724"/>
            <a:ext cx="205310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quick charge</a:t>
            </a:r>
          </a:p>
          <a:p>
            <a:pPr algn="ctr"/>
            <a:r>
              <a:rPr lang="en-US" sz="800">
                <a:latin typeface="Raleway-MediumItalic"/>
              </a:rPr>
              <a:t>USB-A ports</a:t>
            </a:r>
          </a:p>
        </p:txBody>
      </p:sp>
    </p:spTree>
    <p:extLst>
      <p:ext uri="{BB962C8B-B14F-4D97-AF65-F5344CB8AC3E}">
        <p14:creationId xmlns:p14="http://schemas.microsoft.com/office/powerpoint/2010/main" val="397987369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164AB0A-501F-7DC7-17E2-C572A063D5C2}"/>
              </a:ext>
            </a:extLst>
          </p:cNvPr>
          <p:cNvPicPr>
            <a:picLocks noChangeAspect="1"/>
          </p:cNvPicPr>
          <p:nvPr/>
        </p:nvPicPr>
        <p:blipFill rotWithShape="1">
          <a:blip r:embed="rId2"/>
          <a:srcRect r="1906" b="17751"/>
          <a:stretch/>
        </p:blipFill>
        <p:spPr>
          <a:xfrm>
            <a:off x="6299102" y="4011256"/>
            <a:ext cx="2509232" cy="1807588"/>
          </a:xfrm>
          <a:prstGeom prst="rect">
            <a:avLst/>
          </a:prstGeom>
        </p:spPr>
      </p:pic>
      <p:pic>
        <p:nvPicPr>
          <p:cNvPr id="6" name="Picture 5" descr="A picture containing electronics, jack&#10;&#10;Description automatically generated">
            <a:extLst>
              <a:ext uri="{FF2B5EF4-FFF2-40B4-BE49-F238E27FC236}">
                <a16:creationId xmlns:a16="http://schemas.microsoft.com/office/drawing/2014/main" id="{78B901C4-1F69-2950-4874-4CEFE15A825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706403" y="1803873"/>
            <a:ext cx="4716830" cy="3250254"/>
          </a:xfrm>
          <a:prstGeom prst="rect">
            <a:avLst/>
          </a:prstGeom>
        </p:spPr>
      </p:pic>
      <p:pic>
        <p:nvPicPr>
          <p:cNvPr id="2" name="Picture 1">
            <a:extLst>
              <a:ext uri="{FF2B5EF4-FFF2-40B4-BE49-F238E27FC236}">
                <a16:creationId xmlns:a16="http://schemas.microsoft.com/office/drawing/2014/main" id="{D36E9F35-4667-BF88-73F1-9E4A6CB99E47}"/>
              </a:ext>
            </a:extLst>
          </p:cNvPr>
          <p:cNvPicPr>
            <a:picLocks noChangeAspect="1"/>
          </p:cNvPicPr>
          <p:nvPr/>
        </p:nvPicPr>
        <p:blipFill>
          <a:blip r:embed="rId4"/>
          <a:stretch>
            <a:fillRect/>
          </a:stretch>
        </p:blipFill>
        <p:spPr>
          <a:xfrm>
            <a:off x="217714" y="5934001"/>
            <a:ext cx="1546722" cy="689988"/>
          </a:xfrm>
          <a:prstGeom prst="rect">
            <a:avLst/>
          </a:prstGeom>
        </p:spPr>
      </p:pic>
      <p:pic>
        <p:nvPicPr>
          <p:cNvPr id="10" name="Picture 9" descr="A cactus in a pot&#10;&#10;Description automatically generated with low confidence">
            <a:extLst>
              <a:ext uri="{FF2B5EF4-FFF2-40B4-BE49-F238E27FC236}">
                <a16:creationId xmlns:a16="http://schemas.microsoft.com/office/drawing/2014/main" id="{26653BC1-8FEA-B389-2E74-828388576E59}"/>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t="4167" b="336"/>
          <a:stretch/>
        </p:blipFill>
        <p:spPr>
          <a:xfrm>
            <a:off x="6437833" y="70711"/>
            <a:ext cx="5673527" cy="3866975"/>
          </a:xfrm>
          <a:prstGeom prst="rect">
            <a:avLst/>
          </a:prstGeom>
        </p:spPr>
      </p:pic>
      <p:sp>
        <p:nvSpPr>
          <p:cNvPr id="4" name="TextBox 3">
            <a:extLst>
              <a:ext uri="{FF2B5EF4-FFF2-40B4-BE49-F238E27FC236}">
                <a16:creationId xmlns:a16="http://schemas.microsoft.com/office/drawing/2014/main" id="{FC4AD7B1-C540-CC5A-4A0F-D7A04D5CA2C5}"/>
              </a:ext>
            </a:extLst>
          </p:cNvPr>
          <p:cNvSpPr txBox="1"/>
          <p:nvPr/>
        </p:nvSpPr>
        <p:spPr>
          <a:xfrm>
            <a:off x="8984063" y="4011256"/>
            <a:ext cx="5673527" cy="2277547"/>
          </a:xfrm>
          <a:prstGeom prst="rect">
            <a:avLst/>
          </a:prstGeom>
          <a:noFill/>
        </p:spPr>
        <p:txBody>
          <a:bodyPr wrap="square" lIns="91440" tIns="45720" rIns="91440" bIns="45720" anchor="ctr">
            <a:spAutoFit/>
          </a:bodyPr>
          <a:lstStyle/>
          <a:p>
            <a:r>
              <a:rPr lang="en-US" sz="1600">
                <a:solidFill>
                  <a:srgbClr val="000000"/>
                </a:solidFill>
                <a:latin typeface="Raleway"/>
              </a:rPr>
              <a:t> </a:t>
            </a:r>
            <a:r>
              <a:rPr lang="en-US" sz="1600" b="0" i="0" strike="noStrike" baseline="0">
                <a:solidFill>
                  <a:srgbClr val="221E1F"/>
                </a:solidFill>
                <a:latin typeface="Raleway-Regular"/>
              </a:rPr>
              <a:t>Product Specifications</a:t>
            </a:r>
            <a:endParaRPr lang="en-US" sz="1600" b="0" i="0" strike="noStrike" baseline="0">
              <a:solidFill>
                <a:srgbClr val="000000"/>
              </a:solidFill>
              <a:latin typeface="Raleway-Regular"/>
            </a:endParaRPr>
          </a:p>
          <a:p>
            <a:pPr marL="171450" indent="-171450">
              <a:buFont typeface="Arial" panose="020B0604020202020204" pitchFamily="34" charset="0"/>
              <a:buChar char="•"/>
            </a:pPr>
            <a:endParaRPr lang="en-US" sz="1050" b="0" i="0" strike="noStrike" baseline="0">
              <a:solidFill>
                <a:srgbClr val="221E1F"/>
              </a:solidFill>
              <a:latin typeface="Raleway-Regular"/>
            </a:endParaRPr>
          </a:p>
          <a:p>
            <a:pPr marL="171450" indent="-171450">
              <a:buFont typeface="Arial" panose="020B0604020202020204" pitchFamily="34" charset="0"/>
              <a:buChar char="•"/>
            </a:pPr>
            <a:r>
              <a:rPr lang="en-US" sz="1050" b="0" i="0" strike="noStrike" baseline="0">
                <a:solidFill>
                  <a:srgbClr val="221E1F"/>
                </a:solidFill>
                <a:latin typeface="Raleway-Regular"/>
              </a:rPr>
              <a:t>One AC outlet:15A, 125V, 60Hz</a:t>
            </a:r>
          </a:p>
          <a:p>
            <a:pPr marL="171450" indent="-171450">
              <a:buFont typeface="Arial" panose="020B0604020202020204" pitchFamily="34" charset="0"/>
              <a:buChar char="•"/>
            </a:pPr>
            <a:r>
              <a:rPr lang="en-US" sz="1050" b="0" i="0" strike="noStrike" baseline="0">
                <a:solidFill>
                  <a:srgbClr val="221E1F"/>
                </a:solidFill>
                <a:latin typeface="Raleway-Regular"/>
              </a:rPr>
              <a:t>One quick-charge USB-A port:</a:t>
            </a:r>
            <a:br>
              <a:rPr lang="en-US" sz="1050" b="0" i="0" strike="noStrike" baseline="0">
                <a:latin typeface="Raleway-Regular"/>
              </a:rPr>
            </a:br>
            <a:r>
              <a:rPr lang="en-US" sz="1050" b="0" i="0" strike="noStrike" baseline="0">
                <a:solidFill>
                  <a:srgbClr val="221E1F"/>
                </a:solidFill>
                <a:latin typeface="Raleway-Regular"/>
              </a:rPr>
              <a:t>2.4A, 5V</a:t>
            </a:r>
          </a:p>
          <a:p>
            <a:pPr marL="171450" indent="-171450">
              <a:buFont typeface="Arial" panose="020B0604020202020204" pitchFamily="34" charset="0"/>
              <a:buChar char="•"/>
            </a:pPr>
            <a:r>
              <a:rPr lang="en-US" sz="1050" b="0" i="0" strike="noStrike" baseline="0">
                <a:solidFill>
                  <a:srgbClr val="221E1F"/>
                </a:solidFill>
                <a:latin typeface="Raleway-Regular"/>
              </a:rPr>
              <a:t>One quick-charge USB-C port:</a:t>
            </a:r>
            <a:br>
              <a:rPr lang="en-US" sz="1050" b="0" i="0" strike="noStrike" baseline="0">
                <a:latin typeface="Raleway-Regular"/>
              </a:rPr>
            </a:br>
            <a:r>
              <a:rPr lang="en-US" sz="1050" b="0" i="0" strike="noStrike" baseline="0">
                <a:solidFill>
                  <a:srgbClr val="221E1F"/>
                </a:solidFill>
                <a:latin typeface="Raleway-Regular"/>
              </a:rPr>
              <a:t>5V/3A, 9V/3A, 12V/2.5A, 15V/</a:t>
            </a:r>
            <a:br>
              <a:rPr lang="en-US" sz="1050" b="0" i="0" strike="noStrike" baseline="0">
                <a:latin typeface="Raleway-Regular"/>
              </a:rPr>
            </a:br>
            <a:r>
              <a:rPr lang="en-US" sz="1050" b="0" i="0" strike="noStrike" baseline="0">
                <a:solidFill>
                  <a:srgbClr val="221E1F"/>
                </a:solidFill>
                <a:latin typeface="Raleway-Regular"/>
              </a:rPr>
              <a:t>2.0A,20V/1.5A (PD3.0) (device dependent)</a:t>
            </a:r>
          </a:p>
          <a:p>
            <a:pPr marL="171450" indent="-171450">
              <a:buFont typeface="Arial" panose="020B0604020202020204" pitchFamily="34" charset="0"/>
              <a:buChar char="•"/>
            </a:pPr>
            <a:r>
              <a:rPr lang="en-US" sz="1050" b="0" i="0" strike="noStrike" baseline="0">
                <a:solidFill>
                  <a:srgbClr val="221E1F"/>
                </a:solidFill>
                <a:latin typeface="Raleway-Regular"/>
              </a:rPr>
              <a:t>Mounts with desk clamp</a:t>
            </a:r>
          </a:p>
          <a:p>
            <a:pPr marL="171450" indent="-171450">
              <a:buFont typeface="Arial" panose="020B0604020202020204" pitchFamily="34" charset="0"/>
              <a:buChar char="•"/>
            </a:pPr>
            <a:r>
              <a:rPr lang="en-US" sz="1050" b="0" i="0" strike="noStrike" baseline="0">
                <a:solidFill>
                  <a:srgbClr val="221E1F"/>
                </a:solidFill>
                <a:latin typeface="Raleway-Regular"/>
              </a:rPr>
              <a:t>Meets spill-protection criteria</a:t>
            </a:r>
          </a:p>
          <a:p>
            <a:pPr marL="171450" indent="-171450">
              <a:buFont typeface="Arial" panose="020B0604020202020204" pitchFamily="34" charset="0"/>
              <a:buChar char="•"/>
            </a:pPr>
            <a:r>
              <a:rPr lang="en-US" sz="1050" b="0" i="0" strike="noStrike" baseline="0">
                <a:solidFill>
                  <a:srgbClr val="221E1F"/>
                </a:solidFill>
                <a:latin typeface="Raleway-Regular"/>
              </a:rPr>
              <a:t>9.0’ power cord</a:t>
            </a:r>
          </a:p>
          <a:p>
            <a:pPr marL="171450" indent="-171450">
              <a:buFont typeface="Arial" panose="020B0604020202020204" pitchFamily="34" charset="0"/>
              <a:buChar char="•"/>
            </a:pPr>
            <a:r>
              <a:rPr lang="en-US" sz="1050" b="0" i="0" strike="noStrike" baseline="0">
                <a:solidFill>
                  <a:srgbClr val="221E1F"/>
                </a:solidFill>
                <a:latin typeface="Raleway-Regular"/>
              </a:rPr>
              <a:t>UL and cUL listed</a:t>
            </a:r>
          </a:p>
          <a:p>
            <a:pPr marL="171450" indent="-171450">
              <a:buFont typeface="Arial" panose="020B0604020202020204" pitchFamily="34" charset="0"/>
              <a:buChar char="•"/>
            </a:pPr>
            <a:r>
              <a:rPr lang="en-US" sz="1050">
                <a:solidFill>
                  <a:srgbClr val="221E1F"/>
                </a:solidFill>
                <a:latin typeface="Raleway-Regular"/>
              </a:rPr>
              <a:t>Warranty: 10 Years</a:t>
            </a:r>
            <a:endParaRPr lang="en-US" sz="1050" b="0" i="0" strike="noStrike" baseline="0">
              <a:solidFill>
                <a:srgbClr val="221E1F"/>
              </a:solidFill>
              <a:latin typeface="Raleway-Regular"/>
            </a:endParaRPr>
          </a:p>
        </p:txBody>
      </p:sp>
      <p:pic>
        <p:nvPicPr>
          <p:cNvPr id="11" name="Picture 10">
            <a:extLst>
              <a:ext uri="{FF2B5EF4-FFF2-40B4-BE49-F238E27FC236}">
                <a16:creationId xmlns:a16="http://schemas.microsoft.com/office/drawing/2014/main" id="{8C45F0BB-9E5D-941A-CB67-8A3222990C10}"/>
              </a:ext>
            </a:extLst>
          </p:cNvPr>
          <p:cNvPicPr>
            <a:picLocks noChangeAspect="1"/>
          </p:cNvPicPr>
          <p:nvPr/>
        </p:nvPicPr>
        <p:blipFill>
          <a:blip r:embed="rId6"/>
          <a:stretch>
            <a:fillRect/>
          </a:stretch>
        </p:blipFill>
        <p:spPr>
          <a:xfrm>
            <a:off x="10753978" y="6143108"/>
            <a:ext cx="1357382" cy="644181"/>
          </a:xfrm>
          <a:prstGeom prst="rect">
            <a:avLst/>
          </a:prstGeom>
        </p:spPr>
      </p:pic>
      <p:sp>
        <p:nvSpPr>
          <p:cNvPr id="3" name="TextBox 2">
            <a:extLst>
              <a:ext uri="{FF2B5EF4-FFF2-40B4-BE49-F238E27FC236}">
                <a16:creationId xmlns:a16="http://schemas.microsoft.com/office/drawing/2014/main" id="{9E8C780C-020E-FCEF-A96A-C8806C2AA11D}"/>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Flexcharge™3C</a:t>
            </a:r>
          </a:p>
          <a:p>
            <a:r>
              <a:rPr lang="en-US" sz="1400">
                <a:latin typeface="Raleway-LightItalic"/>
              </a:rPr>
              <a:t>Personal Desktop Power</a:t>
            </a:r>
          </a:p>
        </p:txBody>
      </p:sp>
      <p:sp>
        <p:nvSpPr>
          <p:cNvPr id="7" name="TextBox 6">
            <a:extLst>
              <a:ext uri="{FF2B5EF4-FFF2-40B4-BE49-F238E27FC236}">
                <a16:creationId xmlns:a16="http://schemas.microsoft.com/office/drawing/2014/main" id="{E05EBDEF-76E4-C292-2CFC-36BEC5C4761A}"/>
              </a:ext>
            </a:extLst>
          </p:cNvPr>
          <p:cNvSpPr txBox="1"/>
          <p:nvPr/>
        </p:nvSpPr>
        <p:spPr>
          <a:xfrm>
            <a:off x="6555854" y="5760477"/>
            <a:ext cx="1004095"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one AC outlet</a:t>
            </a:r>
          </a:p>
        </p:txBody>
      </p:sp>
      <p:sp>
        <p:nvSpPr>
          <p:cNvPr id="8" name="TextBox 7">
            <a:extLst>
              <a:ext uri="{FF2B5EF4-FFF2-40B4-BE49-F238E27FC236}">
                <a16:creationId xmlns:a16="http://schemas.microsoft.com/office/drawing/2014/main" id="{93ABE43A-DE5E-C601-F459-BF4CB26FF221}"/>
              </a:ext>
            </a:extLst>
          </p:cNvPr>
          <p:cNvSpPr txBox="1"/>
          <p:nvPr/>
        </p:nvSpPr>
        <p:spPr>
          <a:xfrm>
            <a:off x="7057901" y="5764724"/>
            <a:ext cx="205310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quick charge ports,</a:t>
            </a:r>
          </a:p>
          <a:p>
            <a:pPr algn="ctr"/>
            <a:r>
              <a:rPr lang="en-US" sz="800">
                <a:latin typeface="Raleway-MediumItalic"/>
              </a:rPr>
              <a:t>one USB-A, one USB-C</a:t>
            </a:r>
          </a:p>
        </p:txBody>
      </p:sp>
    </p:spTree>
    <p:extLst>
      <p:ext uri="{BB962C8B-B14F-4D97-AF65-F5344CB8AC3E}">
        <p14:creationId xmlns:p14="http://schemas.microsoft.com/office/powerpoint/2010/main" val="11247491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48140-343C-4482-8982-D43833DEB5B3}"/>
              </a:ext>
            </a:extLst>
          </p:cNvPr>
          <p:cNvPicPr>
            <a:picLocks noChangeAspect="1"/>
          </p:cNvPicPr>
          <p:nvPr/>
        </p:nvPicPr>
        <p:blipFill>
          <a:blip r:embed="rId2"/>
          <a:stretch>
            <a:fillRect/>
          </a:stretch>
        </p:blipFill>
        <p:spPr>
          <a:xfrm>
            <a:off x="859044" y="1138459"/>
            <a:ext cx="5236956" cy="3677010"/>
          </a:xfrm>
          <a:prstGeom prst="rect">
            <a:avLst/>
          </a:prstGeom>
        </p:spPr>
      </p:pic>
      <p:pic>
        <p:nvPicPr>
          <p:cNvPr id="13" name="Picture 12">
            <a:extLst>
              <a:ext uri="{FF2B5EF4-FFF2-40B4-BE49-F238E27FC236}">
                <a16:creationId xmlns:a16="http://schemas.microsoft.com/office/drawing/2014/main" id="{26EA17FD-C2B6-4813-8377-E7148ECFA9CF}"/>
              </a:ext>
            </a:extLst>
          </p:cNvPr>
          <p:cNvPicPr>
            <a:picLocks noChangeAspect="1"/>
          </p:cNvPicPr>
          <p:nvPr/>
        </p:nvPicPr>
        <p:blipFill>
          <a:blip r:embed="rId3"/>
          <a:stretch>
            <a:fillRect/>
          </a:stretch>
        </p:blipFill>
        <p:spPr>
          <a:xfrm>
            <a:off x="2792690" y="4875228"/>
            <a:ext cx="2250351" cy="1688625"/>
          </a:xfrm>
          <a:prstGeom prst="rect">
            <a:avLst/>
          </a:prstGeom>
        </p:spPr>
      </p:pic>
      <p:pic>
        <p:nvPicPr>
          <p:cNvPr id="4" name="Picture 3">
            <a:extLst>
              <a:ext uri="{FF2B5EF4-FFF2-40B4-BE49-F238E27FC236}">
                <a16:creationId xmlns:a16="http://schemas.microsoft.com/office/drawing/2014/main" id="{C7C3E913-ED39-4B00-A59F-2D4712A87619}"/>
              </a:ext>
            </a:extLst>
          </p:cNvPr>
          <p:cNvPicPr>
            <a:picLocks noChangeAspect="1"/>
          </p:cNvPicPr>
          <p:nvPr/>
        </p:nvPicPr>
        <p:blipFill rotWithShape="1">
          <a:blip r:embed="rId4"/>
          <a:srcRect r="5366"/>
          <a:stretch/>
        </p:blipFill>
        <p:spPr>
          <a:xfrm>
            <a:off x="6971466" y="58896"/>
            <a:ext cx="5144462" cy="2936418"/>
          </a:xfrm>
          <a:prstGeom prst="rect">
            <a:avLst/>
          </a:prstGeom>
        </p:spPr>
      </p:pic>
      <p:sp>
        <p:nvSpPr>
          <p:cNvPr id="14" name="TextBox 13">
            <a:extLst>
              <a:ext uri="{FF2B5EF4-FFF2-40B4-BE49-F238E27FC236}">
                <a16:creationId xmlns:a16="http://schemas.microsoft.com/office/drawing/2014/main" id="{9F791E90-860C-A411-453E-4B565B0A2FC3}"/>
              </a:ext>
            </a:extLst>
          </p:cNvPr>
          <p:cNvSpPr txBox="1"/>
          <p:nvPr/>
        </p:nvSpPr>
        <p:spPr>
          <a:xfrm>
            <a:off x="8594574" y="3162170"/>
            <a:ext cx="3732464" cy="2762295"/>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marL="171450" indent="-171450" algn="l">
              <a:buFont typeface="Arial" panose="020B0604020202020204" pitchFamily="34" charset="0"/>
              <a:buChar char="•"/>
            </a:pPr>
            <a:endParaRPr lang="en-US" sz="1050" b="0" i="0" strike="noStrike" baseline="0">
              <a:latin typeface="Raleway-Regular"/>
            </a:endParaRPr>
          </a:p>
          <a:p>
            <a:pPr marL="171450" indent="-171450" algn="l">
              <a:buFont typeface="Arial" panose="020B0604020202020204" pitchFamily="34" charset="0"/>
              <a:buChar char="•"/>
            </a:pPr>
            <a:r>
              <a:rPr lang="en-US" sz="1050" b="0" i="0" strike="noStrike" baseline="0">
                <a:latin typeface="Raleway-Regular"/>
              </a:rPr>
              <a:t>Two AC outlets: 15A, 125V, 60Hz</a:t>
            </a:r>
          </a:p>
          <a:p>
            <a:pPr marL="171450" indent="-171450" algn="l">
              <a:buFont typeface="Arial" panose="020B0604020202020204" pitchFamily="34" charset="0"/>
              <a:buChar char="•"/>
            </a:pPr>
            <a:r>
              <a:rPr lang="en-US" sz="1050" b="0" i="0" strike="noStrike" baseline="0">
                <a:latin typeface="Raleway-Regular"/>
              </a:rPr>
              <a:t>Two quick-charge USB-A ports: 3.1A, 5V</a:t>
            </a:r>
          </a:p>
          <a:p>
            <a:pPr marL="171450" indent="-171450" algn="l">
              <a:buFont typeface="Arial" panose="020B0604020202020204" pitchFamily="34" charset="0"/>
              <a:buChar char="•"/>
            </a:pPr>
            <a:r>
              <a:rPr lang="en-US" sz="1050" b="0" i="0" strike="noStrike" baseline="0">
                <a:latin typeface="Raleway-Regular"/>
              </a:rPr>
              <a:t>Universal mounting bracket that allows for a desk </a:t>
            </a:r>
            <a:br>
              <a:rPr lang="en-US" sz="1050" b="0" i="0" strike="noStrike" baseline="0">
                <a:latin typeface="Raleway-Regular"/>
              </a:rPr>
            </a:br>
            <a:r>
              <a:rPr lang="en-US" sz="1050" b="0" i="0" strike="noStrike" baseline="0">
                <a:latin typeface="Raleway-Regular"/>
              </a:rPr>
              <a:t>clamp,2.0“ grommet, or under worksurface mount</a:t>
            </a:r>
            <a:endParaRPr lang="en-US" sz="1050">
              <a:latin typeface="Raleway-Regular"/>
            </a:endParaRPr>
          </a:p>
          <a:p>
            <a:pPr marL="171450" indent="-171450" algn="l">
              <a:buFont typeface="Arial" panose="020B0604020202020204" pitchFamily="34" charset="0"/>
              <a:buChar char="•"/>
            </a:pPr>
            <a:r>
              <a:rPr lang="en-US" sz="1050" b="0" i="0" strike="noStrike" baseline="0">
                <a:latin typeface="Raleway-Regular"/>
              </a:rPr>
              <a:t>Meets spill-protection criteria</a:t>
            </a:r>
          </a:p>
          <a:p>
            <a:pPr marL="171450" indent="-171450" algn="l">
              <a:buFont typeface="Arial" panose="020B0604020202020204" pitchFamily="34" charset="0"/>
              <a:buChar char="•"/>
            </a:pPr>
            <a:r>
              <a:rPr lang="en-US" sz="1050" b="0" i="0" strike="noStrike" baseline="0">
                <a:latin typeface="Raleway-Regular"/>
              </a:rPr>
              <a:t>8.0' power cord</a:t>
            </a:r>
          </a:p>
          <a:p>
            <a:pPr marL="171450" indent="-171450" algn="l">
              <a:buFont typeface="Arial" panose="020B0604020202020204" pitchFamily="34" charset="0"/>
              <a:buChar char="•"/>
            </a:pPr>
            <a:r>
              <a:rPr lang="en-US" sz="1050" b="0" i="0" strike="noStrike" baseline="0">
                <a:latin typeface="Raleway-Regular"/>
              </a:rPr>
              <a:t>UL and cUL listed</a:t>
            </a:r>
          </a:p>
          <a:p>
            <a:pPr marL="171450" indent="-171450" algn="l">
              <a:buFont typeface="Arial" panose="020B0604020202020204" pitchFamily="34" charset="0"/>
              <a:buChar char="•"/>
            </a:pPr>
            <a:r>
              <a:rPr lang="pt-BR" sz="1050" b="0" i="0" strike="noStrike" baseline="0" err="1">
                <a:latin typeface="Raleway-Regular"/>
              </a:rPr>
              <a:t>Meets</a:t>
            </a:r>
            <a:r>
              <a:rPr lang="pt-BR" sz="1050" b="0" i="0" strike="noStrike" baseline="0">
                <a:latin typeface="Raleway-Regular"/>
              </a:rPr>
              <a:t> CSA C22.2 No269 surge </a:t>
            </a:r>
            <a:r>
              <a:rPr lang="en-US" sz="1050" b="0" i="0" strike="noStrike" baseline="0">
                <a:latin typeface="Raleway-Regular"/>
              </a:rPr>
              <a:t>protection </a:t>
            </a:r>
            <a:br>
              <a:rPr lang="en-US" sz="1050" b="0" i="0" strike="noStrike" baseline="0">
                <a:latin typeface="Raleway-Regular"/>
              </a:rPr>
            </a:br>
            <a:r>
              <a:rPr lang="en-US" sz="1050" b="0" i="0" strike="noStrike" baseline="0">
                <a:latin typeface="Raleway-Regular"/>
              </a:rPr>
              <a:t>guidelines.</a:t>
            </a:r>
          </a:p>
          <a:p>
            <a:pPr marL="171450" indent="-171450" algn="l">
              <a:buFont typeface="Arial" panose="020B0604020202020204" pitchFamily="34" charset="0"/>
              <a:buChar char="•"/>
            </a:pPr>
            <a:r>
              <a:rPr lang="en-US" sz="1050" b="0" i="0" strike="noStrike" baseline="0">
                <a:latin typeface="Raleway-Regular"/>
              </a:rPr>
              <a:t>Indicator light illuminates when built-in </a:t>
            </a:r>
            <a:br>
              <a:rPr lang="en-US" sz="1050" b="0" i="0" strike="noStrike" baseline="0">
                <a:latin typeface="Raleway-Regular"/>
              </a:rPr>
            </a:br>
            <a:r>
              <a:rPr lang="en-US" sz="1050" b="0" i="0" strike="noStrike" baseline="0">
                <a:latin typeface="Raleway-Regular"/>
              </a:rPr>
              <a:t>surge protection </a:t>
            </a:r>
            <a:r>
              <a:rPr lang="en-US" sz="1050">
                <a:latin typeface="Raleway-Regular"/>
              </a:rPr>
              <a:t>is active</a:t>
            </a:r>
            <a:endParaRPr lang="en-US" sz="1050" b="0" i="0" strike="noStrike" baseline="0">
              <a:latin typeface="Raleway-Regular"/>
            </a:endParaRPr>
          </a:p>
          <a:p>
            <a:pPr marL="171450" indent="-171450" algn="l">
              <a:buFont typeface="Arial" panose="020B0604020202020204" pitchFamily="34" charset="0"/>
              <a:buChar char="•"/>
            </a:pPr>
            <a:r>
              <a:rPr lang="en-US" sz="1050" b="0" i="0" strike="noStrike" baseline="0">
                <a:latin typeface="Raleway-Regular"/>
              </a:rPr>
              <a:t>If the light is not illuminated, please contact </a:t>
            </a:r>
            <a:br>
              <a:rPr lang="en-US" sz="1050" b="0" i="0" strike="noStrike" baseline="0">
                <a:latin typeface="Raleway-Regular"/>
              </a:rPr>
            </a:br>
            <a:r>
              <a:rPr lang="en-US" sz="1050" b="0" i="0" strike="noStrike" baseline="0">
                <a:latin typeface="Raleway-Regular"/>
              </a:rPr>
              <a:t>Customer </a:t>
            </a:r>
            <a:r>
              <a:rPr lang="en-US" sz="1050">
                <a:latin typeface="Raleway-Regular"/>
              </a:rPr>
              <a:t>Service</a:t>
            </a:r>
          </a:p>
          <a:p>
            <a:pPr marL="171450" indent="-171450" algn="l">
              <a:buFont typeface="Arial" panose="020B0604020202020204" pitchFamily="34" charset="0"/>
              <a:buChar char="•"/>
            </a:pPr>
            <a:r>
              <a:rPr lang="en-US" sz="1050" b="0" i="0" strike="noStrike" baseline="0">
                <a:latin typeface="Raleway-Regular"/>
              </a:rPr>
              <a:t>Warranty: 10 Years</a:t>
            </a:r>
          </a:p>
        </p:txBody>
      </p:sp>
      <p:pic>
        <p:nvPicPr>
          <p:cNvPr id="16" name="Picture 15">
            <a:extLst>
              <a:ext uri="{FF2B5EF4-FFF2-40B4-BE49-F238E27FC236}">
                <a16:creationId xmlns:a16="http://schemas.microsoft.com/office/drawing/2014/main" id="{F66B68E7-514D-57D3-BE63-D8140E03798A}"/>
              </a:ext>
            </a:extLst>
          </p:cNvPr>
          <p:cNvPicPr>
            <a:picLocks noChangeAspect="1"/>
          </p:cNvPicPr>
          <p:nvPr/>
        </p:nvPicPr>
        <p:blipFill rotWithShape="1">
          <a:blip r:embed="rId5"/>
          <a:srcRect r="-4499" b="24581"/>
          <a:stretch/>
        </p:blipFill>
        <p:spPr>
          <a:xfrm>
            <a:off x="7032126" y="3162170"/>
            <a:ext cx="1408986" cy="959199"/>
          </a:xfrm>
          <a:prstGeom prst="rect">
            <a:avLst/>
          </a:prstGeom>
        </p:spPr>
      </p:pic>
      <p:pic>
        <p:nvPicPr>
          <p:cNvPr id="18" name="Picture 17">
            <a:extLst>
              <a:ext uri="{FF2B5EF4-FFF2-40B4-BE49-F238E27FC236}">
                <a16:creationId xmlns:a16="http://schemas.microsoft.com/office/drawing/2014/main" id="{C639C73E-FE7A-AFD2-3ED4-CD46D9BC55FF}"/>
              </a:ext>
            </a:extLst>
          </p:cNvPr>
          <p:cNvPicPr>
            <a:picLocks noChangeAspect="1"/>
          </p:cNvPicPr>
          <p:nvPr/>
        </p:nvPicPr>
        <p:blipFill rotWithShape="1">
          <a:blip r:embed="rId6"/>
          <a:srcRect b="26009"/>
          <a:stretch/>
        </p:blipFill>
        <p:spPr>
          <a:xfrm>
            <a:off x="6971466" y="4726277"/>
            <a:ext cx="1469646" cy="902364"/>
          </a:xfrm>
          <a:prstGeom prst="rect">
            <a:avLst/>
          </a:prstGeom>
        </p:spPr>
      </p:pic>
      <p:pic>
        <p:nvPicPr>
          <p:cNvPr id="20" name="Picture 19">
            <a:extLst>
              <a:ext uri="{FF2B5EF4-FFF2-40B4-BE49-F238E27FC236}">
                <a16:creationId xmlns:a16="http://schemas.microsoft.com/office/drawing/2014/main" id="{866570F5-7EEC-7789-D436-080B01F194C0}"/>
              </a:ext>
            </a:extLst>
          </p:cNvPr>
          <p:cNvPicPr>
            <a:picLocks noChangeAspect="1"/>
          </p:cNvPicPr>
          <p:nvPr/>
        </p:nvPicPr>
        <p:blipFill>
          <a:blip r:embed="rId7"/>
          <a:stretch>
            <a:fillRect/>
          </a:stretch>
        </p:blipFill>
        <p:spPr>
          <a:xfrm>
            <a:off x="290117" y="5949265"/>
            <a:ext cx="1461275" cy="603329"/>
          </a:xfrm>
          <a:prstGeom prst="rect">
            <a:avLst/>
          </a:prstGeom>
        </p:spPr>
      </p:pic>
      <p:pic>
        <p:nvPicPr>
          <p:cNvPr id="22" name="Picture 21">
            <a:extLst>
              <a:ext uri="{FF2B5EF4-FFF2-40B4-BE49-F238E27FC236}">
                <a16:creationId xmlns:a16="http://schemas.microsoft.com/office/drawing/2014/main" id="{6AA6CBAA-593F-979D-DC88-D3E46D44390B}"/>
              </a:ext>
            </a:extLst>
          </p:cNvPr>
          <p:cNvPicPr>
            <a:picLocks noChangeAspect="1"/>
          </p:cNvPicPr>
          <p:nvPr/>
        </p:nvPicPr>
        <p:blipFill>
          <a:blip r:embed="rId8"/>
          <a:stretch>
            <a:fillRect/>
          </a:stretch>
        </p:blipFill>
        <p:spPr>
          <a:xfrm>
            <a:off x="10705987" y="6172728"/>
            <a:ext cx="1357382" cy="644181"/>
          </a:xfrm>
          <a:prstGeom prst="rect">
            <a:avLst/>
          </a:prstGeom>
        </p:spPr>
      </p:pic>
      <p:sp>
        <p:nvSpPr>
          <p:cNvPr id="2" name="TextBox 1">
            <a:extLst>
              <a:ext uri="{FF2B5EF4-FFF2-40B4-BE49-F238E27FC236}">
                <a16:creationId xmlns:a16="http://schemas.microsoft.com/office/drawing/2014/main" id="{CF9D7DA0-4336-C25E-F4F3-2F27B069166F}"/>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Flexcharge™4</a:t>
            </a:r>
          </a:p>
          <a:p>
            <a:r>
              <a:rPr lang="en-US" sz="1400">
                <a:latin typeface="Raleway-LightItalic"/>
              </a:rPr>
              <a:t>Personal Desktop Power</a:t>
            </a:r>
          </a:p>
        </p:txBody>
      </p:sp>
      <p:sp>
        <p:nvSpPr>
          <p:cNvPr id="5" name="TextBox 4">
            <a:extLst>
              <a:ext uri="{FF2B5EF4-FFF2-40B4-BE49-F238E27FC236}">
                <a16:creationId xmlns:a16="http://schemas.microsoft.com/office/drawing/2014/main" id="{92C49440-E1B2-3074-7B70-ED6EA8AA0E65}"/>
              </a:ext>
            </a:extLst>
          </p:cNvPr>
          <p:cNvSpPr txBox="1"/>
          <p:nvPr/>
        </p:nvSpPr>
        <p:spPr>
          <a:xfrm>
            <a:off x="6679735" y="4121369"/>
            <a:ext cx="205310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AC outlets with built in </a:t>
            </a:r>
            <a:br>
              <a:rPr lang="en-US" sz="800">
                <a:latin typeface="Raleway-MediumItalic"/>
              </a:rPr>
            </a:br>
            <a:r>
              <a:rPr lang="en-US" sz="800">
                <a:latin typeface="Raleway-MediumItalic"/>
              </a:rPr>
              <a:t>surge protection indicator light</a:t>
            </a:r>
          </a:p>
        </p:txBody>
      </p:sp>
      <p:sp>
        <p:nvSpPr>
          <p:cNvPr id="6" name="TextBox 5">
            <a:extLst>
              <a:ext uri="{FF2B5EF4-FFF2-40B4-BE49-F238E27FC236}">
                <a16:creationId xmlns:a16="http://schemas.microsoft.com/office/drawing/2014/main" id="{28959BE2-A851-77D4-C618-AC73EC05EF57}"/>
              </a:ext>
            </a:extLst>
          </p:cNvPr>
          <p:cNvSpPr txBox="1"/>
          <p:nvPr/>
        </p:nvSpPr>
        <p:spPr>
          <a:xfrm>
            <a:off x="6710065" y="5635841"/>
            <a:ext cx="205310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quick charge USB-A ports</a:t>
            </a:r>
          </a:p>
        </p:txBody>
      </p:sp>
    </p:spTree>
    <p:extLst>
      <p:ext uri="{BB962C8B-B14F-4D97-AF65-F5344CB8AC3E}">
        <p14:creationId xmlns:p14="http://schemas.microsoft.com/office/powerpoint/2010/main" val="240744481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37683E3-40E7-4DF1-84D9-761A3EFB3434}"/>
              </a:ext>
            </a:extLst>
          </p:cNvPr>
          <p:cNvPicPr>
            <a:picLocks noChangeAspect="1"/>
          </p:cNvPicPr>
          <p:nvPr/>
        </p:nvPicPr>
        <p:blipFill>
          <a:blip r:embed="rId2"/>
          <a:stretch>
            <a:fillRect/>
          </a:stretch>
        </p:blipFill>
        <p:spPr>
          <a:xfrm>
            <a:off x="1047004" y="935897"/>
            <a:ext cx="4861036" cy="3533305"/>
          </a:xfrm>
          <a:prstGeom prst="rect">
            <a:avLst/>
          </a:prstGeom>
        </p:spPr>
      </p:pic>
      <p:pic>
        <p:nvPicPr>
          <p:cNvPr id="17" name="Picture 16">
            <a:extLst>
              <a:ext uri="{FF2B5EF4-FFF2-40B4-BE49-F238E27FC236}">
                <a16:creationId xmlns:a16="http://schemas.microsoft.com/office/drawing/2014/main" id="{2E0E02F0-4057-4A50-87D6-89EAD95F3FDD}"/>
              </a:ext>
            </a:extLst>
          </p:cNvPr>
          <p:cNvPicPr>
            <a:picLocks noChangeAspect="1"/>
          </p:cNvPicPr>
          <p:nvPr/>
        </p:nvPicPr>
        <p:blipFill rotWithShape="1">
          <a:blip r:embed="rId3"/>
          <a:srcRect l="10283" b="-269"/>
          <a:stretch/>
        </p:blipFill>
        <p:spPr>
          <a:xfrm>
            <a:off x="6949440" y="70804"/>
            <a:ext cx="5140960" cy="2997515"/>
          </a:xfrm>
          <a:prstGeom prst="rect">
            <a:avLst/>
          </a:prstGeom>
        </p:spPr>
      </p:pic>
      <p:pic>
        <p:nvPicPr>
          <p:cNvPr id="4" name="Picture 3">
            <a:extLst>
              <a:ext uri="{FF2B5EF4-FFF2-40B4-BE49-F238E27FC236}">
                <a16:creationId xmlns:a16="http://schemas.microsoft.com/office/drawing/2014/main" id="{E0942C70-1774-D896-DC23-EEF9C6AD5703}"/>
              </a:ext>
            </a:extLst>
          </p:cNvPr>
          <p:cNvPicPr>
            <a:picLocks noChangeAspect="1"/>
          </p:cNvPicPr>
          <p:nvPr/>
        </p:nvPicPr>
        <p:blipFill>
          <a:blip r:embed="rId4"/>
          <a:stretch>
            <a:fillRect/>
          </a:stretch>
        </p:blipFill>
        <p:spPr>
          <a:xfrm>
            <a:off x="2792691" y="4875227"/>
            <a:ext cx="2250350" cy="1688625"/>
          </a:xfrm>
          <a:prstGeom prst="rect">
            <a:avLst/>
          </a:prstGeom>
        </p:spPr>
      </p:pic>
      <p:sp>
        <p:nvSpPr>
          <p:cNvPr id="9" name="TextBox 8">
            <a:extLst>
              <a:ext uri="{FF2B5EF4-FFF2-40B4-BE49-F238E27FC236}">
                <a16:creationId xmlns:a16="http://schemas.microsoft.com/office/drawing/2014/main" id="{E5D67544-CB2C-9C18-5EF0-67A927B92CCA}"/>
              </a:ext>
            </a:extLst>
          </p:cNvPr>
          <p:cNvSpPr txBox="1"/>
          <p:nvPr/>
        </p:nvSpPr>
        <p:spPr>
          <a:xfrm>
            <a:off x="8793503" y="3168846"/>
            <a:ext cx="4245315" cy="2600712"/>
          </a:xfrm>
          <a:prstGeom prst="rect">
            <a:avLst/>
          </a:prstGeom>
          <a:noFill/>
        </p:spPr>
        <p:txBody>
          <a:bodyPr wrap="square" lIns="91440" tIns="45720" rIns="91440" bIns="45720" anchor="ctr">
            <a:spAutoFit/>
          </a:bodyPr>
          <a:lstStyle/>
          <a:p>
            <a:pPr algn="l"/>
            <a:r>
              <a:rPr lang="en-US" sz="1600" b="0" i="0" strike="noStrike" baseline="0">
                <a:latin typeface="Raleway-Regular"/>
              </a:rPr>
              <a:t>Product Specifications</a:t>
            </a:r>
          </a:p>
          <a:p>
            <a:pPr marL="171450" indent="-171450" algn="l">
              <a:buFont typeface="Arial" panose="020B0604020202020204" pitchFamily="34" charset="0"/>
              <a:buChar char="•"/>
            </a:pPr>
            <a:endParaRPr lang="en-US" sz="1050" b="0" i="0" strike="noStrike" baseline="0">
              <a:latin typeface="Raleway-Regular"/>
            </a:endParaRPr>
          </a:p>
          <a:p>
            <a:pPr marL="171450" indent="-171450" algn="l">
              <a:buFont typeface="Arial" panose="020B0604020202020204" pitchFamily="34" charset="0"/>
              <a:buChar char="•"/>
            </a:pPr>
            <a:r>
              <a:rPr lang="en-US" sz="1050" b="0" i="0" strike="noStrike" baseline="0">
                <a:latin typeface="Raleway-Regular"/>
              </a:rPr>
              <a:t>Two AC outlets: 15A, 125V, 60Hz</a:t>
            </a:r>
          </a:p>
          <a:p>
            <a:pPr marL="171450" indent="-171450" algn="l">
              <a:buFont typeface="Arial" panose="020B0604020202020204" pitchFamily="34" charset="0"/>
              <a:buChar char="•"/>
            </a:pPr>
            <a:r>
              <a:rPr lang="en-US" sz="1050" b="0" i="0" strike="noStrike" baseline="0">
                <a:latin typeface="Raleway-Regular"/>
              </a:rPr>
              <a:t>One quick-charge USB-A port: 3.1A, 5V</a:t>
            </a:r>
          </a:p>
          <a:p>
            <a:pPr marL="171450" indent="-171450" algn="l">
              <a:buFont typeface="Arial" panose="020B0604020202020204" pitchFamily="34" charset="0"/>
              <a:buChar char="•"/>
            </a:pPr>
            <a:r>
              <a:rPr lang="en-US" sz="1050" b="0" i="0" strike="noStrike" baseline="0">
                <a:latin typeface="Raleway-Regular"/>
              </a:rPr>
              <a:t>One quick-charge USB-C port: 3.1A, 5V </a:t>
            </a:r>
            <a:br>
              <a:rPr lang="en-US" sz="1050" b="0" i="0" strike="noStrike" baseline="0">
                <a:latin typeface="Raleway-Regular"/>
              </a:rPr>
            </a:br>
            <a:r>
              <a:rPr lang="en-US" sz="1050" b="0" i="1" strike="noStrike" baseline="0">
                <a:latin typeface="Raleway-Regular"/>
              </a:rPr>
              <a:t>(device dependent)</a:t>
            </a:r>
          </a:p>
          <a:p>
            <a:pPr marL="171450" indent="-171450" algn="l">
              <a:buFont typeface="Arial" panose="020B0604020202020204" pitchFamily="34" charset="0"/>
              <a:buChar char="•"/>
            </a:pPr>
            <a:r>
              <a:rPr lang="en-US" sz="1050" b="0" i="0" strike="noStrike" baseline="0">
                <a:latin typeface="Raleway-Regular"/>
              </a:rPr>
              <a:t>Universal mounting bracket that allows </a:t>
            </a:r>
            <a:br>
              <a:rPr lang="en-US" sz="1050" b="0" i="0" strike="noStrike" baseline="0">
                <a:latin typeface="Raleway-Regular"/>
              </a:rPr>
            </a:br>
            <a:r>
              <a:rPr lang="en-US" sz="1050" b="0" i="0" strike="noStrike" baseline="0">
                <a:latin typeface="Raleway-Regular"/>
              </a:rPr>
              <a:t>for a desk clamp, 2.0”grommet, or under </a:t>
            </a:r>
            <a:br>
              <a:rPr lang="en-US" sz="1050" b="0" i="0" strike="noStrike" baseline="0">
                <a:latin typeface="Raleway-Regular"/>
              </a:rPr>
            </a:br>
            <a:r>
              <a:rPr lang="en-US" sz="1050" b="0" i="0" strike="noStrike" baseline="0">
                <a:latin typeface="Raleway-Regular"/>
              </a:rPr>
              <a:t>worksurface mount</a:t>
            </a:r>
          </a:p>
          <a:p>
            <a:pPr marL="171450" indent="-171450" algn="l">
              <a:buFont typeface="Arial" panose="020B0604020202020204" pitchFamily="34" charset="0"/>
              <a:buChar char="•"/>
            </a:pPr>
            <a:r>
              <a:rPr lang="en-US" sz="1050" b="0" i="0" strike="noStrike" baseline="0">
                <a:latin typeface="Raleway-Regular"/>
              </a:rPr>
              <a:t>Meets spill-protection criteria</a:t>
            </a:r>
          </a:p>
          <a:p>
            <a:pPr marL="171450" indent="-171450" algn="l">
              <a:buFont typeface="Arial" panose="020B0604020202020204" pitchFamily="34" charset="0"/>
              <a:buChar char="•"/>
            </a:pPr>
            <a:r>
              <a:rPr lang="en-US" sz="1050" b="0" i="0" strike="noStrike" baseline="0">
                <a:latin typeface="Raleway-Regular"/>
              </a:rPr>
              <a:t>UL and cUL listed</a:t>
            </a:r>
          </a:p>
          <a:p>
            <a:pPr marL="171450" indent="-171450" algn="l">
              <a:buFont typeface="Arial" panose="020B0604020202020204" pitchFamily="34" charset="0"/>
              <a:buChar char="•"/>
            </a:pPr>
            <a:r>
              <a:rPr lang="en-US" sz="1050" b="0" i="0" strike="noStrike" baseline="0">
                <a:latin typeface="Raleway-Regular"/>
              </a:rPr>
              <a:t>8.0’ power cord</a:t>
            </a:r>
          </a:p>
          <a:p>
            <a:pPr marL="171450" indent="-171450" algn="l">
              <a:buFont typeface="Arial" panose="020B0604020202020204" pitchFamily="34" charset="0"/>
              <a:buChar char="•"/>
            </a:pPr>
            <a:r>
              <a:rPr lang="en-US" sz="1050" b="0" i="0" strike="noStrike" baseline="0">
                <a:latin typeface="Raleway-Regular"/>
              </a:rPr>
              <a:t>Indicator light illuminates when </a:t>
            </a:r>
            <a:br>
              <a:rPr lang="en-US" sz="1050" b="0" i="0" strike="noStrike" baseline="0">
                <a:latin typeface="Raleway-Regular"/>
              </a:rPr>
            </a:br>
            <a:r>
              <a:rPr lang="en-US" sz="1050" b="0" i="0" strike="noStrike" baseline="0">
                <a:latin typeface="Raleway-Regular"/>
              </a:rPr>
              <a:t>built-in surge protection is active</a:t>
            </a:r>
          </a:p>
          <a:p>
            <a:pPr marL="171450" indent="-171450">
              <a:buFont typeface="Arial" panose="020B0604020202020204" pitchFamily="34" charset="0"/>
              <a:buChar char="•"/>
            </a:pPr>
            <a:r>
              <a:rPr lang="en-US" sz="1050" b="0" i="0" strike="noStrike" baseline="0">
                <a:latin typeface="Raleway-Regular"/>
              </a:rPr>
              <a:t>Warranty: 10 Years</a:t>
            </a:r>
          </a:p>
        </p:txBody>
      </p:sp>
      <p:pic>
        <p:nvPicPr>
          <p:cNvPr id="13" name="Picture 12">
            <a:extLst>
              <a:ext uri="{FF2B5EF4-FFF2-40B4-BE49-F238E27FC236}">
                <a16:creationId xmlns:a16="http://schemas.microsoft.com/office/drawing/2014/main" id="{844103CB-C557-3B92-D7A8-71704BFC947A}"/>
              </a:ext>
            </a:extLst>
          </p:cNvPr>
          <p:cNvPicPr>
            <a:picLocks noChangeAspect="1"/>
          </p:cNvPicPr>
          <p:nvPr/>
        </p:nvPicPr>
        <p:blipFill>
          <a:blip r:embed="rId5"/>
          <a:stretch>
            <a:fillRect/>
          </a:stretch>
        </p:blipFill>
        <p:spPr>
          <a:xfrm>
            <a:off x="269602" y="6047427"/>
            <a:ext cx="1453554" cy="669951"/>
          </a:xfrm>
          <a:prstGeom prst="rect">
            <a:avLst/>
          </a:prstGeom>
        </p:spPr>
      </p:pic>
      <p:sp>
        <p:nvSpPr>
          <p:cNvPr id="2" name="TextBox 1">
            <a:extLst>
              <a:ext uri="{FF2B5EF4-FFF2-40B4-BE49-F238E27FC236}">
                <a16:creationId xmlns:a16="http://schemas.microsoft.com/office/drawing/2014/main" id="{968991EF-FA44-A6D3-8DCE-ABF6B3F5B78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Flexcharge™4C</a:t>
            </a:r>
          </a:p>
          <a:p>
            <a:r>
              <a:rPr lang="en-US" sz="1400">
                <a:latin typeface="Raleway-LightItalic"/>
              </a:rPr>
              <a:t>Personal Desktop Power</a:t>
            </a:r>
          </a:p>
        </p:txBody>
      </p:sp>
      <p:pic>
        <p:nvPicPr>
          <p:cNvPr id="3" name="Picture 2">
            <a:extLst>
              <a:ext uri="{FF2B5EF4-FFF2-40B4-BE49-F238E27FC236}">
                <a16:creationId xmlns:a16="http://schemas.microsoft.com/office/drawing/2014/main" id="{AB891A43-F576-8674-24E5-29FCFEB24E71}"/>
              </a:ext>
            </a:extLst>
          </p:cNvPr>
          <p:cNvPicPr>
            <a:picLocks noChangeAspect="1"/>
          </p:cNvPicPr>
          <p:nvPr/>
        </p:nvPicPr>
        <p:blipFill rotWithShape="1">
          <a:blip r:embed="rId6"/>
          <a:srcRect r="-4499" b="24581"/>
          <a:stretch/>
        </p:blipFill>
        <p:spPr>
          <a:xfrm>
            <a:off x="7032126" y="3162170"/>
            <a:ext cx="1408986" cy="959199"/>
          </a:xfrm>
          <a:prstGeom prst="rect">
            <a:avLst/>
          </a:prstGeom>
        </p:spPr>
      </p:pic>
      <p:sp>
        <p:nvSpPr>
          <p:cNvPr id="7" name="TextBox 6">
            <a:extLst>
              <a:ext uri="{FF2B5EF4-FFF2-40B4-BE49-F238E27FC236}">
                <a16:creationId xmlns:a16="http://schemas.microsoft.com/office/drawing/2014/main" id="{87D5054F-0CEF-7EFF-55E4-58596E97CF0E}"/>
              </a:ext>
            </a:extLst>
          </p:cNvPr>
          <p:cNvSpPr txBox="1"/>
          <p:nvPr/>
        </p:nvSpPr>
        <p:spPr>
          <a:xfrm>
            <a:off x="6679735" y="4121369"/>
            <a:ext cx="205310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AC outlets with built in </a:t>
            </a:r>
            <a:br>
              <a:rPr lang="en-US" sz="800">
                <a:latin typeface="Raleway-MediumItalic"/>
              </a:rPr>
            </a:br>
            <a:r>
              <a:rPr lang="en-US" sz="800">
                <a:latin typeface="Raleway-MediumItalic"/>
              </a:rPr>
              <a:t>surge protection indicator light</a:t>
            </a:r>
          </a:p>
        </p:txBody>
      </p:sp>
      <p:sp>
        <p:nvSpPr>
          <p:cNvPr id="8" name="TextBox 7">
            <a:extLst>
              <a:ext uri="{FF2B5EF4-FFF2-40B4-BE49-F238E27FC236}">
                <a16:creationId xmlns:a16="http://schemas.microsoft.com/office/drawing/2014/main" id="{578016BB-24C8-CD66-392F-DEB10D14F589}"/>
              </a:ext>
            </a:extLst>
          </p:cNvPr>
          <p:cNvSpPr txBox="1"/>
          <p:nvPr/>
        </p:nvSpPr>
        <p:spPr>
          <a:xfrm>
            <a:off x="6710065" y="5635841"/>
            <a:ext cx="205310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two quick charge ports,</a:t>
            </a:r>
          </a:p>
          <a:p>
            <a:pPr algn="ctr"/>
            <a:r>
              <a:rPr lang="en-US" sz="800">
                <a:latin typeface="Raleway-MediumItalic"/>
              </a:rPr>
              <a:t>one USB-A, one USB-C</a:t>
            </a:r>
          </a:p>
        </p:txBody>
      </p:sp>
      <p:pic>
        <p:nvPicPr>
          <p:cNvPr id="15" name="Picture 14">
            <a:extLst>
              <a:ext uri="{FF2B5EF4-FFF2-40B4-BE49-F238E27FC236}">
                <a16:creationId xmlns:a16="http://schemas.microsoft.com/office/drawing/2014/main" id="{A5DAA347-12BF-4636-9014-854BF63F6CA9}"/>
              </a:ext>
            </a:extLst>
          </p:cNvPr>
          <p:cNvPicPr>
            <a:picLocks noChangeAspect="1"/>
          </p:cNvPicPr>
          <p:nvPr/>
        </p:nvPicPr>
        <p:blipFill rotWithShape="1">
          <a:blip r:embed="rId7"/>
          <a:srcRect l="58863" t="1930" b="33323"/>
          <a:stretch/>
        </p:blipFill>
        <p:spPr>
          <a:xfrm>
            <a:off x="7271510" y="4705957"/>
            <a:ext cx="930215" cy="914206"/>
          </a:xfrm>
          <a:prstGeom prst="rect">
            <a:avLst/>
          </a:prstGeom>
        </p:spPr>
      </p:pic>
    </p:spTree>
    <p:extLst>
      <p:ext uri="{BB962C8B-B14F-4D97-AF65-F5344CB8AC3E}">
        <p14:creationId xmlns:p14="http://schemas.microsoft.com/office/powerpoint/2010/main" val="293342671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AF558DF-FC58-4E13-5428-6292F93C94BF}"/>
              </a:ext>
            </a:extLst>
          </p:cNvPr>
          <p:cNvPicPr>
            <a:picLocks noChangeAspect="1"/>
          </p:cNvPicPr>
          <p:nvPr/>
        </p:nvPicPr>
        <p:blipFill rotWithShape="1">
          <a:blip r:embed="rId2"/>
          <a:srcRect l="16073" r="27974" b="10812"/>
          <a:stretch/>
        </p:blipFill>
        <p:spPr>
          <a:xfrm>
            <a:off x="2990335" y="3598948"/>
            <a:ext cx="1529707" cy="2561579"/>
          </a:xfrm>
          <a:prstGeom prst="rect">
            <a:avLst/>
          </a:prstGeom>
        </p:spPr>
      </p:pic>
      <p:sp>
        <p:nvSpPr>
          <p:cNvPr id="11" name="Rectangle 10">
            <a:extLst>
              <a:ext uri="{FF2B5EF4-FFF2-40B4-BE49-F238E27FC236}">
                <a16:creationId xmlns:a16="http://schemas.microsoft.com/office/drawing/2014/main" id="{8E6678F0-4B98-B396-0984-3BA30AFD152D}"/>
              </a:ext>
            </a:extLst>
          </p:cNvPr>
          <p:cNvSpPr/>
          <p:nvPr/>
        </p:nvSpPr>
        <p:spPr>
          <a:xfrm>
            <a:off x="1961870" y="4235017"/>
            <a:ext cx="1375944" cy="32358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50FD6AC-54C5-E827-112E-9469F0E286BE}"/>
              </a:ext>
            </a:extLst>
          </p:cNvPr>
          <p:cNvSpPr/>
          <p:nvPr/>
        </p:nvSpPr>
        <p:spPr>
          <a:xfrm>
            <a:off x="4151870" y="3844765"/>
            <a:ext cx="1375944" cy="32358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CEF4DEB-5D88-434F-A7F2-652C2076D166}"/>
              </a:ext>
            </a:extLst>
          </p:cNvPr>
          <p:cNvPicPr>
            <a:picLocks noChangeAspect="1"/>
          </p:cNvPicPr>
          <p:nvPr/>
        </p:nvPicPr>
        <p:blipFill>
          <a:blip r:embed="rId3"/>
          <a:stretch>
            <a:fillRect/>
          </a:stretch>
        </p:blipFill>
        <p:spPr>
          <a:xfrm>
            <a:off x="248386" y="1292137"/>
            <a:ext cx="5702623" cy="1928584"/>
          </a:xfrm>
          <a:prstGeom prst="rect">
            <a:avLst/>
          </a:prstGeom>
        </p:spPr>
      </p:pic>
      <p:pic>
        <p:nvPicPr>
          <p:cNvPr id="6" name="Picture 5">
            <a:extLst>
              <a:ext uri="{FF2B5EF4-FFF2-40B4-BE49-F238E27FC236}">
                <a16:creationId xmlns:a16="http://schemas.microsoft.com/office/drawing/2014/main" id="{197B927B-573D-4FC3-8776-774A7E799177}"/>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240992" y="69605"/>
            <a:ext cx="5880683" cy="3335149"/>
          </a:xfrm>
          <a:prstGeom prst="rect">
            <a:avLst/>
          </a:prstGeom>
        </p:spPr>
      </p:pic>
      <p:pic>
        <p:nvPicPr>
          <p:cNvPr id="14" name="Picture 13">
            <a:extLst>
              <a:ext uri="{FF2B5EF4-FFF2-40B4-BE49-F238E27FC236}">
                <a16:creationId xmlns:a16="http://schemas.microsoft.com/office/drawing/2014/main" id="{1509333A-A44A-2706-DE62-B8F723275F7E}"/>
              </a:ext>
            </a:extLst>
          </p:cNvPr>
          <p:cNvPicPr>
            <a:picLocks noChangeAspect="1"/>
          </p:cNvPicPr>
          <p:nvPr/>
        </p:nvPicPr>
        <p:blipFill>
          <a:blip r:embed="rId5"/>
          <a:stretch>
            <a:fillRect/>
          </a:stretch>
        </p:blipFill>
        <p:spPr>
          <a:xfrm>
            <a:off x="212833" y="5995332"/>
            <a:ext cx="1605468" cy="668945"/>
          </a:xfrm>
          <a:prstGeom prst="rect">
            <a:avLst/>
          </a:prstGeom>
        </p:spPr>
      </p:pic>
      <p:sp>
        <p:nvSpPr>
          <p:cNvPr id="18" name="TextBox 17">
            <a:extLst>
              <a:ext uri="{FF2B5EF4-FFF2-40B4-BE49-F238E27FC236}">
                <a16:creationId xmlns:a16="http://schemas.microsoft.com/office/drawing/2014/main" id="{D6C88F10-D371-AFE5-56A4-B19E198D46D6}"/>
              </a:ext>
            </a:extLst>
          </p:cNvPr>
          <p:cNvSpPr txBox="1"/>
          <p:nvPr/>
        </p:nvSpPr>
        <p:spPr>
          <a:xfrm>
            <a:off x="6169872" y="3493887"/>
            <a:ext cx="4223304" cy="3462486"/>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strike="noStrike" baseline="0">
              <a:latin typeface="Raleway-Regular"/>
            </a:endParaRPr>
          </a:p>
          <a:p>
            <a:pPr marL="171450" indent="-171450">
              <a:buFont typeface="Arial" panose="020B0604020202020204" pitchFamily="34" charset="0"/>
              <a:buChar char="•"/>
            </a:pPr>
            <a:r>
              <a:rPr lang="en-US" sz="1050" strike="noStrike" baseline="0">
                <a:latin typeface="Raleway-Regular"/>
              </a:rPr>
              <a:t>Power module:</a:t>
            </a:r>
            <a:br>
              <a:rPr lang="en-US" sz="1050" strike="noStrike" baseline="0">
                <a:latin typeface="Raleway-Regular"/>
              </a:rPr>
            </a:br>
            <a:r>
              <a:rPr lang="en-US" sz="1050" strike="noStrike" baseline="0">
                <a:latin typeface="Raleway-Regular"/>
              </a:rPr>
              <a:t>- Two AC outlets- 15A, 125V, 60Hz</a:t>
            </a:r>
            <a:br>
              <a:rPr lang="en-US" sz="1050" strike="noStrike" baseline="0">
                <a:latin typeface="Raleway-Regular"/>
              </a:rPr>
            </a:br>
            <a:r>
              <a:rPr lang="en-US" sz="1050" strike="noStrike" baseline="0">
                <a:latin typeface="Raleway-Regular"/>
              </a:rPr>
              <a:t>- One quick-charge USB-A port-3.1A, 5V</a:t>
            </a:r>
            <a:br>
              <a:rPr lang="en-US" sz="1050" strike="noStrike" baseline="0">
                <a:latin typeface="Raleway-Regular"/>
              </a:rPr>
            </a:br>
            <a:r>
              <a:rPr lang="en-US" sz="1050" strike="noStrike" baseline="0">
                <a:latin typeface="Raleway-Regular"/>
              </a:rPr>
              <a:t>- One quick-charge USB-C port- 3.1A, 5V</a:t>
            </a:r>
            <a:br>
              <a:rPr lang="en-US" sz="1050" strike="noStrike" baseline="0">
                <a:latin typeface="Raleway-Regular"/>
              </a:rPr>
            </a:br>
            <a:r>
              <a:rPr lang="en-US" sz="1050">
                <a:latin typeface="Raleway-Regular"/>
              </a:rPr>
              <a:t>  </a:t>
            </a:r>
            <a:r>
              <a:rPr lang="en-US" sz="1050" strike="noStrike" baseline="0">
                <a:latin typeface="Raleway-Regular"/>
              </a:rPr>
              <a:t> (device dependent)</a:t>
            </a:r>
          </a:p>
          <a:p>
            <a:pPr marL="171450" indent="-171450" algn="l">
              <a:buFont typeface="Arial" panose="020B0604020202020204" pitchFamily="34" charset="0"/>
              <a:buChar char="•"/>
            </a:pPr>
            <a:r>
              <a:rPr lang="en-US" sz="1050" strike="noStrike" baseline="0">
                <a:latin typeface="Raleway-Regular"/>
              </a:rPr>
              <a:t>Power strip: six AC outlets</a:t>
            </a:r>
          </a:p>
          <a:p>
            <a:pPr marL="171450" indent="-171450">
              <a:buFont typeface="Arial" panose="020B0604020202020204" pitchFamily="34" charset="0"/>
              <a:buChar char="•"/>
            </a:pPr>
            <a:r>
              <a:rPr lang="en-US" sz="1050" strike="noStrike" baseline="0">
                <a:latin typeface="Raleway-Regular"/>
              </a:rPr>
              <a:t>Power module: universal mounting bracket that</a:t>
            </a:r>
            <a:r>
              <a:rPr lang="en-US" sz="1050">
                <a:latin typeface="Raleway-Regular"/>
              </a:rPr>
              <a:t> </a:t>
            </a:r>
            <a:r>
              <a:rPr lang="en-US" sz="1050" strike="noStrike" baseline="0">
                <a:latin typeface="Raleway-Regular"/>
              </a:rPr>
              <a:t> </a:t>
            </a:r>
            <a:br>
              <a:rPr lang="en-US" sz="1050" strike="noStrike" baseline="0">
                <a:latin typeface="Raleway-Regular"/>
              </a:rPr>
            </a:br>
            <a:r>
              <a:rPr lang="en-US" sz="1050" strike="noStrike" baseline="0">
                <a:latin typeface="Raleway-Regular"/>
              </a:rPr>
              <a:t>allows for a desk clamp, 2.0" grommet, or under </a:t>
            </a:r>
            <a:br>
              <a:rPr lang="en-US" sz="1050">
                <a:latin typeface="Raleway-Regular"/>
              </a:rPr>
            </a:br>
            <a:r>
              <a:rPr lang="en-US" sz="1050" strike="noStrike" baseline="0">
                <a:latin typeface="Raleway-Regular"/>
              </a:rPr>
              <a:t>worksurface</a:t>
            </a:r>
            <a:r>
              <a:rPr lang="en-US" sz="1050">
                <a:latin typeface="Raleway-Regular"/>
              </a:rPr>
              <a:t> </a:t>
            </a:r>
            <a:r>
              <a:rPr lang="en-US" sz="1050" strike="noStrike" baseline="0">
                <a:latin typeface="Raleway-Regular"/>
              </a:rPr>
              <a:t>mount</a:t>
            </a:r>
          </a:p>
          <a:p>
            <a:pPr marL="171450" indent="-171450" algn="l">
              <a:buFont typeface="Arial" panose="020B0604020202020204" pitchFamily="34" charset="0"/>
              <a:buChar char="•"/>
            </a:pPr>
            <a:r>
              <a:rPr lang="en-US" sz="1050" strike="noStrike" baseline="0">
                <a:latin typeface="Raleway-Regular"/>
              </a:rPr>
              <a:t>Power strip: mounts below the worksurface</a:t>
            </a:r>
          </a:p>
          <a:p>
            <a:pPr marL="171450" indent="-171450" algn="l">
              <a:buFont typeface="Arial" panose="020B0604020202020204" pitchFamily="34" charset="0"/>
              <a:buChar char="•"/>
            </a:pPr>
            <a:r>
              <a:rPr lang="en-US" sz="1050" strike="noStrike" baseline="0">
                <a:latin typeface="Raleway-Regular"/>
              </a:rPr>
              <a:t>Power module meets spill-protection criteria</a:t>
            </a:r>
          </a:p>
          <a:p>
            <a:pPr marL="171450" indent="-171450" algn="l">
              <a:buFont typeface="Arial" panose="020B0604020202020204" pitchFamily="34" charset="0"/>
              <a:buChar char="•"/>
            </a:pPr>
            <a:r>
              <a:rPr lang="en-US" sz="1050" strike="noStrike" baseline="0">
                <a:latin typeface="Raleway-Regular"/>
              </a:rPr>
              <a:t>UL and cUL listed</a:t>
            </a:r>
          </a:p>
          <a:p>
            <a:pPr marL="171450" indent="-171450" algn="l">
              <a:buFont typeface="Arial" panose="020B0604020202020204" pitchFamily="34" charset="0"/>
              <a:buChar char="•"/>
            </a:pPr>
            <a:r>
              <a:rPr lang="en-US" sz="1050" strike="noStrike" baseline="0">
                <a:latin typeface="Raleway-Regular"/>
              </a:rPr>
              <a:t>8.0' power cord (black)</a:t>
            </a:r>
          </a:p>
          <a:p>
            <a:pPr marL="171450" indent="-171450" algn="l">
              <a:buFont typeface="Arial" panose="020B0604020202020204" pitchFamily="34" charset="0"/>
              <a:buChar char="•"/>
            </a:pPr>
            <a:r>
              <a:rPr lang="en-US" sz="1050" strike="noStrike" baseline="0">
                <a:latin typeface="Raleway-Regular"/>
              </a:rPr>
              <a:t>28.5" connection cord (color matched to power module)</a:t>
            </a:r>
          </a:p>
          <a:p>
            <a:pPr marL="171450" indent="-171450" algn="l">
              <a:buFont typeface="Arial" panose="020B0604020202020204" pitchFamily="34" charset="0"/>
              <a:buChar char="•"/>
            </a:pPr>
            <a:r>
              <a:rPr lang="en-US" sz="1050" strike="noStrike" baseline="0">
                <a:latin typeface="Raleway-Regular"/>
              </a:rPr>
              <a:t>Indicator light illuminates when built in surge protection is active</a:t>
            </a:r>
          </a:p>
          <a:p>
            <a:pPr marL="171450" indent="-171450">
              <a:buFont typeface="Arial" panose="020B0604020202020204" pitchFamily="34" charset="0"/>
              <a:buChar char="•"/>
            </a:pPr>
            <a:r>
              <a:rPr lang="en-US" sz="1050" strike="noStrike" baseline="0">
                <a:latin typeface="Raleway-Regular"/>
              </a:rPr>
              <a:t>Warranty: 10 Years</a:t>
            </a:r>
          </a:p>
          <a:p>
            <a:pPr algn="l"/>
            <a:endParaRPr lang="en-US" sz="1400" b="0" i="0" u="none" strike="noStrike" baseline="0">
              <a:latin typeface="Raleway-Light"/>
            </a:endParaRPr>
          </a:p>
        </p:txBody>
      </p:sp>
      <p:sp>
        <p:nvSpPr>
          <p:cNvPr id="2" name="TextBox 1">
            <a:extLst>
              <a:ext uri="{FF2B5EF4-FFF2-40B4-BE49-F238E27FC236}">
                <a16:creationId xmlns:a16="http://schemas.microsoft.com/office/drawing/2014/main" id="{D47533A4-4F42-683D-0F1D-D2687E2CFE45}"/>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Flexcharge™4CX</a:t>
            </a:r>
          </a:p>
          <a:p>
            <a:r>
              <a:rPr lang="en-US" sz="1400">
                <a:latin typeface="Raleway-LightItalic"/>
              </a:rPr>
              <a:t>Personal Desktop Power + Power Strip</a:t>
            </a:r>
          </a:p>
        </p:txBody>
      </p:sp>
      <p:sp>
        <p:nvSpPr>
          <p:cNvPr id="4" name="TextBox 3">
            <a:extLst>
              <a:ext uri="{FF2B5EF4-FFF2-40B4-BE49-F238E27FC236}">
                <a16:creationId xmlns:a16="http://schemas.microsoft.com/office/drawing/2014/main" id="{F8E71A58-34EC-5F79-56D8-B739BAF7E7FA}"/>
              </a:ext>
            </a:extLst>
          </p:cNvPr>
          <p:cNvSpPr txBox="1"/>
          <p:nvPr/>
        </p:nvSpPr>
        <p:spPr>
          <a:xfrm>
            <a:off x="2686450" y="4326678"/>
            <a:ext cx="78168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power strip</a:t>
            </a:r>
          </a:p>
        </p:txBody>
      </p:sp>
      <p:sp>
        <p:nvSpPr>
          <p:cNvPr id="5" name="TextBox 4">
            <a:extLst>
              <a:ext uri="{FF2B5EF4-FFF2-40B4-BE49-F238E27FC236}">
                <a16:creationId xmlns:a16="http://schemas.microsoft.com/office/drawing/2014/main" id="{97788B79-94E6-9B0D-A96E-A546FB867EA7}"/>
              </a:ext>
            </a:extLst>
          </p:cNvPr>
          <p:cNvSpPr txBox="1"/>
          <p:nvPr/>
        </p:nvSpPr>
        <p:spPr>
          <a:xfrm>
            <a:off x="4029443" y="3828289"/>
            <a:ext cx="130478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8.0’ power cord (black)</a:t>
            </a:r>
          </a:p>
        </p:txBody>
      </p:sp>
      <p:sp>
        <p:nvSpPr>
          <p:cNvPr id="7" name="TextBox 6">
            <a:extLst>
              <a:ext uri="{FF2B5EF4-FFF2-40B4-BE49-F238E27FC236}">
                <a16:creationId xmlns:a16="http://schemas.microsoft.com/office/drawing/2014/main" id="{04788BCD-B955-6179-9CC5-DFEF6B5D8E05}"/>
              </a:ext>
            </a:extLst>
          </p:cNvPr>
          <p:cNvSpPr txBox="1"/>
          <p:nvPr/>
        </p:nvSpPr>
        <p:spPr>
          <a:xfrm>
            <a:off x="4231270" y="5058068"/>
            <a:ext cx="130478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power module</a:t>
            </a:r>
          </a:p>
        </p:txBody>
      </p:sp>
      <p:sp>
        <p:nvSpPr>
          <p:cNvPr id="8" name="TextBox 7">
            <a:extLst>
              <a:ext uri="{FF2B5EF4-FFF2-40B4-BE49-F238E27FC236}">
                <a16:creationId xmlns:a16="http://schemas.microsoft.com/office/drawing/2014/main" id="{B2CA14CC-D8A4-B422-38A7-E1E8B4C69989}"/>
              </a:ext>
            </a:extLst>
          </p:cNvPr>
          <p:cNvSpPr txBox="1"/>
          <p:nvPr/>
        </p:nvSpPr>
        <p:spPr>
          <a:xfrm>
            <a:off x="2703376" y="6160527"/>
            <a:ext cx="166724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28.5” connection cord (color matched to power module)</a:t>
            </a:r>
          </a:p>
        </p:txBody>
      </p:sp>
    </p:spTree>
    <p:extLst>
      <p:ext uri="{BB962C8B-B14F-4D97-AF65-F5344CB8AC3E}">
        <p14:creationId xmlns:p14="http://schemas.microsoft.com/office/powerpoint/2010/main" val="9850349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161D54-D0DF-4DFD-B6E1-6D7A998B79B8}"/>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136" r="4573"/>
          <a:stretch/>
        </p:blipFill>
        <p:spPr>
          <a:xfrm>
            <a:off x="521034" y="1299567"/>
            <a:ext cx="2460354" cy="2669969"/>
          </a:xfrm>
          <a:prstGeom prst="rect">
            <a:avLst/>
          </a:prstGeom>
        </p:spPr>
      </p:pic>
      <p:pic>
        <p:nvPicPr>
          <p:cNvPr id="6" name="Picture 5">
            <a:extLst>
              <a:ext uri="{FF2B5EF4-FFF2-40B4-BE49-F238E27FC236}">
                <a16:creationId xmlns:a16="http://schemas.microsoft.com/office/drawing/2014/main" id="{7097BEC9-7DFD-4C0D-A84C-1096DAC52774}"/>
              </a:ext>
            </a:extLst>
          </p:cNvPr>
          <p:cNvPicPr>
            <a:picLocks noChangeAspect="1"/>
          </p:cNvPicPr>
          <p:nvPr/>
        </p:nvPicPr>
        <p:blipFill rotWithShape="1">
          <a:blip r:embed="rId3"/>
          <a:srcRect t="9713"/>
          <a:stretch/>
        </p:blipFill>
        <p:spPr>
          <a:xfrm>
            <a:off x="6376468" y="4073220"/>
            <a:ext cx="1938073" cy="2002573"/>
          </a:xfrm>
          <a:prstGeom prst="rect">
            <a:avLst/>
          </a:prstGeom>
        </p:spPr>
      </p:pic>
      <p:pic>
        <p:nvPicPr>
          <p:cNvPr id="8" name="Picture 7">
            <a:extLst>
              <a:ext uri="{FF2B5EF4-FFF2-40B4-BE49-F238E27FC236}">
                <a16:creationId xmlns:a16="http://schemas.microsoft.com/office/drawing/2014/main" id="{AC0C674A-D938-4557-889A-7EA4B21F3943}"/>
              </a:ext>
            </a:extLst>
          </p:cNvPr>
          <p:cNvPicPr>
            <a:picLocks noChangeAspect="1"/>
          </p:cNvPicPr>
          <p:nvPr/>
        </p:nvPicPr>
        <p:blipFill rotWithShape="1">
          <a:blip r:embed="rId4"/>
          <a:srcRect t="11717"/>
          <a:stretch/>
        </p:blipFill>
        <p:spPr>
          <a:xfrm>
            <a:off x="6625935" y="1072751"/>
            <a:ext cx="1184518" cy="2418530"/>
          </a:xfrm>
          <a:prstGeom prst="rect">
            <a:avLst/>
          </a:prstGeom>
        </p:spPr>
      </p:pic>
      <p:pic>
        <p:nvPicPr>
          <p:cNvPr id="12" name="Picture 11">
            <a:extLst>
              <a:ext uri="{FF2B5EF4-FFF2-40B4-BE49-F238E27FC236}">
                <a16:creationId xmlns:a16="http://schemas.microsoft.com/office/drawing/2014/main" id="{B1406C8A-E031-4E41-8348-A37B01568927}"/>
              </a:ext>
            </a:extLst>
          </p:cNvPr>
          <p:cNvPicPr>
            <a:picLocks noChangeAspect="1"/>
          </p:cNvPicPr>
          <p:nvPr/>
        </p:nvPicPr>
        <p:blipFill rotWithShape="1">
          <a:blip r:embed="rId5"/>
          <a:srcRect t="19801"/>
          <a:stretch/>
        </p:blipFill>
        <p:spPr>
          <a:xfrm>
            <a:off x="4785020" y="4901785"/>
            <a:ext cx="1187557" cy="1114213"/>
          </a:xfrm>
          <a:prstGeom prst="rect">
            <a:avLst/>
          </a:prstGeom>
        </p:spPr>
      </p:pic>
      <p:pic>
        <p:nvPicPr>
          <p:cNvPr id="13" name="Picture 12">
            <a:extLst>
              <a:ext uri="{FF2B5EF4-FFF2-40B4-BE49-F238E27FC236}">
                <a16:creationId xmlns:a16="http://schemas.microsoft.com/office/drawing/2014/main" id="{148F58F3-6A5F-4927-85F7-E5DA7F49B8DC}"/>
              </a:ext>
            </a:extLst>
          </p:cNvPr>
          <p:cNvPicPr>
            <a:picLocks noChangeAspect="1"/>
          </p:cNvPicPr>
          <p:nvPr/>
        </p:nvPicPr>
        <p:blipFill rotWithShape="1">
          <a:blip r:embed="rId6"/>
          <a:srcRect t="13490"/>
          <a:stretch/>
        </p:blipFill>
        <p:spPr>
          <a:xfrm>
            <a:off x="2941579" y="4745836"/>
            <a:ext cx="1373972" cy="1244386"/>
          </a:xfrm>
          <a:prstGeom prst="rect">
            <a:avLst/>
          </a:prstGeom>
        </p:spPr>
      </p:pic>
      <p:pic>
        <p:nvPicPr>
          <p:cNvPr id="5" name="Picture 4">
            <a:extLst>
              <a:ext uri="{FF2B5EF4-FFF2-40B4-BE49-F238E27FC236}">
                <a16:creationId xmlns:a16="http://schemas.microsoft.com/office/drawing/2014/main" id="{32C3E3DB-7A69-67AB-2A3A-48BB4A2141BC}"/>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l="6192"/>
          <a:stretch/>
        </p:blipFill>
        <p:spPr>
          <a:xfrm>
            <a:off x="3219686" y="1192634"/>
            <a:ext cx="2812757" cy="2739502"/>
          </a:xfrm>
          <a:prstGeom prst="rect">
            <a:avLst/>
          </a:prstGeom>
        </p:spPr>
      </p:pic>
      <p:sp>
        <p:nvSpPr>
          <p:cNvPr id="19" name="TextBox 18">
            <a:extLst>
              <a:ext uri="{FF2B5EF4-FFF2-40B4-BE49-F238E27FC236}">
                <a16:creationId xmlns:a16="http://schemas.microsoft.com/office/drawing/2014/main" id="{2E4965A9-425B-561C-AEC8-341D68774374}"/>
              </a:ext>
            </a:extLst>
          </p:cNvPr>
          <p:cNvSpPr txBox="1"/>
          <p:nvPr/>
        </p:nvSpPr>
        <p:spPr>
          <a:xfrm>
            <a:off x="8658565" y="432027"/>
            <a:ext cx="3742913" cy="5993949"/>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marL="171450" indent="-171450" algn="l">
              <a:buFont typeface="Arial" panose="020B0604020202020204" pitchFamily="34" charset="0"/>
              <a:buChar char="•"/>
            </a:pPr>
            <a:endParaRPr lang="en-US" sz="1050" strike="noStrike" baseline="0">
              <a:latin typeface="Raleway-Regular"/>
            </a:endParaRPr>
          </a:p>
          <a:p>
            <a:pPr marL="171450" indent="-171450" algn="l">
              <a:buFont typeface="Arial" panose="020B0604020202020204" pitchFamily="34" charset="0"/>
              <a:buChar char="•"/>
            </a:pPr>
            <a:r>
              <a:rPr lang="en-US" sz="1050" strike="noStrike" baseline="0">
                <a:latin typeface="Raleway-Regular"/>
              </a:rPr>
              <a:t>Heavy duty steel construction</a:t>
            </a:r>
          </a:p>
          <a:p>
            <a:pPr marL="171450" indent="-171450" algn="l">
              <a:buFont typeface="Arial" panose="020B0604020202020204" pitchFamily="34" charset="0"/>
              <a:buChar char="•"/>
            </a:pPr>
            <a:r>
              <a:rPr lang="en-US" sz="1050" strike="noStrike" baseline="0">
                <a:latin typeface="Raleway-Regular"/>
              </a:rPr>
              <a:t>Cabinet measurements</a:t>
            </a:r>
            <a:br>
              <a:rPr lang="en-US" sz="1050" strike="noStrike" baseline="0">
                <a:latin typeface="Raleway-Regular"/>
              </a:rPr>
            </a:br>
            <a:r>
              <a:rPr lang="pl-PL" sz="1050" strike="noStrike" baseline="0">
                <a:latin typeface="Raleway-Regular"/>
              </a:rPr>
              <a:t>- Standard: 15.4”w x 18.5” h x</a:t>
            </a:r>
            <a:r>
              <a:rPr lang="en-US" sz="1050" strike="noStrike" baseline="0">
                <a:latin typeface="Raleway-Regular"/>
              </a:rPr>
              <a:t> 19.7”d</a:t>
            </a:r>
            <a:br>
              <a:rPr lang="en-US" sz="1050" strike="noStrike" baseline="0">
                <a:latin typeface="Raleway-Regular"/>
              </a:rPr>
            </a:br>
            <a:r>
              <a:rPr lang="pl-PL" sz="1050" strike="noStrike" baseline="0">
                <a:latin typeface="Raleway-Regular"/>
              </a:rPr>
              <a:t>- Slim: 11.8” w x 18.5” h x 19.7”d</a:t>
            </a:r>
          </a:p>
          <a:p>
            <a:pPr marL="171450" indent="-171450">
              <a:buFont typeface="Arial" panose="020B0604020202020204" pitchFamily="34" charset="0"/>
              <a:buChar char="•"/>
            </a:pPr>
            <a:r>
              <a:rPr lang="en-US" sz="1050" strike="noStrike" baseline="0">
                <a:latin typeface="Raleway-Regular"/>
              </a:rPr>
              <a:t>Measuring only 18.5” in overall height, </a:t>
            </a:r>
            <a:br>
              <a:rPr lang="en-US" sz="1050" strike="noStrike" baseline="0">
                <a:latin typeface="Raleway-Regular"/>
              </a:rPr>
            </a:br>
            <a:r>
              <a:rPr lang="en-US" sz="1050" strike="noStrike" baseline="0">
                <a:latin typeface="Raleway-Regular"/>
              </a:rPr>
              <a:t>Fellowes</a:t>
            </a:r>
            <a:r>
              <a:rPr lang="en-US" sz="1050">
                <a:latin typeface="Raleway-Regular"/>
              </a:rPr>
              <a:t>   </a:t>
            </a:r>
            <a:r>
              <a:rPr lang="en-US" sz="1050" strike="noStrike" baseline="0">
                <a:latin typeface="Raleway-Regular"/>
              </a:rPr>
              <a:t> mobile ped will remain </a:t>
            </a:r>
            <a:br>
              <a:rPr lang="en-US" sz="1050" strike="noStrike" baseline="0">
                <a:latin typeface="Raleway-Regular"/>
              </a:rPr>
            </a:br>
            <a:r>
              <a:rPr lang="en-US" sz="1050" strike="noStrike" baseline="0">
                <a:latin typeface="Raleway-Regular"/>
              </a:rPr>
              <a:t>untouched even at the lowest position </a:t>
            </a:r>
            <a:br>
              <a:rPr lang="en-US" sz="1050" strike="noStrike" baseline="0">
                <a:latin typeface="Raleway-Regular"/>
              </a:rPr>
            </a:br>
            <a:r>
              <a:rPr lang="en-US" sz="1050" strike="noStrike" baseline="0">
                <a:latin typeface="Raleway-Regular"/>
              </a:rPr>
              <a:t>of our 3-stage height adjustable tables.</a:t>
            </a:r>
          </a:p>
          <a:p>
            <a:pPr marL="171450" indent="-171450" algn="l">
              <a:buFont typeface="Arial" panose="020B0604020202020204" pitchFamily="34" charset="0"/>
              <a:buChar char="•"/>
            </a:pPr>
            <a:r>
              <a:rPr lang="en-US" sz="1050" strike="noStrike" baseline="0">
                <a:latin typeface="Raleway-Regular"/>
              </a:rPr>
              <a:t>Box/file with full extension ball </a:t>
            </a:r>
            <a:br>
              <a:rPr lang="en-US" sz="1050" strike="noStrike" baseline="0">
                <a:latin typeface="Raleway-Regular"/>
              </a:rPr>
            </a:br>
            <a:r>
              <a:rPr lang="en-US" sz="1050" strike="noStrike" baseline="0">
                <a:latin typeface="Raleway-Regular"/>
              </a:rPr>
              <a:t>bearing slides</a:t>
            </a:r>
          </a:p>
          <a:p>
            <a:pPr marL="171450" indent="-171450" algn="l">
              <a:buFont typeface="Arial" panose="020B0604020202020204" pitchFamily="34" charset="0"/>
              <a:buChar char="•"/>
            </a:pPr>
            <a:r>
              <a:rPr lang="en-US" sz="1050" strike="noStrike" baseline="0">
                <a:latin typeface="Raleway-Regular"/>
              </a:rPr>
              <a:t>Locking front casters, stationary rear </a:t>
            </a:r>
            <a:br>
              <a:rPr lang="en-US" sz="1050" strike="noStrike" baseline="0">
                <a:latin typeface="Raleway-Regular"/>
              </a:rPr>
            </a:br>
            <a:r>
              <a:rPr lang="en-US" sz="1050" strike="noStrike" baseline="0">
                <a:latin typeface="Raleway-Regular"/>
              </a:rPr>
              <a:t>casters</a:t>
            </a:r>
          </a:p>
          <a:p>
            <a:pPr marL="171450" indent="-171450" algn="l">
              <a:buFont typeface="Arial" panose="020B0604020202020204" pitchFamily="34" charset="0"/>
              <a:buChar char="•"/>
            </a:pPr>
            <a:r>
              <a:rPr lang="en-US" sz="1050" strike="noStrike" baseline="0">
                <a:latin typeface="Raleway-Regular"/>
              </a:rPr>
              <a:t>Anti-tip front stability caster</a:t>
            </a:r>
          </a:p>
          <a:p>
            <a:pPr marL="171450" indent="-171450" algn="l">
              <a:buFont typeface="Arial" panose="020B0604020202020204" pitchFamily="34" charset="0"/>
              <a:buChar char="•"/>
            </a:pPr>
            <a:r>
              <a:rPr lang="en-US" sz="1050" strike="noStrike" baseline="0">
                <a:latin typeface="Raleway-Regular"/>
              </a:rPr>
              <a:t>Adjustable divider to accommodate </a:t>
            </a:r>
            <a:br>
              <a:rPr lang="en-US" sz="1050" strike="noStrike" baseline="0">
                <a:latin typeface="Raleway-Regular"/>
              </a:rPr>
            </a:br>
            <a:r>
              <a:rPr lang="en-US" sz="1050" strike="noStrike" baseline="0">
                <a:latin typeface="Raleway-Regular"/>
              </a:rPr>
              <a:t>both letter and legal-size files</a:t>
            </a:r>
          </a:p>
          <a:p>
            <a:pPr marL="171450" indent="-171450" algn="l">
              <a:buFont typeface="Arial" panose="020B0604020202020204" pitchFamily="34" charset="0"/>
              <a:buChar char="•"/>
            </a:pPr>
            <a:r>
              <a:rPr lang="en-US" sz="1050" strike="noStrike" baseline="0">
                <a:latin typeface="Raleway-Regular"/>
              </a:rPr>
              <a:t>Ample room for personal items</a:t>
            </a:r>
          </a:p>
          <a:p>
            <a:pPr marL="171450" indent="-171450" algn="l">
              <a:buFont typeface="Arial" panose="020B0604020202020204" pitchFamily="34" charset="0"/>
              <a:buChar char="•"/>
            </a:pPr>
            <a:r>
              <a:rPr lang="en-US" sz="1050" strike="noStrike" baseline="0">
                <a:latin typeface="Raleway-Regular"/>
              </a:rPr>
              <a:t>200lb weight seated capacity</a:t>
            </a:r>
          </a:p>
          <a:p>
            <a:pPr marL="171450" indent="-171450" algn="l">
              <a:buFont typeface="Arial" panose="020B0604020202020204" pitchFamily="34" charset="0"/>
              <a:buChar char="•"/>
            </a:pPr>
            <a:r>
              <a:rPr lang="en-US" sz="1050" strike="noStrike" baseline="0">
                <a:latin typeface="Raleway-Regular"/>
              </a:rPr>
              <a:t>Recessed side pulls for clean aesthetics</a:t>
            </a:r>
          </a:p>
          <a:p>
            <a:pPr marL="171450" indent="-171450" algn="l">
              <a:buFont typeface="Arial" panose="020B0604020202020204" pitchFamily="34" charset="0"/>
              <a:buChar char="•"/>
            </a:pPr>
            <a:r>
              <a:rPr lang="en-US" sz="1050" strike="noStrike" baseline="0">
                <a:latin typeface="Raleway-Regular"/>
              </a:rPr>
              <a:t>Available in black, silver and white </a:t>
            </a:r>
            <a:br>
              <a:rPr lang="en-US" sz="1050" strike="noStrike" baseline="0">
                <a:latin typeface="Raleway-Regular"/>
              </a:rPr>
            </a:br>
            <a:r>
              <a:rPr lang="en-US" sz="1050" strike="noStrike" baseline="0">
                <a:latin typeface="Raleway-Regular"/>
              </a:rPr>
              <a:t>finishes that coordinate with Fellowes</a:t>
            </a:r>
            <a:r>
              <a:rPr lang="en-US" sz="1050">
                <a:latin typeface="Raleway-Regular"/>
              </a:rPr>
              <a:t> </a:t>
            </a:r>
            <a:br>
              <a:rPr lang="en-US" sz="1050">
                <a:latin typeface="Raleway-Regular"/>
              </a:rPr>
            </a:br>
            <a:r>
              <a:rPr lang="en-US" sz="1050" strike="noStrike" baseline="0">
                <a:latin typeface="Raleway-Regular"/>
              </a:rPr>
              <a:t>table bases</a:t>
            </a:r>
          </a:p>
          <a:p>
            <a:pPr marL="171450" indent="-171450" algn="l">
              <a:buFont typeface="Arial" panose="020B0604020202020204" pitchFamily="34" charset="0"/>
              <a:buChar char="•"/>
            </a:pPr>
            <a:r>
              <a:rPr lang="en-US" sz="1050">
                <a:latin typeface="Raleway-Regular"/>
              </a:rPr>
              <a:t>I</a:t>
            </a:r>
            <a:r>
              <a:rPr lang="en-US" sz="1050" strike="noStrike" baseline="0">
                <a:latin typeface="Raleway-Regular"/>
              </a:rPr>
              <a:t>ncludes two break-away, antibacterial </a:t>
            </a:r>
            <a:br>
              <a:rPr lang="en-US" sz="1050" strike="noStrike" baseline="0">
                <a:latin typeface="Raleway-Regular"/>
              </a:rPr>
            </a:br>
            <a:r>
              <a:rPr lang="en-US" sz="1050" strike="noStrike" baseline="0">
                <a:latin typeface="Raleway-Regular"/>
              </a:rPr>
              <a:t>keys with Sanitized</a:t>
            </a:r>
            <a:r>
              <a:rPr lang="en-US" sz="1050" strike="noStrike" baseline="30000">
                <a:latin typeface="Raleway-Regular"/>
              </a:rPr>
              <a:t>®</a:t>
            </a:r>
            <a:r>
              <a:rPr lang="en-US" sz="1050" strike="noStrike" baseline="0">
                <a:latin typeface="Raleway-Regular"/>
              </a:rPr>
              <a:t> coating</a:t>
            </a:r>
          </a:p>
          <a:p>
            <a:pPr marL="171450" indent="-171450" algn="l">
              <a:buFont typeface="Arial" panose="020B0604020202020204" pitchFamily="34" charset="0"/>
              <a:buChar char="•"/>
            </a:pPr>
            <a:r>
              <a:rPr lang="en-US" sz="1050" strike="noStrike" baseline="0">
                <a:latin typeface="Raleway-Regular"/>
              </a:rPr>
              <a:t>Includes repositionable pencil drawer</a:t>
            </a:r>
          </a:p>
          <a:p>
            <a:pPr marL="171450" indent="-171450" algn="l">
              <a:buFont typeface="Arial" panose="020B0604020202020204" pitchFamily="34" charset="0"/>
              <a:buChar char="•"/>
            </a:pPr>
            <a:r>
              <a:rPr lang="en-US" sz="1050" strike="noStrike" baseline="0">
                <a:latin typeface="Raleway-Regular"/>
              </a:rPr>
              <a:t>Peds will clear all Fellowes table feet with </a:t>
            </a:r>
            <a:br>
              <a:rPr lang="en-US" sz="1050" strike="noStrike" baseline="0">
                <a:latin typeface="Raleway-Regular"/>
              </a:rPr>
            </a:br>
            <a:r>
              <a:rPr lang="en-US" sz="1050" strike="noStrike" baseline="0">
                <a:latin typeface="Raleway-Regular"/>
              </a:rPr>
              <a:t>glides to allow for extra space under desk</a:t>
            </a:r>
          </a:p>
          <a:p>
            <a:pPr marL="171450" indent="-171450" algn="l">
              <a:buFont typeface="Arial" panose="020B0604020202020204" pitchFamily="34" charset="0"/>
              <a:buChar char="•"/>
            </a:pPr>
            <a:r>
              <a:rPr lang="en-US" sz="1050" strike="noStrike" baseline="0">
                <a:latin typeface="Raleway-Regular"/>
              </a:rPr>
              <a:t>Meets BIFMA X5.9 standards for </a:t>
            </a:r>
            <a:br>
              <a:rPr lang="en-US" sz="1050" strike="noStrike" baseline="0">
                <a:latin typeface="Raleway-Regular"/>
              </a:rPr>
            </a:br>
            <a:r>
              <a:rPr lang="en-US" sz="1050" strike="noStrike" baseline="0">
                <a:latin typeface="Raleway-Regular"/>
              </a:rPr>
              <a:t>performance and stability</a:t>
            </a:r>
          </a:p>
          <a:p>
            <a:pPr marL="171450" indent="-171450">
              <a:buFont typeface="Arial" panose="020B0604020202020204" pitchFamily="34" charset="0"/>
              <a:buChar char="•"/>
            </a:pPr>
            <a:r>
              <a:rPr lang="en-US" sz="1050" strike="noStrike" baseline="0">
                <a:latin typeface="Raleway-Regular"/>
              </a:rPr>
              <a:t>For information regarding master keys, </a:t>
            </a:r>
            <a:br>
              <a:rPr lang="en-US" sz="1050" strike="noStrike" baseline="0">
                <a:latin typeface="Raleway-Regular"/>
              </a:rPr>
            </a:br>
            <a:r>
              <a:rPr lang="en-US" sz="1050" strike="noStrike" baseline="0">
                <a:latin typeface="Raleway-Regular"/>
              </a:rPr>
              <a:t>replacement</a:t>
            </a:r>
            <a:r>
              <a:rPr lang="en-US" sz="1050">
                <a:latin typeface="Raleway-Regular"/>
              </a:rPr>
              <a:t> </a:t>
            </a:r>
            <a:r>
              <a:rPr lang="en-US" sz="1050" strike="noStrike" baseline="0">
                <a:latin typeface="Raleway-Regular"/>
              </a:rPr>
              <a:t> core sets and keyed-alike </a:t>
            </a:r>
            <a:br>
              <a:rPr lang="en-US" sz="1050" strike="noStrike" baseline="0">
                <a:latin typeface="Raleway-Regular"/>
              </a:rPr>
            </a:br>
            <a:r>
              <a:rPr lang="en-US" sz="1050" strike="noStrike" baseline="0">
                <a:latin typeface="Raleway-Regular"/>
              </a:rPr>
              <a:t>options, please contact Customer Service</a:t>
            </a:r>
          </a:p>
          <a:p>
            <a:pPr marL="171450" indent="-171450" algn="l">
              <a:buFont typeface="Arial" panose="020B0604020202020204" pitchFamily="34" charset="0"/>
              <a:buChar char="•"/>
            </a:pPr>
            <a:r>
              <a:rPr lang="en-US" sz="1050" strike="noStrike" baseline="0">
                <a:latin typeface="Raleway-Regular"/>
              </a:rPr>
              <a:t>Ships fully assembled</a:t>
            </a:r>
          </a:p>
          <a:p>
            <a:pPr marL="171450" indent="-171450">
              <a:buFont typeface="Arial" panose="020B0604020202020204" pitchFamily="34" charset="0"/>
              <a:buChar char="•"/>
            </a:pPr>
            <a:r>
              <a:rPr lang="en-US" sz="1050" strike="noStrike" baseline="0">
                <a:latin typeface="Raleway-Regular"/>
              </a:rPr>
              <a:t>Warranty: Lifetime</a:t>
            </a:r>
          </a:p>
        </p:txBody>
      </p:sp>
      <p:pic>
        <p:nvPicPr>
          <p:cNvPr id="23" name="Picture 22">
            <a:extLst>
              <a:ext uri="{FF2B5EF4-FFF2-40B4-BE49-F238E27FC236}">
                <a16:creationId xmlns:a16="http://schemas.microsoft.com/office/drawing/2014/main" id="{4B242B64-7C42-A6B2-8E89-86FD5EC02F65}"/>
              </a:ext>
            </a:extLst>
          </p:cNvPr>
          <p:cNvPicPr>
            <a:picLocks noChangeAspect="1"/>
          </p:cNvPicPr>
          <p:nvPr/>
        </p:nvPicPr>
        <p:blipFill>
          <a:blip r:embed="rId8"/>
          <a:stretch>
            <a:fillRect/>
          </a:stretch>
        </p:blipFill>
        <p:spPr>
          <a:xfrm>
            <a:off x="217714" y="5250202"/>
            <a:ext cx="1133254" cy="1389303"/>
          </a:xfrm>
          <a:prstGeom prst="rect">
            <a:avLst/>
          </a:prstGeom>
        </p:spPr>
      </p:pic>
      <p:sp>
        <p:nvSpPr>
          <p:cNvPr id="2" name="TextBox 1">
            <a:extLst>
              <a:ext uri="{FF2B5EF4-FFF2-40B4-BE49-F238E27FC236}">
                <a16:creationId xmlns:a16="http://schemas.microsoft.com/office/drawing/2014/main" id="{6975FEB6-08BA-C6F6-529D-54B2F798F8EF}"/>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MP™ Series</a:t>
            </a:r>
          </a:p>
          <a:p>
            <a:r>
              <a:rPr lang="en-US" sz="1400">
                <a:latin typeface="Raleway-LightItalic"/>
              </a:rPr>
              <a:t>Mobile Storage Pedestals</a:t>
            </a:r>
          </a:p>
        </p:txBody>
      </p:sp>
      <p:sp>
        <p:nvSpPr>
          <p:cNvPr id="4" name="TextBox 3">
            <a:extLst>
              <a:ext uri="{FF2B5EF4-FFF2-40B4-BE49-F238E27FC236}">
                <a16:creationId xmlns:a16="http://schemas.microsoft.com/office/drawing/2014/main" id="{8E935FEC-4639-5D1D-873F-45E33A66A1D0}"/>
              </a:ext>
            </a:extLst>
          </p:cNvPr>
          <p:cNvSpPr txBox="1"/>
          <p:nvPr/>
        </p:nvSpPr>
        <p:spPr>
          <a:xfrm>
            <a:off x="1360370" y="3883080"/>
            <a:ext cx="781681" cy="286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slim</a:t>
            </a:r>
          </a:p>
        </p:txBody>
      </p:sp>
      <p:sp>
        <p:nvSpPr>
          <p:cNvPr id="7" name="TextBox 6">
            <a:extLst>
              <a:ext uri="{FF2B5EF4-FFF2-40B4-BE49-F238E27FC236}">
                <a16:creationId xmlns:a16="http://schemas.microsoft.com/office/drawing/2014/main" id="{A4052ADE-53BA-BF44-557E-D73BFC944746}"/>
              </a:ext>
            </a:extLst>
          </p:cNvPr>
          <p:cNvSpPr txBox="1"/>
          <p:nvPr/>
        </p:nvSpPr>
        <p:spPr>
          <a:xfrm>
            <a:off x="4232337" y="3883080"/>
            <a:ext cx="781681" cy="286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standard</a:t>
            </a:r>
          </a:p>
        </p:txBody>
      </p:sp>
      <p:sp>
        <p:nvSpPr>
          <p:cNvPr id="11" name="TextBox 10">
            <a:extLst>
              <a:ext uri="{FF2B5EF4-FFF2-40B4-BE49-F238E27FC236}">
                <a16:creationId xmlns:a16="http://schemas.microsoft.com/office/drawing/2014/main" id="{478BE05B-3602-4E04-D47A-E8C9BB138DB7}"/>
              </a:ext>
            </a:extLst>
          </p:cNvPr>
          <p:cNvSpPr txBox="1"/>
          <p:nvPr/>
        </p:nvSpPr>
        <p:spPr>
          <a:xfrm>
            <a:off x="6625935" y="3530429"/>
            <a:ext cx="1184518"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slim bottom drawer</a:t>
            </a:r>
          </a:p>
        </p:txBody>
      </p:sp>
      <p:sp>
        <p:nvSpPr>
          <p:cNvPr id="14" name="TextBox 13">
            <a:extLst>
              <a:ext uri="{FF2B5EF4-FFF2-40B4-BE49-F238E27FC236}">
                <a16:creationId xmlns:a16="http://schemas.microsoft.com/office/drawing/2014/main" id="{6F307BEF-5D4C-A1B9-ACC1-6FC4E5967209}"/>
              </a:ext>
            </a:extLst>
          </p:cNvPr>
          <p:cNvSpPr txBox="1"/>
          <p:nvPr/>
        </p:nvSpPr>
        <p:spPr>
          <a:xfrm>
            <a:off x="6543235" y="5988168"/>
            <a:ext cx="160453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repositionable pencil tray</a:t>
            </a:r>
          </a:p>
        </p:txBody>
      </p:sp>
      <p:sp>
        <p:nvSpPr>
          <p:cNvPr id="16" name="TextBox 15">
            <a:extLst>
              <a:ext uri="{FF2B5EF4-FFF2-40B4-BE49-F238E27FC236}">
                <a16:creationId xmlns:a16="http://schemas.microsoft.com/office/drawing/2014/main" id="{BD563E8E-1846-BC2A-8CBC-81924596D74E}"/>
              </a:ext>
            </a:extLst>
          </p:cNvPr>
          <p:cNvSpPr txBox="1"/>
          <p:nvPr/>
        </p:nvSpPr>
        <p:spPr>
          <a:xfrm>
            <a:off x="4612797" y="5990222"/>
            <a:ext cx="153200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set of two anti-bacterial break-away keys</a:t>
            </a:r>
          </a:p>
        </p:txBody>
      </p:sp>
      <p:sp>
        <p:nvSpPr>
          <p:cNvPr id="17" name="TextBox 16">
            <a:extLst>
              <a:ext uri="{FF2B5EF4-FFF2-40B4-BE49-F238E27FC236}">
                <a16:creationId xmlns:a16="http://schemas.microsoft.com/office/drawing/2014/main" id="{AD93952C-E9F5-61A1-AF36-0CC72099CA56}"/>
              </a:ext>
            </a:extLst>
          </p:cNvPr>
          <p:cNvSpPr txBox="1"/>
          <p:nvPr/>
        </p:nvSpPr>
        <p:spPr>
          <a:xfrm>
            <a:off x="2941579" y="5990222"/>
            <a:ext cx="137397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break-away key in ped</a:t>
            </a:r>
          </a:p>
        </p:txBody>
      </p:sp>
    </p:spTree>
    <p:extLst>
      <p:ext uri="{BB962C8B-B14F-4D97-AF65-F5344CB8AC3E}">
        <p14:creationId xmlns:p14="http://schemas.microsoft.com/office/powerpoint/2010/main" val="19717325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2EE34A-F59A-4BAF-8A98-CF764D31D12A}"/>
              </a:ext>
            </a:extLst>
          </p:cNvPr>
          <p:cNvPicPr>
            <a:picLocks noChangeAspect="1"/>
          </p:cNvPicPr>
          <p:nvPr/>
        </p:nvPicPr>
        <p:blipFill>
          <a:blip r:embed="rId2"/>
          <a:stretch>
            <a:fillRect/>
          </a:stretch>
        </p:blipFill>
        <p:spPr>
          <a:xfrm>
            <a:off x="1725724" y="1425804"/>
            <a:ext cx="4172487" cy="2903081"/>
          </a:xfrm>
          <a:prstGeom prst="rect">
            <a:avLst/>
          </a:prstGeom>
        </p:spPr>
      </p:pic>
      <p:sp>
        <p:nvSpPr>
          <p:cNvPr id="8" name="TextBox 7">
            <a:extLst>
              <a:ext uri="{FF2B5EF4-FFF2-40B4-BE49-F238E27FC236}">
                <a16:creationId xmlns:a16="http://schemas.microsoft.com/office/drawing/2014/main" id="{B70E6412-E638-5937-1081-2182C283C7D6}"/>
              </a:ext>
            </a:extLst>
          </p:cNvPr>
          <p:cNvSpPr txBox="1"/>
          <p:nvPr/>
        </p:nvSpPr>
        <p:spPr>
          <a:xfrm>
            <a:off x="7468081" y="2167116"/>
            <a:ext cx="3991167" cy="2523768"/>
          </a:xfrm>
          <a:prstGeom prst="rect">
            <a:avLst/>
          </a:prstGeom>
          <a:noFill/>
        </p:spPr>
        <p:txBody>
          <a:bodyPr wrap="square" lIns="91440" tIns="45720" rIns="91440" bIns="45720" anchor="ctr">
            <a:spAutoFit/>
          </a:bodyPr>
          <a:lstStyle/>
          <a:p>
            <a:pPr algn="l"/>
            <a:r>
              <a:rPr lang="en-US" sz="1600" u="none" strike="noStrike" baseline="0">
                <a:latin typeface="Raleway-Regular"/>
              </a:rPr>
              <a:t>Product Specifications</a:t>
            </a:r>
          </a:p>
          <a:p>
            <a:pPr marL="171450" indent="-171450" algn="l">
              <a:buFont typeface="Arial" panose="020B0604020202020204" pitchFamily="34" charset="0"/>
              <a:buChar char="•"/>
            </a:pPr>
            <a:endParaRPr lang="en-US" sz="1050">
              <a:latin typeface="Raleway-Regular"/>
            </a:endParaRPr>
          </a:p>
          <a:p>
            <a:pPr marL="171450" indent="-171450" algn="l">
              <a:buFont typeface="Arial" panose="020B0604020202020204" pitchFamily="34" charset="0"/>
              <a:buChar char="•"/>
            </a:pPr>
            <a:r>
              <a:rPr lang="en-US" sz="1050" u="none" strike="noStrike" baseline="0">
                <a:latin typeface="Raleway-Regular"/>
              </a:rPr>
              <a:t>Provides convenient additional </a:t>
            </a:r>
            <a:br>
              <a:rPr lang="en-US" sz="1050" u="none" strike="noStrike" baseline="0">
                <a:latin typeface="Raleway-Regular"/>
              </a:rPr>
            </a:br>
            <a:r>
              <a:rPr lang="en-US" sz="1050" u="none" strike="noStrike" baseline="0">
                <a:latin typeface="Raleway-Regular"/>
              </a:rPr>
              <a:t>seating</a:t>
            </a:r>
          </a:p>
          <a:p>
            <a:pPr marL="171450" indent="-171450" algn="l">
              <a:buFont typeface="Arial" panose="020B0604020202020204" pitchFamily="34" charset="0"/>
              <a:buChar char="•"/>
            </a:pPr>
            <a:r>
              <a:rPr lang="en-US" sz="1050" u="none" strike="noStrike" baseline="0">
                <a:latin typeface="Raleway-Regular"/>
              </a:rPr>
              <a:t>Seat cushion adds approximately 1.2” h </a:t>
            </a:r>
            <a:br>
              <a:rPr lang="en-US" sz="1050" u="none" strike="noStrike" baseline="0">
                <a:latin typeface="Raleway-Regular"/>
              </a:rPr>
            </a:br>
            <a:r>
              <a:rPr lang="en-US" sz="1050" u="none" strike="noStrike" baseline="0">
                <a:latin typeface="Raleway-Regular"/>
              </a:rPr>
              <a:t>to pedestal</a:t>
            </a:r>
          </a:p>
          <a:p>
            <a:pPr marL="171450" indent="-171450" algn="l">
              <a:buFont typeface="Arial" panose="020B0604020202020204" pitchFamily="34" charset="0"/>
              <a:buChar char="•"/>
            </a:pPr>
            <a:r>
              <a:rPr lang="en-US" sz="1050" u="none" strike="noStrike" baseline="0">
                <a:latin typeface="Raleway-Regular"/>
              </a:rPr>
              <a:t>Available in seven fabric colors to compliment </a:t>
            </a:r>
            <a:br>
              <a:rPr lang="en-US" sz="1050" u="none" strike="noStrike" baseline="0">
                <a:latin typeface="Raleway-Regular"/>
              </a:rPr>
            </a:br>
            <a:r>
              <a:rPr lang="en-US" sz="1050" u="none" strike="noStrike" baseline="0">
                <a:latin typeface="Raleway-Regular"/>
              </a:rPr>
              <a:t>Centro privacy/modesty panels</a:t>
            </a:r>
          </a:p>
          <a:p>
            <a:pPr marL="171450" indent="-171450" algn="l">
              <a:buFont typeface="Arial" panose="020B0604020202020204" pitchFamily="34" charset="0"/>
              <a:buChar char="•"/>
            </a:pPr>
            <a:r>
              <a:rPr lang="en-US" sz="1050" u="none" strike="noStrike" baseline="0">
                <a:latin typeface="Raleway-Regular"/>
              </a:rPr>
              <a:t>Meets CAL-117 flammability standards</a:t>
            </a:r>
          </a:p>
          <a:p>
            <a:pPr marL="171450" indent="-171450" algn="l">
              <a:buFont typeface="Arial" panose="020B0604020202020204" pitchFamily="34" charset="0"/>
              <a:buChar char="•"/>
            </a:pPr>
            <a:r>
              <a:rPr lang="it-IT" sz="1050" u="none" strike="noStrike" baseline="0">
                <a:latin typeface="Raleway-Regular"/>
              </a:rPr>
              <a:t>EPA TSCA Title VI Compliant</a:t>
            </a:r>
          </a:p>
          <a:p>
            <a:pPr marL="171450" indent="-171450" algn="l">
              <a:buFont typeface="Arial" panose="020B0604020202020204" pitchFamily="34" charset="0"/>
              <a:buChar char="•"/>
            </a:pPr>
            <a:r>
              <a:rPr lang="en-US" sz="1050" u="none" strike="noStrike" baseline="0">
                <a:latin typeface="Raleway-Regular"/>
              </a:rPr>
              <a:t>100% Polyester Fabric</a:t>
            </a:r>
          </a:p>
          <a:p>
            <a:pPr marL="171450" indent="-171450" algn="l">
              <a:buFont typeface="Arial" panose="020B0604020202020204" pitchFamily="34" charset="0"/>
              <a:buChar char="•"/>
            </a:pPr>
            <a:r>
              <a:rPr lang="en-US" sz="1050" u="none" strike="noStrike" baseline="0">
                <a:latin typeface="Raleway-Regular"/>
              </a:rPr>
              <a:t>100% Polyurethane Foam</a:t>
            </a:r>
          </a:p>
          <a:p>
            <a:pPr marL="171450" indent="-171450" algn="l">
              <a:buFont typeface="Arial" panose="020B0604020202020204" pitchFamily="34" charset="0"/>
              <a:buChar char="•"/>
            </a:pPr>
            <a:r>
              <a:rPr lang="en-US" sz="1050" u="none" strike="noStrike" baseline="0">
                <a:latin typeface="Raleway-Regular"/>
              </a:rPr>
              <a:t>Do not wash. Spot clean only using mild </a:t>
            </a:r>
            <a:br>
              <a:rPr lang="en-US" sz="1050" u="none" strike="noStrike" baseline="0">
                <a:latin typeface="Raleway-Regular"/>
              </a:rPr>
            </a:br>
            <a:r>
              <a:rPr lang="en-US" sz="1050" u="none" strike="noStrike" baseline="0">
                <a:latin typeface="Raleway-Regular"/>
              </a:rPr>
              <a:t>soap and water</a:t>
            </a:r>
            <a:endParaRPr lang="en-US" sz="1050">
              <a:latin typeface="Raleway-Regular"/>
            </a:endParaRPr>
          </a:p>
        </p:txBody>
      </p:sp>
      <p:sp>
        <p:nvSpPr>
          <p:cNvPr id="14" name="TextBox 13">
            <a:extLst>
              <a:ext uri="{FF2B5EF4-FFF2-40B4-BE49-F238E27FC236}">
                <a16:creationId xmlns:a16="http://schemas.microsoft.com/office/drawing/2014/main" id="{594C38B9-B540-2C21-135C-F3DE99D1BFBB}"/>
              </a:ext>
            </a:extLst>
          </p:cNvPr>
          <p:cNvSpPr txBox="1"/>
          <p:nvPr/>
        </p:nvSpPr>
        <p:spPr>
          <a:xfrm>
            <a:off x="126865" y="4752201"/>
            <a:ext cx="3172626" cy="276999"/>
          </a:xfrm>
          <a:prstGeom prst="rect">
            <a:avLst/>
          </a:prstGeom>
          <a:noFill/>
        </p:spPr>
        <p:txBody>
          <a:bodyPr wrap="square">
            <a:spAutoFit/>
          </a:bodyPr>
          <a:lstStyle/>
          <a:p>
            <a:r>
              <a:rPr lang="en-US" sz="1200" b="0" i="0" u="sng" strike="noStrike" baseline="0">
                <a:latin typeface="Raleway-Regular"/>
              </a:rPr>
              <a:t>Available Cushion Fabric</a:t>
            </a:r>
            <a:endParaRPr lang="en-US" sz="1200" u="sng"/>
          </a:p>
        </p:txBody>
      </p:sp>
      <p:pic>
        <p:nvPicPr>
          <p:cNvPr id="16" name="Picture 15">
            <a:extLst>
              <a:ext uri="{FF2B5EF4-FFF2-40B4-BE49-F238E27FC236}">
                <a16:creationId xmlns:a16="http://schemas.microsoft.com/office/drawing/2014/main" id="{A2DAE868-FD5C-7B09-53FA-1A2894AFAC2F}"/>
              </a:ext>
            </a:extLst>
          </p:cNvPr>
          <p:cNvPicPr>
            <a:picLocks noChangeAspect="1"/>
          </p:cNvPicPr>
          <p:nvPr/>
        </p:nvPicPr>
        <p:blipFill>
          <a:blip r:embed="rId3"/>
          <a:stretch>
            <a:fillRect/>
          </a:stretch>
        </p:blipFill>
        <p:spPr>
          <a:xfrm>
            <a:off x="153672" y="5029200"/>
            <a:ext cx="1333361" cy="1694272"/>
          </a:xfrm>
          <a:prstGeom prst="rect">
            <a:avLst/>
          </a:prstGeom>
        </p:spPr>
      </p:pic>
      <p:sp>
        <p:nvSpPr>
          <p:cNvPr id="2" name="TextBox 1">
            <a:extLst>
              <a:ext uri="{FF2B5EF4-FFF2-40B4-BE49-F238E27FC236}">
                <a16:creationId xmlns:a16="http://schemas.microsoft.com/office/drawing/2014/main" id="{E659DDA2-64F7-F3EA-BFE9-C62319C6C11F}"/>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MP™ Series</a:t>
            </a:r>
          </a:p>
          <a:p>
            <a:r>
              <a:rPr lang="en-US" sz="1400">
                <a:latin typeface="Raleway-LightItalic"/>
              </a:rPr>
              <a:t>Mobile Storage Pedestal Cushions</a:t>
            </a:r>
          </a:p>
        </p:txBody>
      </p:sp>
      <p:grpSp>
        <p:nvGrpSpPr>
          <p:cNvPr id="9" name="Group 8">
            <a:extLst>
              <a:ext uri="{FF2B5EF4-FFF2-40B4-BE49-F238E27FC236}">
                <a16:creationId xmlns:a16="http://schemas.microsoft.com/office/drawing/2014/main" id="{B93CFA52-7AF6-8DE9-C24D-C4D2DE125EEC}"/>
              </a:ext>
            </a:extLst>
          </p:cNvPr>
          <p:cNvGrpSpPr/>
          <p:nvPr/>
        </p:nvGrpSpPr>
        <p:grpSpPr>
          <a:xfrm>
            <a:off x="2409412" y="4888102"/>
            <a:ext cx="2805113" cy="1012161"/>
            <a:chOff x="1225497" y="1343484"/>
            <a:chExt cx="2805113" cy="1012161"/>
          </a:xfrm>
        </p:grpSpPr>
        <p:pic>
          <p:nvPicPr>
            <p:cNvPr id="10" name="Picture 9">
              <a:extLst>
                <a:ext uri="{FF2B5EF4-FFF2-40B4-BE49-F238E27FC236}">
                  <a16:creationId xmlns:a16="http://schemas.microsoft.com/office/drawing/2014/main" id="{2A765A26-7AF4-4024-A2D8-C774257E454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t="31296"/>
            <a:stretch/>
          </p:blipFill>
          <p:spPr>
            <a:xfrm>
              <a:off x="1225497" y="1558928"/>
              <a:ext cx="2805113" cy="796717"/>
            </a:xfrm>
            <a:prstGeom prst="rect">
              <a:avLst/>
            </a:prstGeom>
          </p:spPr>
        </p:pic>
        <p:sp>
          <p:nvSpPr>
            <p:cNvPr id="3" name="TextBox 2">
              <a:extLst>
                <a:ext uri="{FF2B5EF4-FFF2-40B4-BE49-F238E27FC236}">
                  <a16:creationId xmlns:a16="http://schemas.microsoft.com/office/drawing/2014/main" id="{8ACB1838-995A-AE2F-C22B-8C06A111B2A0}"/>
                </a:ext>
              </a:extLst>
            </p:cNvPr>
            <p:cNvSpPr txBox="1"/>
            <p:nvPr/>
          </p:nvSpPr>
          <p:spPr>
            <a:xfrm>
              <a:off x="2085116" y="1343484"/>
              <a:ext cx="137397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slim cushion</a:t>
              </a:r>
            </a:p>
          </p:txBody>
        </p:sp>
      </p:grpSp>
      <p:grpSp>
        <p:nvGrpSpPr>
          <p:cNvPr id="11" name="Group 10">
            <a:extLst>
              <a:ext uri="{FF2B5EF4-FFF2-40B4-BE49-F238E27FC236}">
                <a16:creationId xmlns:a16="http://schemas.microsoft.com/office/drawing/2014/main" id="{171CDC11-B2F0-453E-834B-0DE4F0FB6879}"/>
              </a:ext>
            </a:extLst>
          </p:cNvPr>
          <p:cNvGrpSpPr/>
          <p:nvPr/>
        </p:nvGrpSpPr>
        <p:grpSpPr>
          <a:xfrm>
            <a:off x="5151122" y="5277784"/>
            <a:ext cx="3099573" cy="1032787"/>
            <a:chOff x="8367790" y="634837"/>
            <a:chExt cx="3099573" cy="1032787"/>
          </a:xfrm>
        </p:grpSpPr>
        <p:pic>
          <p:nvPicPr>
            <p:cNvPr id="6" name="Picture 5">
              <a:extLst>
                <a:ext uri="{FF2B5EF4-FFF2-40B4-BE49-F238E27FC236}">
                  <a16:creationId xmlns:a16="http://schemas.microsoft.com/office/drawing/2014/main" id="{36B959FB-2FA9-470A-B796-C2207CF60FE6}"/>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t="39927"/>
            <a:stretch/>
          </p:blipFill>
          <p:spPr>
            <a:xfrm>
              <a:off x="8367790" y="823220"/>
              <a:ext cx="3099573" cy="844404"/>
            </a:xfrm>
            <a:prstGeom prst="rect">
              <a:avLst/>
            </a:prstGeom>
          </p:spPr>
        </p:pic>
        <p:sp>
          <p:nvSpPr>
            <p:cNvPr id="5" name="TextBox 4">
              <a:extLst>
                <a:ext uri="{FF2B5EF4-FFF2-40B4-BE49-F238E27FC236}">
                  <a16:creationId xmlns:a16="http://schemas.microsoft.com/office/drawing/2014/main" id="{35BC7567-6850-0174-DFCF-D4DF0E85EFB0}"/>
                </a:ext>
              </a:extLst>
            </p:cNvPr>
            <p:cNvSpPr txBox="1"/>
            <p:nvPr/>
          </p:nvSpPr>
          <p:spPr>
            <a:xfrm>
              <a:off x="9310777" y="634837"/>
              <a:ext cx="137397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standard cushion</a:t>
              </a:r>
            </a:p>
          </p:txBody>
        </p:sp>
      </p:grpSp>
    </p:spTree>
    <p:extLst>
      <p:ext uri="{BB962C8B-B14F-4D97-AF65-F5344CB8AC3E}">
        <p14:creationId xmlns:p14="http://schemas.microsoft.com/office/powerpoint/2010/main" val="227933900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813F330-D5EF-4598-98DD-1F8C263786D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006" b="8024"/>
          <a:stretch/>
        </p:blipFill>
        <p:spPr>
          <a:xfrm>
            <a:off x="217714" y="1397326"/>
            <a:ext cx="5501137" cy="2897638"/>
          </a:xfrm>
          <a:prstGeom prst="rect">
            <a:avLst/>
          </a:prstGeom>
        </p:spPr>
      </p:pic>
      <p:pic>
        <p:nvPicPr>
          <p:cNvPr id="23" name="Picture 22">
            <a:extLst>
              <a:ext uri="{FF2B5EF4-FFF2-40B4-BE49-F238E27FC236}">
                <a16:creationId xmlns:a16="http://schemas.microsoft.com/office/drawing/2014/main" id="{C1DC6E33-857D-40AC-80D5-EC82CB8417AD}"/>
              </a:ext>
            </a:extLst>
          </p:cNvPr>
          <p:cNvPicPr>
            <a:picLocks noChangeAspect="1"/>
          </p:cNvPicPr>
          <p:nvPr/>
        </p:nvPicPr>
        <p:blipFill rotWithShape="1">
          <a:blip r:embed="rId3"/>
          <a:srcRect t="21655"/>
          <a:stretch/>
        </p:blipFill>
        <p:spPr>
          <a:xfrm>
            <a:off x="4966871" y="4294964"/>
            <a:ext cx="3574812" cy="1593064"/>
          </a:xfrm>
          <a:prstGeom prst="rect">
            <a:avLst/>
          </a:prstGeom>
        </p:spPr>
      </p:pic>
      <p:pic>
        <p:nvPicPr>
          <p:cNvPr id="19" name="Picture 18">
            <a:extLst>
              <a:ext uri="{FF2B5EF4-FFF2-40B4-BE49-F238E27FC236}">
                <a16:creationId xmlns:a16="http://schemas.microsoft.com/office/drawing/2014/main" id="{4DC2C98F-086A-4977-AC35-75B504B1817D}"/>
              </a:ext>
            </a:extLst>
          </p:cNvPr>
          <p:cNvPicPr>
            <a:picLocks noChangeAspect="1"/>
          </p:cNvPicPr>
          <p:nvPr/>
        </p:nvPicPr>
        <p:blipFill>
          <a:blip r:embed="rId4"/>
          <a:stretch>
            <a:fillRect/>
          </a:stretch>
        </p:blipFill>
        <p:spPr>
          <a:xfrm>
            <a:off x="6180362" y="1391011"/>
            <a:ext cx="2361321" cy="2023279"/>
          </a:xfrm>
          <a:prstGeom prst="rect">
            <a:avLst/>
          </a:prstGeom>
        </p:spPr>
      </p:pic>
      <p:pic>
        <p:nvPicPr>
          <p:cNvPr id="6" name="Picture 5">
            <a:extLst>
              <a:ext uri="{FF2B5EF4-FFF2-40B4-BE49-F238E27FC236}">
                <a16:creationId xmlns:a16="http://schemas.microsoft.com/office/drawing/2014/main" id="{00407143-FF11-1102-56D3-6634C074535B}"/>
              </a:ext>
            </a:extLst>
          </p:cNvPr>
          <p:cNvPicPr>
            <a:picLocks noChangeAspect="1"/>
          </p:cNvPicPr>
          <p:nvPr/>
        </p:nvPicPr>
        <p:blipFill>
          <a:blip r:embed="rId5"/>
          <a:stretch>
            <a:fillRect/>
          </a:stretch>
        </p:blipFill>
        <p:spPr>
          <a:xfrm>
            <a:off x="217714" y="6289181"/>
            <a:ext cx="1381070" cy="363765"/>
          </a:xfrm>
          <a:prstGeom prst="rect">
            <a:avLst/>
          </a:prstGeom>
        </p:spPr>
      </p:pic>
      <p:sp>
        <p:nvSpPr>
          <p:cNvPr id="9" name="TextBox 8">
            <a:extLst>
              <a:ext uri="{FF2B5EF4-FFF2-40B4-BE49-F238E27FC236}">
                <a16:creationId xmlns:a16="http://schemas.microsoft.com/office/drawing/2014/main" id="{CD692B89-D5A7-87DC-458C-450ED8956676}"/>
              </a:ext>
            </a:extLst>
          </p:cNvPr>
          <p:cNvSpPr txBox="1"/>
          <p:nvPr/>
        </p:nvSpPr>
        <p:spPr>
          <a:xfrm>
            <a:off x="9003194" y="1844378"/>
            <a:ext cx="3974284" cy="2762295"/>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p>
          <a:p>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15.0" laptop tray width</a:t>
            </a:r>
          </a:p>
          <a:p>
            <a:pPr marL="171450" indent="-171450">
              <a:buFont typeface="Arial" panose="020B0604020202020204" pitchFamily="34" charset="0"/>
              <a:buChar char="•"/>
            </a:pPr>
            <a:r>
              <a:rPr lang="en-US" sz="1050" b="0" i="0" u="none" strike="noStrike" baseline="0">
                <a:solidFill>
                  <a:srgbClr val="211D1E"/>
                </a:solidFill>
                <a:latin typeface="Raleway-Regular"/>
              </a:rPr>
              <a:t>12.0"-16.0" adjustable depth</a:t>
            </a:r>
          </a:p>
          <a:p>
            <a:pPr marL="171450" indent="-171450">
              <a:buFont typeface="Arial" panose="020B0604020202020204" pitchFamily="34" charset="0"/>
              <a:buChar char="•"/>
            </a:pPr>
            <a:r>
              <a:rPr lang="en-US" sz="1050" b="0" i="0" u="none" strike="noStrike" baseline="0">
                <a:solidFill>
                  <a:srgbClr val="211D1E"/>
                </a:solidFill>
                <a:latin typeface="Raleway-Regular"/>
              </a:rPr>
              <a:t>16.8" glide track worksurface under</a:t>
            </a:r>
            <a:br>
              <a:rPr lang="en-US" sz="1050" b="0" i="0" u="none" strike="noStrike" baseline="0">
                <a:latin typeface="Raleway-Regular"/>
              </a:rPr>
            </a:br>
            <a:r>
              <a:rPr lang="en-US" sz="1050" b="0" i="0" u="none" strike="noStrike" baseline="0">
                <a:solidFill>
                  <a:srgbClr val="211D1E"/>
                </a:solidFill>
                <a:latin typeface="Raleway-Regular"/>
              </a:rPr>
              <a:t>mount </a:t>
            </a:r>
            <a:r>
              <a:rPr lang="en-US" sz="1050" b="0" i="1" u="none" strike="noStrike" baseline="0">
                <a:solidFill>
                  <a:srgbClr val="211D1E"/>
                </a:solidFill>
                <a:latin typeface="Raleway-Regular"/>
              </a:rPr>
              <a:t>(fixed mounting option </a:t>
            </a:r>
            <a:br>
              <a:rPr lang="en-US" sz="1050" b="0" i="1" u="none" strike="noStrike" baseline="0">
                <a:latin typeface="Raleway-Regular"/>
              </a:rPr>
            </a:br>
            <a:r>
              <a:rPr lang="en-US" sz="1050" b="0" i="1" u="none" strike="noStrike" baseline="0">
                <a:solidFill>
                  <a:srgbClr val="211D1E"/>
                </a:solidFill>
                <a:latin typeface="Raleway-Regular"/>
              </a:rPr>
              <a:t>without glide track)</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360º swivel (with or without glide track)</a:t>
            </a:r>
          </a:p>
          <a:p>
            <a:pPr marL="171450" indent="-171450">
              <a:buFont typeface="Arial" panose="020B0604020202020204" pitchFamily="34" charset="0"/>
              <a:buChar char="•"/>
            </a:pPr>
            <a:r>
              <a:rPr lang="en-US" sz="1050" b="0" i="0" u="none" strike="noStrike" baseline="0">
                <a:solidFill>
                  <a:srgbClr val="211D1E"/>
                </a:solidFill>
                <a:latin typeface="Raleway-Regular"/>
              </a:rPr>
              <a:t>20 lb. weight capacity</a:t>
            </a:r>
          </a:p>
          <a:p>
            <a:pPr marL="171450" indent="-171450">
              <a:buFont typeface="Arial" panose="020B0604020202020204" pitchFamily="34" charset="0"/>
              <a:buChar char="•"/>
            </a:pPr>
            <a:r>
              <a:rPr lang="en-US" sz="1050" b="0" i="0" u="none" strike="noStrike" baseline="0">
                <a:solidFill>
                  <a:srgbClr val="211D1E"/>
                </a:solidFill>
                <a:latin typeface="Raleway-Regular"/>
              </a:rPr>
              <a:t>4.2" or 4.9" adjustable height below </a:t>
            </a:r>
            <a:br>
              <a:rPr lang="en-US" sz="1050" b="0" i="0" u="none" strike="noStrike" baseline="0">
                <a:latin typeface="Raleway-Regular"/>
              </a:rPr>
            </a:br>
            <a:r>
              <a:rPr lang="en-US" sz="1050" b="0" i="0" u="none" strike="noStrike" baseline="0">
                <a:solidFill>
                  <a:srgbClr val="211D1E"/>
                </a:solidFill>
                <a:latin typeface="Raleway-Regular"/>
              </a:rPr>
              <a:t>worksurfaces</a:t>
            </a:r>
          </a:p>
          <a:p>
            <a:pPr marL="171450" indent="-171450">
              <a:buFont typeface="Arial" panose="020B0604020202020204" pitchFamily="34" charset="0"/>
              <a:buChar char="•"/>
            </a:pPr>
            <a:r>
              <a:rPr lang="en-US" sz="1050" b="0" i="0" u="none" strike="noStrike" baseline="0">
                <a:solidFill>
                  <a:srgbClr val="211D1E"/>
                </a:solidFill>
                <a:latin typeface="Raleway-Regular"/>
              </a:rPr>
              <a:t>Rubber coated grip</a:t>
            </a:r>
          </a:p>
          <a:p>
            <a:pPr marL="171450" indent="-171450">
              <a:buFont typeface="Arial" panose="020B0604020202020204" pitchFamily="34" charset="0"/>
              <a:buChar char="•"/>
            </a:pPr>
            <a:r>
              <a:rPr lang="en-US" sz="1050" b="0" i="0" u="none" strike="noStrike" baseline="0">
                <a:solidFill>
                  <a:srgbClr val="211D1E"/>
                </a:solidFill>
                <a:latin typeface="Raleway-Regular"/>
              </a:rPr>
              <a:t>Convenient cable access</a:t>
            </a:r>
          </a:p>
          <a:p>
            <a:pPr marL="171450" indent="-171450">
              <a:buFont typeface="Arial" panose="020B0604020202020204" pitchFamily="34" charset="0"/>
              <a:buChar char="•"/>
            </a:pPr>
            <a:r>
              <a:rPr lang="en-US" sz="1050" b="0" i="0" u="none" strike="noStrike" baseline="0">
                <a:solidFill>
                  <a:srgbClr val="211D1E"/>
                </a:solidFill>
                <a:latin typeface="Raleway-Regular"/>
              </a:rPr>
              <a:t>Accommodates a single laptop or </a:t>
            </a:r>
            <a:br>
              <a:rPr lang="en-US" sz="1050" b="0" i="0" u="none" strike="noStrike" baseline="0">
                <a:latin typeface="Raleway-Regular"/>
              </a:rPr>
            </a:br>
            <a:r>
              <a:rPr lang="en-US" sz="1050" b="0" i="0" u="none" strike="noStrike" baseline="0">
                <a:solidFill>
                  <a:srgbClr val="211D1E"/>
                </a:solidFill>
                <a:latin typeface="Raleway-Regular"/>
              </a:rPr>
              <a:t>a laptop/docking station combo</a:t>
            </a:r>
          </a:p>
          <a:p>
            <a:pPr marL="171450" indent="-171450">
              <a:buFont typeface="Arial" panose="020B0604020202020204" pitchFamily="34" charset="0"/>
              <a:buChar char="•"/>
            </a:pPr>
            <a:r>
              <a:rPr lang="en-US" sz="1050">
                <a:solidFill>
                  <a:srgbClr val="211D1E"/>
                </a:solidFill>
                <a:latin typeface="Raleway-Regular"/>
              </a:rPr>
              <a:t>Warranty: Lifetime</a:t>
            </a:r>
            <a:endParaRPr lang="en-US" sz="1050" b="0" i="0" u="none" strike="noStrike" baseline="0">
              <a:solidFill>
                <a:srgbClr val="211D1E"/>
              </a:solidFill>
              <a:latin typeface="Raleway-Regular"/>
            </a:endParaRPr>
          </a:p>
        </p:txBody>
      </p:sp>
      <p:pic>
        <p:nvPicPr>
          <p:cNvPr id="10" name="Picture 9">
            <a:extLst>
              <a:ext uri="{FF2B5EF4-FFF2-40B4-BE49-F238E27FC236}">
                <a16:creationId xmlns:a16="http://schemas.microsoft.com/office/drawing/2014/main" id="{25EA2CF8-C51D-DCEB-9806-38F8098E08EA}"/>
              </a:ext>
            </a:extLst>
          </p:cNvPr>
          <p:cNvPicPr>
            <a:picLocks noChangeAspect="1"/>
          </p:cNvPicPr>
          <p:nvPr/>
        </p:nvPicPr>
        <p:blipFill>
          <a:blip r:embed="rId6"/>
          <a:stretch>
            <a:fillRect/>
          </a:stretch>
        </p:blipFill>
        <p:spPr>
          <a:xfrm>
            <a:off x="10686865" y="6199737"/>
            <a:ext cx="1357382" cy="644181"/>
          </a:xfrm>
          <a:prstGeom prst="rect">
            <a:avLst/>
          </a:prstGeom>
        </p:spPr>
      </p:pic>
      <p:sp>
        <p:nvSpPr>
          <p:cNvPr id="2" name="TextBox 1">
            <a:extLst>
              <a:ext uri="{FF2B5EF4-FFF2-40B4-BE49-F238E27FC236}">
                <a16:creationId xmlns:a16="http://schemas.microsoft.com/office/drawing/2014/main" id="{260A5A41-DFC2-8A10-9037-D51DCAC545FA}"/>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Tech Dock™</a:t>
            </a:r>
          </a:p>
          <a:p>
            <a:r>
              <a:rPr lang="en-US" sz="1400">
                <a:latin typeface="Raleway-LightItalic"/>
              </a:rPr>
              <a:t>Sliding Tech Tray</a:t>
            </a:r>
          </a:p>
        </p:txBody>
      </p:sp>
      <p:sp>
        <p:nvSpPr>
          <p:cNvPr id="3" name="TextBox 2">
            <a:extLst>
              <a:ext uri="{FF2B5EF4-FFF2-40B4-BE49-F238E27FC236}">
                <a16:creationId xmlns:a16="http://schemas.microsoft.com/office/drawing/2014/main" id="{8A6D421C-134C-C975-1F7B-1DDAAB9ED72C}"/>
              </a:ext>
            </a:extLst>
          </p:cNvPr>
          <p:cNvSpPr txBox="1"/>
          <p:nvPr/>
        </p:nvSpPr>
        <p:spPr>
          <a:xfrm>
            <a:off x="4966871" y="4079520"/>
            <a:ext cx="130478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front view</a:t>
            </a:r>
          </a:p>
        </p:txBody>
      </p:sp>
    </p:spTree>
    <p:extLst>
      <p:ext uri="{BB962C8B-B14F-4D97-AF65-F5344CB8AC3E}">
        <p14:creationId xmlns:p14="http://schemas.microsoft.com/office/powerpoint/2010/main" val="11928514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47BE0C-76CF-4C58-82AC-A07CC4D4E3E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2088" t="7045" r="769" b="6831"/>
          <a:stretch/>
        </p:blipFill>
        <p:spPr>
          <a:xfrm>
            <a:off x="560639" y="1002489"/>
            <a:ext cx="6019668" cy="2239778"/>
          </a:xfrm>
          <a:prstGeom prst="rect">
            <a:avLst/>
          </a:prstGeom>
        </p:spPr>
      </p:pic>
      <p:pic>
        <p:nvPicPr>
          <p:cNvPr id="11" name="Picture 10">
            <a:extLst>
              <a:ext uri="{FF2B5EF4-FFF2-40B4-BE49-F238E27FC236}">
                <a16:creationId xmlns:a16="http://schemas.microsoft.com/office/drawing/2014/main" id="{8184C334-2519-4759-AF7D-AAB78D1689AE}"/>
              </a:ext>
            </a:extLst>
          </p:cNvPr>
          <p:cNvPicPr>
            <a:picLocks noChangeAspect="1"/>
          </p:cNvPicPr>
          <p:nvPr/>
        </p:nvPicPr>
        <p:blipFill>
          <a:blip r:embed="rId3"/>
          <a:stretch>
            <a:fillRect/>
          </a:stretch>
        </p:blipFill>
        <p:spPr>
          <a:xfrm>
            <a:off x="1153053" y="3540414"/>
            <a:ext cx="4529212" cy="2492298"/>
          </a:xfrm>
          <a:prstGeom prst="rect">
            <a:avLst/>
          </a:prstGeom>
        </p:spPr>
      </p:pic>
      <p:pic>
        <p:nvPicPr>
          <p:cNvPr id="13" name="Picture 12">
            <a:extLst>
              <a:ext uri="{FF2B5EF4-FFF2-40B4-BE49-F238E27FC236}">
                <a16:creationId xmlns:a16="http://schemas.microsoft.com/office/drawing/2014/main" id="{4B542FF0-D90B-4ABA-9E17-BD9087C09DF8}"/>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7345347" y="2399936"/>
            <a:ext cx="4028137" cy="3764105"/>
          </a:xfrm>
          <a:prstGeom prst="rect">
            <a:avLst/>
          </a:prstGeom>
        </p:spPr>
      </p:pic>
      <p:sp>
        <p:nvSpPr>
          <p:cNvPr id="8" name="TextBox 7">
            <a:extLst>
              <a:ext uri="{FF2B5EF4-FFF2-40B4-BE49-F238E27FC236}">
                <a16:creationId xmlns:a16="http://schemas.microsoft.com/office/drawing/2014/main" id="{D2F669D3-CF87-BC6B-DE06-2C019DB385B9}"/>
              </a:ext>
            </a:extLst>
          </p:cNvPr>
          <p:cNvSpPr txBox="1"/>
          <p:nvPr/>
        </p:nvSpPr>
        <p:spPr>
          <a:xfrm>
            <a:off x="7345347" y="1002489"/>
            <a:ext cx="4469235" cy="1146468"/>
          </a:xfrm>
          <a:prstGeom prst="rect">
            <a:avLst/>
          </a:prstGeom>
          <a:noFill/>
        </p:spPr>
        <p:txBody>
          <a:bodyPr wrap="square" lIns="91440" tIns="45720" rIns="91440" bIns="45720" anchor="ctr">
            <a:spAutoFit/>
          </a:bodyPr>
          <a:lstStyle/>
          <a:p>
            <a:r>
              <a:rPr lang="en-US" sz="1600" b="0" i="0" strike="noStrike" baseline="0">
                <a:solidFill>
                  <a:srgbClr val="221E1F"/>
                </a:solidFill>
                <a:latin typeface="Raleway-Regular"/>
              </a:rPr>
              <a:t>Product Specifications</a:t>
            </a:r>
          </a:p>
          <a:p>
            <a:endParaRPr lang="en-US" sz="1050" strike="noStrike" baseline="0">
              <a:solidFill>
                <a:srgbClr val="221E1F"/>
              </a:solidFill>
              <a:latin typeface="Raleway-Regular"/>
            </a:endParaRPr>
          </a:p>
          <a:p>
            <a:pPr marL="171450" indent="-171450">
              <a:buFont typeface="Arial" panose="020B0604020202020204" pitchFamily="34" charset="0"/>
              <a:buChar char="•"/>
            </a:pPr>
            <a:r>
              <a:rPr lang="en-US" sz="1050" strike="noStrike" baseline="0">
                <a:solidFill>
                  <a:srgbClr val="221E1F"/>
                </a:solidFill>
                <a:latin typeface="Raleway-Regular"/>
              </a:rPr>
              <a:t>Inside drawer dimensions:- 20.5”w x 16.3”d x 2.0”h</a:t>
            </a:r>
          </a:p>
          <a:p>
            <a:pPr marL="171450" indent="-171450">
              <a:buFont typeface="Arial" panose="020B0604020202020204" pitchFamily="34" charset="0"/>
              <a:buChar char="•"/>
            </a:pPr>
            <a:r>
              <a:rPr lang="en-US" sz="1050" strike="noStrike" baseline="0">
                <a:solidFill>
                  <a:srgbClr val="221E1F"/>
                </a:solidFill>
                <a:latin typeface="Raleway-Regular"/>
              </a:rPr>
              <a:t>Opening requirements:- 23.0”w x 16.3”d x2.0”h</a:t>
            </a:r>
          </a:p>
          <a:p>
            <a:pPr marL="171450" indent="-171450">
              <a:buFont typeface="Arial" panose="020B0604020202020204" pitchFamily="34" charset="0"/>
              <a:buChar char="•"/>
            </a:pPr>
            <a:r>
              <a:rPr lang="en-US" sz="1050" strike="noStrike" baseline="0">
                <a:solidFill>
                  <a:srgbClr val="221E1F"/>
                </a:solidFill>
                <a:latin typeface="Raleway-Regular"/>
              </a:rPr>
              <a:t>Retracts on 16.0” ball bearing slides</a:t>
            </a:r>
            <a:r>
              <a:rPr lang="en-US" sz="1050">
                <a:solidFill>
                  <a:srgbClr val="221E1F"/>
                </a:solidFill>
                <a:latin typeface="Raleway-Regular"/>
              </a:rPr>
              <a:t> </a:t>
            </a:r>
            <a:endParaRPr lang="en-US" sz="1050" strike="noStrike" baseline="0">
              <a:solidFill>
                <a:srgbClr val="221E1F"/>
              </a:solidFill>
              <a:latin typeface="Raleway-Regular"/>
            </a:endParaRPr>
          </a:p>
          <a:p>
            <a:pPr marL="171450" indent="-171450">
              <a:buFont typeface="Arial" panose="020B0604020202020204" pitchFamily="34" charset="0"/>
              <a:buChar char="•"/>
            </a:pPr>
            <a:r>
              <a:rPr lang="en-US" sz="1050">
                <a:solidFill>
                  <a:srgbClr val="221E1F"/>
                </a:solidFill>
                <a:latin typeface="Raleway-Regular"/>
              </a:rPr>
              <a:t>Warranty: 10 Years</a:t>
            </a:r>
            <a:endParaRPr lang="en-US" sz="1050" strike="noStrike" baseline="0">
              <a:solidFill>
                <a:srgbClr val="221E1F"/>
              </a:solidFill>
              <a:latin typeface="Raleway-Regular"/>
            </a:endParaRPr>
          </a:p>
        </p:txBody>
      </p:sp>
      <p:pic>
        <p:nvPicPr>
          <p:cNvPr id="10" name="Picture 9">
            <a:extLst>
              <a:ext uri="{FF2B5EF4-FFF2-40B4-BE49-F238E27FC236}">
                <a16:creationId xmlns:a16="http://schemas.microsoft.com/office/drawing/2014/main" id="{2BCDF951-2600-BED8-2869-559DBB7D3E40}"/>
              </a:ext>
            </a:extLst>
          </p:cNvPr>
          <p:cNvPicPr>
            <a:picLocks noChangeAspect="1"/>
          </p:cNvPicPr>
          <p:nvPr/>
        </p:nvPicPr>
        <p:blipFill>
          <a:blip r:embed="rId5"/>
          <a:stretch>
            <a:fillRect/>
          </a:stretch>
        </p:blipFill>
        <p:spPr>
          <a:xfrm>
            <a:off x="10731611" y="6187903"/>
            <a:ext cx="1357382" cy="644181"/>
          </a:xfrm>
          <a:prstGeom prst="rect">
            <a:avLst/>
          </a:prstGeom>
        </p:spPr>
      </p:pic>
      <p:sp>
        <p:nvSpPr>
          <p:cNvPr id="2" name="TextBox 1">
            <a:extLst>
              <a:ext uri="{FF2B5EF4-FFF2-40B4-BE49-F238E27FC236}">
                <a16:creationId xmlns:a16="http://schemas.microsoft.com/office/drawing/2014/main" id="{0BE82582-1293-AC41-A2A6-611F7AD67214}"/>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Pencil Drawer</a:t>
            </a:r>
          </a:p>
          <a:p>
            <a:r>
              <a:rPr lang="en-US" sz="1400">
                <a:latin typeface="Raleway-LightItalic"/>
              </a:rPr>
              <a:t>Sliding Pencil drawer</a:t>
            </a:r>
          </a:p>
        </p:txBody>
      </p:sp>
    </p:spTree>
    <p:extLst>
      <p:ext uri="{BB962C8B-B14F-4D97-AF65-F5344CB8AC3E}">
        <p14:creationId xmlns:p14="http://schemas.microsoft.com/office/powerpoint/2010/main" val="4179928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4B0A2E-8BE7-C211-860C-E5F85FDCF207}"/>
              </a:ext>
            </a:extLst>
          </p:cNvPr>
          <p:cNvSpPr/>
          <p:nvPr/>
        </p:nvSpPr>
        <p:spPr>
          <a:xfrm flipV="1">
            <a:off x="0" y="5111987"/>
            <a:ext cx="12192000" cy="1746012"/>
          </a:xfrm>
          <a:prstGeom prst="rect">
            <a:avLst/>
          </a:prstGeom>
          <a:gradFill flip="none" rotWithShape="1">
            <a:gsLst>
              <a:gs pos="0">
                <a:srgbClr val="ACA6A3"/>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78395"/>
              </a:solidFill>
              <a:effectLst/>
              <a:uLnTx/>
              <a:uFillTx/>
              <a:latin typeface="Corbel" panose="020B0503020204020204"/>
              <a:ea typeface="+mn-ea"/>
              <a:cs typeface="+mn-cs"/>
            </a:endParaRPr>
          </a:p>
        </p:txBody>
      </p:sp>
      <p:sp>
        <p:nvSpPr>
          <p:cNvPr id="6" name="TextBox 5">
            <a:extLst>
              <a:ext uri="{FF2B5EF4-FFF2-40B4-BE49-F238E27FC236}">
                <a16:creationId xmlns:a16="http://schemas.microsoft.com/office/drawing/2014/main" id="{E3612A79-8E90-8CD5-4A05-0125FB38F6AA}"/>
              </a:ext>
            </a:extLst>
          </p:cNvPr>
          <p:cNvSpPr txBox="1"/>
          <p:nvPr/>
        </p:nvSpPr>
        <p:spPr>
          <a:xfrm>
            <a:off x="1378527" y="5800327"/>
            <a:ext cx="9434945"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300" normalizeH="0" baseline="0" noProof="0">
                <a:ln>
                  <a:noFill/>
                </a:ln>
                <a:solidFill>
                  <a:srgbClr val="FFFFFF"/>
                </a:solidFill>
                <a:effectLst/>
                <a:uLnTx/>
                <a:uFillTx/>
                <a:latin typeface="Raleway" panose="020B0003030101060003" pitchFamily="34" charset="0"/>
                <a:ea typeface="+mn-ea"/>
                <a:cs typeface="+mn-cs"/>
              </a:rPr>
              <a:t>TYPICAL</a:t>
            </a:r>
          </a:p>
        </p:txBody>
      </p:sp>
      <p:sp>
        <p:nvSpPr>
          <p:cNvPr id="21" name="Content Placeholder 20">
            <a:extLst>
              <a:ext uri="{FF2B5EF4-FFF2-40B4-BE49-F238E27FC236}">
                <a16:creationId xmlns:a16="http://schemas.microsoft.com/office/drawing/2014/main" id="{2B27E987-1523-4724-8A92-655F465802E0}"/>
              </a:ext>
            </a:extLst>
          </p:cNvPr>
          <p:cNvSpPr>
            <a:spLocks noGrp="1"/>
          </p:cNvSpPr>
          <p:nvPr>
            <p:ph idx="1"/>
          </p:nvPr>
        </p:nvSpPr>
        <p:spPr>
          <a:xfrm>
            <a:off x="4553146" y="0"/>
            <a:ext cx="7638854" cy="5111987"/>
          </a:xfrm>
        </p:spPr>
        <p:txBody>
          <a:bodyPr/>
          <a:lstStyle/>
          <a:p>
            <a:endParaRPr lang="en-US"/>
          </a:p>
        </p:txBody>
      </p:sp>
      <p:sp>
        <p:nvSpPr>
          <p:cNvPr id="2" name="Title 19">
            <a:extLst>
              <a:ext uri="{FF2B5EF4-FFF2-40B4-BE49-F238E27FC236}">
                <a16:creationId xmlns:a16="http://schemas.microsoft.com/office/drawing/2014/main" id="{75324C15-7DE7-C5C9-CDD2-541C7D774B4C}"/>
              </a:ext>
            </a:extLst>
          </p:cNvPr>
          <p:cNvSpPr>
            <a:spLocks noGrp="1"/>
          </p:cNvSpPr>
          <p:nvPr>
            <p:ph type="title"/>
          </p:nvPr>
        </p:nvSpPr>
        <p:spPr>
          <a:xfrm>
            <a:off x="208192" y="120276"/>
            <a:ext cx="3932237" cy="1069975"/>
          </a:xfrm>
        </p:spPr>
        <p:txBody>
          <a:bodyPr/>
          <a:lstStyle/>
          <a:p>
            <a:endParaRPr lang="en-US"/>
          </a:p>
        </p:txBody>
      </p:sp>
      <p:sp>
        <p:nvSpPr>
          <p:cNvPr id="3" name="Text Placeholder 21">
            <a:extLst>
              <a:ext uri="{FF2B5EF4-FFF2-40B4-BE49-F238E27FC236}">
                <a16:creationId xmlns:a16="http://schemas.microsoft.com/office/drawing/2014/main" id="{13352C33-3089-422A-51C1-DC12E55C4F80}"/>
              </a:ext>
            </a:extLst>
          </p:cNvPr>
          <p:cNvSpPr>
            <a:spLocks noGrp="1"/>
          </p:cNvSpPr>
          <p:nvPr>
            <p:ph type="body" sz="half" idx="2"/>
          </p:nvPr>
        </p:nvSpPr>
        <p:spPr>
          <a:xfrm>
            <a:off x="208192" y="1190252"/>
            <a:ext cx="3932237" cy="3811588"/>
          </a:xfrm>
        </p:spPr>
        <p:txBody>
          <a:bodyPr>
            <a:normAutofit/>
          </a:bodyPr>
          <a:lstStyle/>
          <a:p>
            <a:endParaRPr lang="en-US"/>
          </a:p>
        </p:txBody>
      </p:sp>
    </p:spTree>
    <p:extLst>
      <p:ext uri="{BB962C8B-B14F-4D97-AF65-F5344CB8AC3E}">
        <p14:creationId xmlns:p14="http://schemas.microsoft.com/office/powerpoint/2010/main" val="245415332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5EC5A-0C27-4851-AC03-EF30A00E5C59}"/>
              </a:ext>
            </a:extLst>
          </p:cNvPr>
          <p:cNvPicPr>
            <a:picLocks noChangeAspect="1"/>
          </p:cNvPicPr>
          <p:nvPr/>
        </p:nvPicPr>
        <p:blipFill>
          <a:blip r:embed="rId2"/>
          <a:stretch>
            <a:fillRect/>
          </a:stretch>
        </p:blipFill>
        <p:spPr>
          <a:xfrm>
            <a:off x="201752" y="1229269"/>
            <a:ext cx="3225903" cy="5332316"/>
          </a:xfrm>
          <a:prstGeom prst="rect">
            <a:avLst/>
          </a:prstGeom>
        </p:spPr>
      </p:pic>
      <p:pic>
        <p:nvPicPr>
          <p:cNvPr id="5" name="Picture 4">
            <a:extLst>
              <a:ext uri="{FF2B5EF4-FFF2-40B4-BE49-F238E27FC236}">
                <a16:creationId xmlns:a16="http://schemas.microsoft.com/office/drawing/2014/main" id="{6F06A8B0-2D96-42E3-963F-5420C4AAF68D}"/>
              </a:ext>
            </a:extLst>
          </p:cNvPr>
          <p:cNvPicPr>
            <a:picLocks noChangeAspect="1"/>
          </p:cNvPicPr>
          <p:nvPr/>
        </p:nvPicPr>
        <p:blipFill rotWithShape="1">
          <a:blip r:embed="rId3"/>
          <a:srcRect b="16916"/>
          <a:stretch/>
        </p:blipFill>
        <p:spPr>
          <a:xfrm>
            <a:off x="6930948" y="2288334"/>
            <a:ext cx="1256955" cy="1347512"/>
          </a:xfrm>
          <a:prstGeom prst="rect">
            <a:avLst/>
          </a:prstGeom>
        </p:spPr>
      </p:pic>
      <p:pic>
        <p:nvPicPr>
          <p:cNvPr id="8" name="Picture 7">
            <a:extLst>
              <a:ext uri="{FF2B5EF4-FFF2-40B4-BE49-F238E27FC236}">
                <a16:creationId xmlns:a16="http://schemas.microsoft.com/office/drawing/2014/main" id="{2A5359C6-B223-4795-A274-3B3BDA34CA05}"/>
              </a:ext>
            </a:extLst>
          </p:cNvPr>
          <p:cNvPicPr>
            <a:picLocks noChangeAspect="1"/>
          </p:cNvPicPr>
          <p:nvPr/>
        </p:nvPicPr>
        <p:blipFill rotWithShape="1">
          <a:blip r:embed="rId4"/>
          <a:srcRect r="2237" b="8378"/>
          <a:stretch/>
        </p:blipFill>
        <p:spPr>
          <a:xfrm>
            <a:off x="4266125" y="881809"/>
            <a:ext cx="2305618" cy="2823610"/>
          </a:xfrm>
          <a:prstGeom prst="rect">
            <a:avLst/>
          </a:prstGeom>
        </p:spPr>
      </p:pic>
      <p:pic>
        <p:nvPicPr>
          <p:cNvPr id="10" name="Picture 9">
            <a:extLst>
              <a:ext uri="{FF2B5EF4-FFF2-40B4-BE49-F238E27FC236}">
                <a16:creationId xmlns:a16="http://schemas.microsoft.com/office/drawing/2014/main" id="{6CBF4F22-78D2-4CE3-8F4C-695CE053DDE9}"/>
              </a:ext>
            </a:extLst>
          </p:cNvPr>
          <p:cNvPicPr>
            <a:picLocks noChangeAspect="1"/>
          </p:cNvPicPr>
          <p:nvPr/>
        </p:nvPicPr>
        <p:blipFill rotWithShape="1">
          <a:blip r:embed="rId5"/>
          <a:srcRect r="3457" b="12210"/>
          <a:stretch/>
        </p:blipFill>
        <p:spPr>
          <a:xfrm>
            <a:off x="5137372" y="4110871"/>
            <a:ext cx="1354393" cy="1884119"/>
          </a:xfrm>
          <a:prstGeom prst="rect">
            <a:avLst/>
          </a:prstGeom>
        </p:spPr>
      </p:pic>
      <p:pic>
        <p:nvPicPr>
          <p:cNvPr id="6" name="Picture 5">
            <a:extLst>
              <a:ext uri="{FF2B5EF4-FFF2-40B4-BE49-F238E27FC236}">
                <a16:creationId xmlns:a16="http://schemas.microsoft.com/office/drawing/2014/main" id="{F5C69886-2379-4B29-8166-CABF9727D0C2}"/>
              </a:ext>
            </a:extLst>
          </p:cNvPr>
          <p:cNvPicPr>
            <a:picLocks noChangeAspect="1"/>
          </p:cNvPicPr>
          <p:nvPr/>
        </p:nvPicPr>
        <p:blipFill rotWithShape="1">
          <a:blip r:embed="rId6"/>
          <a:srcRect r="679" b="9262"/>
          <a:stretch/>
        </p:blipFill>
        <p:spPr>
          <a:xfrm>
            <a:off x="6664805" y="4587481"/>
            <a:ext cx="1578865" cy="1477082"/>
          </a:xfrm>
          <a:prstGeom prst="rect">
            <a:avLst/>
          </a:prstGeom>
        </p:spPr>
      </p:pic>
      <p:pic>
        <p:nvPicPr>
          <p:cNvPr id="14" name="Picture 13">
            <a:extLst>
              <a:ext uri="{FF2B5EF4-FFF2-40B4-BE49-F238E27FC236}">
                <a16:creationId xmlns:a16="http://schemas.microsoft.com/office/drawing/2014/main" id="{847F8579-CBFD-4B90-D72C-6903BCAA6896}"/>
              </a:ext>
            </a:extLst>
          </p:cNvPr>
          <p:cNvPicPr>
            <a:picLocks noChangeAspect="1"/>
          </p:cNvPicPr>
          <p:nvPr/>
        </p:nvPicPr>
        <p:blipFill>
          <a:blip r:embed="rId7"/>
          <a:stretch>
            <a:fillRect/>
          </a:stretch>
        </p:blipFill>
        <p:spPr>
          <a:xfrm>
            <a:off x="10754879" y="5907507"/>
            <a:ext cx="1235369" cy="784763"/>
          </a:xfrm>
          <a:prstGeom prst="rect">
            <a:avLst/>
          </a:prstGeom>
        </p:spPr>
      </p:pic>
      <p:sp>
        <p:nvSpPr>
          <p:cNvPr id="16" name="TextBox 15">
            <a:extLst>
              <a:ext uri="{FF2B5EF4-FFF2-40B4-BE49-F238E27FC236}">
                <a16:creationId xmlns:a16="http://schemas.microsoft.com/office/drawing/2014/main" id="{1146D5AF-6C3C-CB26-DBFA-9C1C88ECEE63}"/>
              </a:ext>
            </a:extLst>
          </p:cNvPr>
          <p:cNvSpPr txBox="1"/>
          <p:nvPr/>
        </p:nvSpPr>
        <p:spPr>
          <a:xfrm>
            <a:off x="8823722" y="2335490"/>
            <a:ext cx="2654802" cy="2600712"/>
          </a:xfrm>
          <a:prstGeom prst="rect">
            <a:avLst/>
          </a:prstGeom>
          <a:noFill/>
        </p:spPr>
        <p:txBody>
          <a:bodyPr wrap="square" lIns="91440" tIns="45720" rIns="91440" bIns="45720" anchor="ctr">
            <a:spAutoFit/>
          </a:bodyPr>
          <a:lstStyle/>
          <a:p>
            <a:pPr algn="l"/>
            <a:r>
              <a:rPr lang="en-US" sz="1600" b="0" i="0" strike="noStrike" baseline="0">
                <a:solidFill>
                  <a:srgbClr val="211D1E"/>
                </a:solidFill>
                <a:latin typeface="Raleway-Regular"/>
              </a:rPr>
              <a:t>Product Specifications</a:t>
            </a:r>
          </a:p>
          <a:p>
            <a:pPr marL="171450" indent="-171450">
              <a:buFont typeface="Arial" panose="020B0604020202020204" pitchFamily="34" charset="0"/>
              <a:buChar char="•"/>
            </a:pPr>
            <a:r>
              <a:rPr lang="en-US" sz="1050" b="0" i="0" strike="noStrike" baseline="0">
                <a:solidFill>
                  <a:srgbClr val="211D1E"/>
                </a:solidFill>
                <a:latin typeface="Raleway-Regular"/>
              </a:rPr>
              <a:t>LED</a:t>
            </a:r>
          </a:p>
          <a:p>
            <a:pPr marL="171450" indent="-171450">
              <a:buFont typeface="Arial" panose="020B0604020202020204" pitchFamily="34" charset="0"/>
              <a:buChar char="•"/>
            </a:pPr>
            <a:r>
              <a:rPr lang="en-US" sz="1050" b="0" i="0" strike="noStrike" baseline="0">
                <a:solidFill>
                  <a:srgbClr val="211D1E"/>
                </a:solidFill>
                <a:latin typeface="Raleway-Regular"/>
              </a:rPr>
              <a:t>5,000K color temperature</a:t>
            </a:r>
          </a:p>
          <a:p>
            <a:pPr marL="171450" indent="-171450">
              <a:buFont typeface="Arial" panose="020B0604020202020204" pitchFamily="34" charset="0"/>
              <a:buChar char="•"/>
            </a:pPr>
            <a:r>
              <a:rPr lang="en-US" sz="1050" b="0" i="0" strike="noStrike" baseline="0">
                <a:solidFill>
                  <a:srgbClr val="211D1E"/>
                </a:solidFill>
                <a:latin typeface="Raleway-Regular"/>
              </a:rPr>
              <a:t>900 lumens</a:t>
            </a:r>
          </a:p>
          <a:p>
            <a:pPr marL="171450" indent="-171450">
              <a:buFont typeface="Arial" panose="020B0604020202020204" pitchFamily="34" charset="0"/>
              <a:buChar char="•"/>
            </a:pPr>
            <a:r>
              <a:rPr lang="en-US" sz="1050" b="0" i="0" strike="noStrike" baseline="0">
                <a:solidFill>
                  <a:srgbClr val="211D1E"/>
                </a:solidFill>
                <a:latin typeface="Raleway-Regular"/>
              </a:rPr>
              <a:t>90 CRI</a:t>
            </a:r>
          </a:p>
          <a:p>
            <a:pPr marL="171450" indent="-171450">
              <a:buFont typeface="Arial" panose="020B0604020202020204" pitchFamily="34" charset="0"/>
              <a:buChar char="•"/>
            </a:pPr>
            <a:r>
              <a:rPr lang="en-US" sz="1050" b="0" i="0" strike="noStrike" baseline="0">
                <a:solidFill>
                  <a:srgbClr val="211D1E"/>
                </a:solidFill>
                <a:latin typeface="Raleway-Regular"/>
              </a:rPr>
              <a:t>8 watts</a:t>
            </a:r>
          </a:p>
          <a:p>
            <a:pPr marL="171450" indent="-171450">
              <a:buFont typeface="Arial" panose="020B0604020202020204" pitchFamily="34" charset="0"/>
              <a:buChar char="•"/>
            </a:pPr>
            <a:r>
              <a:rPr lang="en-US" sz="1050" b="0" i="0" strike="noStrike" baseline="0">
                <a:solidFill>
                  <a:srgbClr val="211D1E"/>
                </a:solidFill>
                <a:latin typeface="Raleway-Regular"/>
              </a:rPr>
              <a:t>90,000 hrs. lamp life</a:t>
            </a:r>
          </a:p>
          <a:p>
            <a:pPr marL="171450" indent="-171450">
              <a:buFont typeface="Arial" panose="020B0604020202020204" pitchFamily="34" charset="0"/>
              <a:buChar char="•"/>
            </a:pPr>
            <a:r>
              <a:rPr lang="en-US" sz="1050" b="0" i="0" strike="noStrike" baseline="0">
                <a:solidFill>
                  <a:srgbClr val="211D1E"/>
                </a:solidFill>
                <a:latin typeface="Raleway-Regular"/>
              </a:rPr>
              <a:t>60' power cord</a:t>
            </a:r>
          </a:p>
          <a:p>
            <a:pPr marL="171450" indent="-171450">
              <a:buFont typeface="Arial" panose="020B0604020202020204" pitchFamily="34" charset="0"/>
              <a:buChar char="•"/>
            </a:pPr>
            <a:r>
              <a:rPr lang="en-US" sz="1050" b="0" i="0" strike="noStrike" baseline="0">
                <a:solidFill>
                  <a:srgbClr val="211D1E"/>
                </a:solidFill>
                <a:latin typeface="Raleway-Regular"/>
              </a:rPr>
              <a:t>Power source and light is ETL listed</a:t>
            </a:r>
          </a:p>
          <a:p>
            <a:pPr marL="171450" indent="-171450">
              <a:buFont typeface="Arial" panose="020B0604020202020204" pitchFamily="34" charset="0"/>
              <a:buChar char="•"/>
            </a:pPr>
            <a:r>
              <a:rPr lang="en-US" sz="1050" b="0" i="0" strike="noStrike" baseline="0">
                <a:solidFill>
                  <a:srgbClr val="211D1E"/>
                </a:solidFill>
                <a:latin typeface="Raleway-Regular"/>
              </a:rPr>
              <a:t>16.0" arm reach</a:t>
            </a:r>
          </a:p>
          <a:p>
            <a:pPr marL="171450" indent="-171450">
              <a:buFont typeface="Arial" panose="020B0604020202020204" pitchFamily="34" charset="0"/>
              <a:buChar char="•"/>
            </a:pPr>
            <a:r>
              <a:rPr lang="en-US" sz="1050" b="0" i="0" strike="noStrike" baseline="0">
                <a:solidFill>
                  <a:srgbClr val="211D1E"/>
                </a:solidFill>
                <a:latin typeface="Raleway-Regular"/>
              </a:rPr>
              <a:t>Built-in dimmer with two settings</a:t>
            </a:r>
          </a:p>
          <a:p>
            <a:pPr marL="171450" indent="-171450">
              <a:buFont typeface="Arial" panose="020B0604020202020204" pitchFamily="34" charset="0"/>
              <a:buChar char="•"/>
            </a:pPr>
            <a:r>
              <a:rPr lang="en-US" sz="1050" b="0" i="0" strike="noStrike" baseline="0">
                <a:solidFill>
                  <a:srgbClr val="211D1E"/>
                </a:solidFill>
                <a:latin typeface="Raleway-Regular"/>
              </a:rPr>
              <a:t>Available in three colors: silver, black, and white</a:t>
            </a:r>
          </a:p>
          <a:p>
            <a:pPr marL="171450" indent="-171450">
              <a:buFont typeface="Arial" panose="020B0604020202020204" pitchFamily="34" charset="0"/>
              <a:buChar char="•"/>
            </a:pPr>
            <a:r>
              <a:rPr lang="en-US" sz="1050" b="0" i="0" strike="noStrike" baseline="0">
                <a:solidFill>
                  <a:srgbClr val="211D1E"/>
                </a:solidFill>
                <a:latin typeface="Raleway-Regular"/>
              </a:rPr>
              <a:t>Designed by Sava </a:t>
            </a:r>
            <a:r>
              <a:rPr lang="en-US" sz="1050" b="0" i="0" strike="noStrike" baseline="0" err="1">
                <a:solidFill>
                  <a:srgbClr val="211D1E"/>
                </a:solidFill>
                <a:latin typeface="Raleway-Regular"/>
              </a:rPr>
              <a:t>Čvek</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a:solidFill>
                  <a:srgbClr val="211D1E"/>
                </a:solidFill>
                <a:latin typeface="Raleway-Regular"/>
              </a:rPr>
              <a:t>Warranty: 10 Years</a:t>
            </a:r>
            <a:endParaRPr lang="en-US" sz="1050" b="0" i="0" strike="noStrike" baseline="0">
              <a:solidFill>
                <a:srgbClr val="211D1E"/>
              </a:solidFill>
              <a:latin typeface="Raleway-Regular"/>
            </a:endParaRPr>
          </a:p>
        </p:txBody>
      </p:sp>
      <p:sp>
        <p:nvSpPr>
          <p:cNvPr id="3" name="TextBox 2">
            <a:extLst>
              <a:ext uri="{FF2B5EF4-FFF2-40B4-BE49-F238E27FC236}">
                <a16:creationId xmlns:a16="http://schemas.microsoft.com/office/drawing/2014/main" id="{ED92B774-E64F-6ACB-BBBF-434090F50F69}"/>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Lily™ LED</a:t>
            </a:r>
          </a:p>
          <a:p>
            <a:r>
              <a:rPr lang="en-US" sz="1400">
                <a:latin typeface="Raleway-LightItalic"/>
              </a:rPr>
              <a:t>Single Arm LED Task Light</a:t>
            </a:r>
          </a:p>
        </p:txBody>
      </p:sp>
      <p:sp>
        <p:nvSpPr>
          <p:cNvPr id="4" name="TextBox 3">
            <a:extLst>
              <a:ext uri="{FF2B5EF4-FFF2-40B4-BE49-F238E27FC236}">
                <a16:creationId xmlns:a16="http://schemas.microsoft.com/office/drawing/2014/main" id="{D4823884-E4C2-6EF1-45D1-FA8415F55D68}"/>
              </a:ext>
            </a:extLst>
          </p:cNvPr>
          <p:cNvSpPr txBox="1"/>
          <p:nvPr/>
        </p:nvSpPr>
        <p:spPr>
          <a:xfrm>
            <a:off x="4908210" y="3635846"/>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adjustable range of single arm</a:t>
            </a:r>
          </a:p>
        </p:txBody>
      </p:sp>
      <p:sp>
        <p:nvSpPr>
          <p:cNvPr id="7" name="TextBox 6">
            <a:extLst>
              <a:ext uri="{FF2B5EF4-FFF2-40B4-BE49-F238E27FC236}">
                <a16:creationId xmlns:a16="http://schemas.microsoft.com/office/drawing/2014/main" id="{9111117B-2BA8-2424-CFEF-BCA7274C7419}"/>
              </a:ext>
            </a:extLst>
          </p:cNvPr>
          <p:cNvSpPr txBox="1"/>
          <p:nvPr/>
        </p:nvSpPr>
        <p:spPr>
          <a:xfrm>
            <a:off x="6675206" y="3635846"/>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press button for dimmer settings</a:t>
            </a:r>
          </a:p>
        </p:txBody>
      </p:sp>
      <p:sp>
        <p:nvSpPr>
          <p:cNvPr id="11" name="TextBox 10">
            <a:extLst>
              <a:ext uri="{FF2B5EF4-FFF2-40B4-BE49-F238E27FC236}">
                <a16:creationId xmlns:a16="http://schemas.microsoft.com/office/drawing/2014/main" id="{FD8AE294-E66B-EF22-3188-0CA519075E60}"/>
              </a:ext>
            </a:extLst>
          </p:cNvPr>
          <p:cNvSpPr txBox="1"/>
          <p:nvPr/>
        </p:nvSpPr>
        <p:spPr>
          <a:xfrm>
            <a:off x="4996300" y="6002114"/>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adjustable shade</a:t>
            </a:r>
          </a:p>
        </p:txBody>
      </p:sp>
      <p:sp>
        <p:nvSpPr>
          <p:cNvPr id="12" name="TextBox 11">
            <a:extLst>
              <a:ext uri="{FF2B5EF4-FFF2-40B4-BE49-F238E27FC236}">
                <a16:creationId xmlns:a16="http://schemas.microsoft.com/office/drawing/2014/main" id="{197EF861-DCC9-FACD-F12E-5BB99AA1CB1A}"/>
              </a:ext>
            </a:extLst>
          </p:cNvPr>
          <p:cNvSpPr txBox="1"/>
          <p:nvPr/>
        </p:nvSpPr>
        <p:spPr>
          <a:xfrm>
            <a:off x="6571743" y="6015229"/>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luminaire</a:t>
            </a:r>
          </a:p>
        </p:txBody>
      </p:sp>
    </p:spTree>
    <p:extLst>
      <p:ext uri="{BB962C8B-B14F-4D97-AF65-F5344CB8AC3E}">
        <p14:creationId xmlns:p14="http://schemas.microsoft.com/office/powerpoint/2010/main" val="305072531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014902E-C5B3-2AA4-E4BF-2643F72C81CE}"/>
              </a:ext>
            </a:extLst>
          </p:cNvPr>
          <p:cNvPicPr>
            <a:picLocks noChangeAspect="1"/>
          </p:cNvPicPr>
          <p:nvPr/>
        </p:nvPicPr>
        <p:blipFill>
          <a:blip r:embed="rId2"/>
          <a:stretch>
            <a:fillRect/>
          </a:stretch>
        </p:blipFill>
        <p:spPr>
          <a:xfrm>
            <a:off x="10703727" y="5907507"/>
            <a:ext cx="1375885" cy="784764"/>
          </a:xfrm>
          <a:prstGeom prst="rect">
            <a:avLst/>
          </a:prstGeom>
        </p:spPr>
      </p:pic>
      <p:sp>
        <p:nvSpPr>
          <p:cNvPr id="13" name="TextBox 12">
            <a:extLst>
              <a:ext uri="{FF2B5EF4-FFF2-40B4-BE49-F238E27FC236}">
                <a16:creationId xmlns:a16="http://schemas.microsoft.com/office/drawing/2014/main" id="{B7D1C5E3-EF55-7011-9A15-6AD4B8C897BC}"/>
              </a:ext>
            </a:extLst>
          </p:cNvPr>
          <p:cNvSpPr txBox="1"/>
          <p:nvPr/>
        </p:nvSpPr>
        <p:spPr>
          <a:xfrm>
            <a:off x="8821427" y="1967061"/>
            <a:ext cx="2659393" cy="2923877"/>
          </a:xfrm>
          <a:prstGeom prst="rect">
            <a:avLst/>
          </a:prstGeom>
          <a:noFill/>
        </p:spPr>
        <p:txBody>
          <a:bodyPr wrap="square" lIns="91440" tIns="45720" rIns="91440" bIns="45720" anchor="t">
            <a:spAutoFit/>
          </a:bodyPr>
          <a:lstStyle/>
          <a:p>
            <a:r>
              <a:rPr lang="en-US" sz="1600" b="0" i="0" strike="noStrike" baseline="0">
                <a:solidFill>
                  <a:srgbClr val="211D1E"/>
                </a:solidFill>
                <a:latin typeface="Raleway-Regular"/>
              </a:rPr>
              <a:t>Product Specifications</a:t>
            </a:r>
          </a:p>
          <a:p>
            <a:pPr marL="171450" indent="-171450">
              <a:buFont typeface="Arial" panose="020B0604020202020204" pitchFamily="34" charset="0"/>
              <a:buChar char="•"/>
            </a:pPr>
            <a:r>
              <a:rPr lang="en-US" sz="1050" b="0" i="0" strike="noStrike" baseline="0">
                <a:solidFill>
                  <a:srgbClr val="211D1E"/>
                </a:solidFill>
                <a:latin typeface="Raleway-Regular"/>
              </a:rPr>
              <a:t>LED</a:t>
            </a:r>
          </a:p>
          <a:p>
            <a:pPr marL="171450" indent="-171450">
              <a:buFont typeface="Arial" panose="020B0604020202020204" pitchFamily="34" charset="0"/>
              <a:buChar char="•"/>
            </a:pPr>
            <a:r>
              <a:rPr lang="en-US" sz="1050" b="0" i="0" strike="noStrike" baseline="0">
                <a:solidFill>
                  <a:srgbClr val="211D1E"/>
                </a:solidFill>
                <a:latin typeface="Raleway-Regular"/>
              </a:rPr>
              <a:t>5,000K color temperature</a:t>
            </a:r>
          </a:p>
          <a:p>
            <a:pPr marL="171450" indent="-171450">
              <a:buFont typeface="Arial" panose="020B0604020202020204" pitchFamily="34" charset="0"/>
              <a:buChar char="•"/>
            </a:pPr>
            <a:r>
              <a:rPr lang="en-US" sz="1050" b="0" i="0" strike="noStrike" baseline="0">
                <a:solidFill>
                  <a:srgbClr val="211D1E"/>
                </a:solidFill>
                <a:latin typeface="Raleway-Regular"/>
              </a:rPr>
              <a:t>900 lumens</a:t>
            </a:r>
          </a:p>
          <a:p>
            <a:pPr marL="171450" indent="-171450">
              <a:buFont typeface="Arial" panose="020B0604020202020204" pitchFamily="34" charset="0"/>
              <a:buChar char="•"/>
            </a:pPr>
            <a:r>
              <a:rPr lang="en-US" sz="1050" b="0" i="0" strike="noStrike" baseline="0">
                <a:solidFill>
                  <a:srgbClr val="211D1E"/>
                </a:solidFill>
                <a:latin typeface="Raleway-Regular"/>
              </a:rPr>
              <a:t>90 CRI</a:t>
            </a:r>
          </a:p>
          <a:p>
            <a:pPr marL="171450" indent="-171450">
              <a:buFont typeface="Arial" panose="020B0604020202020204" pitchFamily="34" charset="0"/>
              <a:buChar char="•"/>
            </a:pPr>
            <a:r>
              <a:rPr lang="en-US" sz="1050" b="0" i="0" strike="noStrike" baseline="0">
                <a:solidFill>
                  <a:srgbClr val="211D1E"/>
                </a:solidFill>
                <a:latin typeface="Raleway-Regular"/>
              </a:rPr>
              <a:t>8 watts</a:t>
            </a:r>
          </a:p>
          <a:p>
            <a:pPr marL="171450" indent="-171450">
              <a:buFont typeface="Arial" panose="020B0604020202020204" pitchFamily="34" charset="0"/>
              <a:buChar char="•"/>
            </a:pPr>
            <a:r>
              <a:rPr lang="en-US" sz="1050" b="0" i="0" strike="noStrike" baseline="0">
                <a:solidFill>
                  <a:srgbClr val="211D1E"/>
                </a:solidFill>
                <a:latin typeface="Raleway-Regular"/>
              </a:rPr>
              <a:t>90,000 hrs. lamp life</a:t>
            </a:r>
          </a:p>
          <a:p>
            <a:pPr marL="171450" indent="-171450">
              <a:buFont typeface="Arial" panose="020B0604020202020204" pitchFamily="34" charset="0"/>
              <a:buChar char="•"/>
            </a:pPr>
            <a:r>
              <a:rPr lang="en-US" sz="1050" b="0" i="0" strike="noStrike" baseline="0">
                <a:solidFill>
                  <a:srgbClr val="211D1E"/>
                </a:solidFill>
                <a:latin typeface="Raleway-Regular"/>
              </a:rPr>
              <a:t>60' power cord</a:t>
            </a:r>
          </a:p>
          <a:p>
            <a:pPr marL="171450" indent="-171450">
              <a:buFont typeface="Arial" panose="020B0604020202020204" pitchFamily="34" charset="0"/>
              <a:buChar char="•"/>
            </a:pPr>
            <a:r>
              <a:rPr lang="en-US" sz="1050" b="0" i="0" strike="noStrike" baseline="0">
                <a:solidFill>
                  <a:srgbClr val="211D1E"/>
                </a:solidFill>
                <a:latin typeface="Raleway-Regular"/>
              </a:rPr>
              <a:t>Power source and light is ETL listed</a:t>
            </a:r>
          </a:p>
          <a:p>
            <a:pPr marL="171450" indent="-171450">
              <a:buFont typeface="Arial" panose="020B0604020202020204" pitchFamily="34" charset="0"/>
              <a:buChar char="•"/>
            </a:pPr>
            <a:r>
              <a:rPr lang="en-US" sz="1050" b="0" i="0" strike="noStrike" baseline="0">
                <a:solidFill>
                  <a:srgbClr val="211D1E"/>
                </a:solidFill>
                <a:latin typeface="Raleway-Regular"/>
              </a:rPr>
              <a:t>USB-A charging port</a:t>
            </a:r>
          </a:p>
          <a:p>
            <a:pPr marL="171450" indent="-171450">
              <a:buFont typeface="Arial" panose="020B0604020202020204" pitchFamily="34" charset="0"/>
              <a:buChar char="•"/>
            </a:pPr>
            <a:r>
              <a:rPr lang="en-US" sz="1050" b="0" i="0" strike="noStrike" baseline="0">
                <a:solidFill>
                  <a:srgbClr val="211D1E"/>
                </a:solidFill>
                <a:latin typeface="Raleway-Regular"/>
              </a:rPr>
              <a:t>16.0" arm reach</a:t>
            </a:r>
          </a:p>
          <a:p>
            <a:pPr marL="171450" indent="-171450">
              <a:buFont typeface="Arial" panose="020B0604020202020204" pitchFamily="34" charset="0"/>
              <a:buChar char="•"/>
            </a:pPr>
            <a:r>
              <a:rPr lang="en-US" sz="1050" b="0" i="0" strike="noStrike" baseline="0">
                <a:solidFill>
                  <a:srgbClr val="211D1E"/>
                </a:solidFill>
                <a:latin typeface="Raleway-Regular"/>
              </a:rPr>
              <a:t>Touch and hold built-in dimmer</a:t>
            </a:r>
          </a:p>
          <a:p>
            <a:pPr marL="171450" indent="-171450">
              <a:buFont typeface="Arial" panose="020B0604020202020204" pitchFamily="34" charset="0"/>
              <a:buChar char="•"/>
            </a:pPr>
            <a:r>
              <a:rPr lang="en-US" sz="1050" b="0" i="0" strike="noStrike" baseline="0">
                <a:solidFill>
                  <a:srgbClr val="211D1E"/>
                </a:solidFill>
                <a:latin typeface="Raleway-Regular"/>
              </a:rPr>
              <a:t>6 hr. shut off</a:t>
            </a:r>
          </a:p>
          <a:p>
            <a:pPr marL="171450" indent="-171450">
              <a:buFont typeface="Arial" panose="020B0604020202020204" pitchFamily="34" charset="0"/>
              <a:buChar char="•"/>
            </a:pPr>
            <a:r>
              <a:rPr lang="en-US" sz="1050" b="0" i="0" strike="noStrike" baseline="0">
                <a:solidFill>
                  <a:srgbClr val="211D1E"/>
                </a:solidFill>
                <a:latin typeface="Raleway-Regular"/>
              </a:rPr>
              <a:t>Available in three colors: silver, black, and white</a:t>
            </a:r>
          </a:p>
          <a:p>
            <a:pPr marL="171450" indent="-171450">
              <a:buFont typeface="Arial" panose="020B0604020202020204" pitchFamily="34" charset="0"/>
              <a:buChar char="•"/>
            </a:pPr>
            <a:r>
              <a:rPr lang="en-US" sz="1050" b="0" i="0" strike="noStrike" baseline="0">
                <a:solidFill>
                  <a:srgbClr val="211D1E"/>
                </a:solidFill>
                <a:latin typeface="Raleway-Regular"/>
              </a:rPr>
              <a:t>Designed by Sava </a:t>
            </a:r>
            <a:r>
              <a:rPr lang="en-US" sz="1050" b="0" i="0" strike="noStrike" baseline="0" err="1">
                <a:solidFill>
                  <a:srgbClr val="211D1E"/>
                </a:solidFill>
                <a:latin typeface="Raleway-Regular"/>
              </a:rPr>
              <a:t>Čvek</a:t>
            </a:r>
            <a:r>
              <a:rPr lang="en-US" sz="1050">
                <a:solidFill>
                  <a:srgbClr val="211D1E"/>
                </a:solidFill>
                <a:latin typeface="Raleway-Regular"/>
              </a:rPr>
              <a:t> </a:t>
            </a:r>
            <a:endParaRPr lang="en-US" sz="1050" b="0" i="0" strike="noStrike" baseline="0">
              <a:solidFill>
                <a:srgbClr val="211D1E"/>
              </a:solidFill>
              <a:latin typeface="Raleway-Regular"/>
            </a:endParaRPr>
          </a:p>
          <a:p>
            <a:pPr marL="171450" indent="-171450">
              <a:buFont typeface="Arial" panose="020B0604020202020204" pitchFamily="34" charset="0"/>
              <a:buChar char="•"/>
            </a:pPr>
            <a:r>
              <a:rPr lang="en-US" sz="1050">
                <a:solidFill>
                  <a:srgbClr val="211D1E"/>
                </a:solidFill>
                <a:latin typeface="Raleway-Regular"/>
              </a:rPr>
              <a:t>Warranty: 10 Years</a:t>
            </a:r>
            <a:endParaRPr lang="en-US" sz="1050" b="0" i="0" strike="noStrike" baseline="0">
              <a:solidFill>
                <a:srgbClr val="211D1E"/>
              </a:solidFill>
              <a:latin typeface="Raleway-Regular"/>
            </a:endParaRPr>
          </a:p>
        </p:txBody>
      </p:sp>
      <p:pic>
        <p:nvPicPr>
          <p:cNvPr id="4" name="Picture 3">
            <a:extLst>
              <a:ext uri="{FF2B5EF4-FFF2-40B4-BE49-F238E27FC236}">
                <a16:creationId xmlns:a16="http://schemas.microsoft.com/office/drawing/2014/main" id="{5502929D-874E-07FB-8484-CE9AC878326B}"/>
              </a:ext>
            </a:extLst>
          </p:cNvPr>
          <p:cNvPicPr>
            <a:picLocks noChangeAspect="1"/>
          </p:cNvPicPr>
          <p:nvPr/>
        </p:nvPicPr>
        <p:blipFill rotWithShape="1">
          <a:blip r:embed="rId3"/>
          <a:srcRect b="16916"/>
          <a:stretch/>
        </p:blipFill>
        <p:spPr>
          <a:xfrm>
            <a:off x="6930948" y="2288334"/>
            <a:ext cx="1256955" cy="1347512"/>
          </a:xfrm>
          <a:prstGeom prst="rect">
            <a:avLst/>
          </a:prstGeom>
        </p:spPr>
      </p:pic>
      <p:pic>
        <p:nvPicPr>
          <p:cNvPr id="6" name="Picture 5">
            <a:extLst>
              <a:ext uri="{FF2B5EF4-FFF2-40B4-BE49-F238E27FC236}">
                <a16:creationId xmlns:a16="http://schemas.microsoft.com/office/drawing/2014/main" id="{D708A8B6-7BEE-7694-B06C-44F0625A38D2}"/>
              </a:ext>
            </a:extLst>
          </p:cNvPr>
          <p:cNvPicPr>
            <a:picLocks noChangeAspect="1"/>
          </p:cNvPicPr>
          <p:nvPr/>
        </p:nvPicPr>
        <p:blipFill rotWithShape="1">
          <a:blip r:embed="rId4"/>
          <a:srcRect r="2237" b="8378"/>
          <a:stretch/>
        </p:blipFill>
        <p:spPr>
          <a:xfrm>
            <a:off x="4266125" y="881809"/>
            <a:ext cx="2305618" cy="2823610"/>
          </a:xfrm>
          <a:prstGeom prst="rect">
            <a:avLst/>
          </a:prstGeom>
        </p:spPr>
      </p:pic>
      <p:pic>
        <p:nvPicPr>
          <p:cNvPr id="7" name="Picture 6">
            <a:extLst>
              <a:ext uri="{FF2B5EF4-FFF2-40B4-BE49-F238E27FC236}">
                <a16:creationId xmlns:a16="http://schemas.microsoft.com/office/drawing/2014/main" id="{232128F6-1280-A04B-B7D5-B328B1FF399A}"/>
              </a:ext>
            </a:extLst>
          </p:cNvPr>
          <p:cNvPicPr>
            <a:picLocks noChangeAspect="1"/>
          </p:cNvPicPr>
          <p:nvPr/>
        </p:nvPicPr>
        <p:blipFill rotWithShape="1">
          <a:blip r:embed="rId5"/>
          <a:srcRect r="3457" b="12210"/>
          <a:stretch/>
        </p:blipFill>
        <p:spPr>
          <a:xfrm>
            <a:off x="5137372" y="4110871"/>
            <a:ext cx="1354393" cy="1884119"/>
          </a:xfrm>
          <a:prstGeom prst="rect">
            <a:avLst/>
          </a:prstGeom>
        </p:spPr>
      </p:pic>
      <p:pic>
        <p:nvPicPr>
          <p:cNvPr id="9" name="Picture 8">
            <a:extLst>
              <a:ext uri="{FF2B5EF4-FFF2-40B4-BE49-F238E27FC236}">
                <a16:creationId xmlns:a16="http://schemas.microsoft.com/office/drawing/2014/main" id="{EC60F224-BA38-37F7-6253-36D054945284}"/>
              </a:ext>
            </a:extLst>
          </p:cNvPr>
          <p:cNvPicPr>
            <a:picLocks noChangeAspect="1"/>
          </p:cNvPicPr>
          <p:nvPr/>
        </p:nvPicPr>
        <p:blipFill rotWithShape="1">
          <a:blip r:embed="rId6"/>
          <a:srcRect r="679" b="9262"/>
          <a:stretch/>
        </p:blipFill>
        <p:spPr>
          <a:xfrm>
            <a:off x="6664805" y="4587481"/>
            <a:ext cx="1578865" cy="1477082"/>
          </a:xfrm>
          <a:prstGeom prst="rect">
            <a:avLst/>
          </a:prstGeom>
        </p:spPr>
      </p:pic>
      <p:sp>
        <p:nvSpPr>
          <p:cNvPr id="11" name="TextBox 10">
            <a:extLst>
              <a:ext uri="{FF2B5EF4-FFF2-40B4-BE49-F238E27FC236}">
                <a16:creationId xmlns:a16="http://schemas.microsoft.com/office/drawing/2014/main" id="{8FF960FF-C80B-B3EF-6CC4-DEFE8EEB97FF}"/>
              </a:ext>
            </a:extLst>
          </p:cNvPr>
          <p:cNvSpPr txBox="1"/>
          <p:nvPr/>
        </p:nvSpPr>
        <p:spPr>
          <a:xfrm>
            <a:off x="4908210" y="3635846"/>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adjustable range of single arm</a:t>
            </a:r>
          </a:p>
        </p:txBody>
      </p:sp>
      <p:sp>
        <p:nvSpPr>
          <p:cNvPr id="14" name="TextBox 13">
            <a:extLst>
              <a:ext uri="{FF2B5EF4-FFF2-40B4-BE49-F238E27FC236}">
                <a16:creationId xmlns:a16="http://schemas.microsoft.com/office/drawing/2014/main" id="{FE379FBA-03D8-1D91-A267-109C52BC753F}"/>
              </a:ext>
            </a:extLst>
          </p:cNvPr>
          <p:cNvSpPr txBox="1"/>
          <p:nvPr/>
        </p:nvSpPr>
        <p:spPr>
          <a:xfrm>
            <a:off x="6675206" y="3635846"/>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press button for dimmer settings</a:t>
            </a:r>
          </a:p>
        </p:txBody>
      </p:sp>
      <p:sp>
        <p:nvSpPr>
          <p:cNvPr id="16" name="TextBox 15">
            <a:extLst>
              <a:ext uri="{FF2B5EF4-FFF2-40B4-BE49-F238E27FC236}">
                <a16:creationId xmlns:a16="http://schemas.microsoft.com/office/drawing/2014/main" id="{0104DA4A-D3E1-56F5-79CB-EF32F853E7A6}"/>
              </a:ext>
            </a:extLst>
          </p:cNvPr>
          <p:cNvSpPr txBox="1"/>
          <p:nvPr/>
        </p:nvSpPr>
        <p:spPr>
          <a:xfrm>
            <a:off x="4996300" y="6002114"/>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adjustable shade</a:t>
            </a:r>
          </a:p>
        </p:txBody>
      </p:sp>
      <p:sp>
        <p:nvSpPr>
          <p:cNvPr id="17" name="TextBox 16">
            <a:extLst>
              <a:ext uri="{FF2B5EF4-FFF2-40B4-BE49-F238E27FC236}">
                <a16:creationId xmlns:a16="http://schemas.microsoft.com/office/drawing/2014/main" id="{BC5FB651-3857-E01A-E4A6-EDCD718AB9EA}"/>
              </a:ext>
            </a:extLst>
          </p:cNvPr>
          <p:cNvSpPr txBox="1"/>
          <p:nvPr/>
        </p:nvSpPr>
        <p:spPr>
          <a:xfrm>
            <a:off x="6571743" y="6015229"/>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luminaire</a:t>
            </a:r>
          </a:p>
        </p:txBody>
      </p:sp>
      <p:sp>
        <p:nvSpPr>
          <p:cNvPr id="19" name="TextBox 18">
            <a:extLst>
              <a:ext uri="{FF2B5EF4-FFF2-40B4-BE49-F238E27FC236}">
                <a16:creationId xmlns:a16="http://schemas.microsoft.com/office/drawing/2014/main" id="{CF9BBD98-D82A-EFC2-881C-EA57CC44A8A3}"/>
              </a:ext>
            </a:extLst>
          </p:cNvPr>
          <p:cNvSpPr txBox="1"/>
          <p:nvPr/>
        </p:nvSpPr>
        <p:spPr>
          <a:xfrm>
            <a:off x="217713" y="398811"/>
            <a:ext cx="4048411"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Raleway-MediumItalic"/>
              </a:rPr>
              <a:t>Lily™ LEDX</a:t>
            </a:r>
          </a:p>
          <a:p>
            <a:r>
              <a:rPr lang="en-US" sz="1400" dirty="0">
                <a:latin typeface="Raleway-LightItalic"/>
              </a:rPr>
              <a:t>Single Arm LED Task Light with USB-A Port</a:t>
            </a:r>
          </a:p>
        </p:txBody>
      </p:sp>
      <p:pic>
        <p:nvPicPr>
          <p:cNvPr id="20" name="Picture 19">
            <a:extLst>
              <a:ext uri="{FF2B5EF4-FFF2-40B4-BE49-F238E27FC236}">
                <a16:creationId xmlns:a16="http://schemas.microsoft.com/office/drawing/2014/main" id="{6251EC37-A06A-D8DD-D0CC-3CA129D66087}"/>
              </a:ext>
            </a:extLst>
          </p:cNvPr>
          <p:cNvPicPr>
            <a:picLocks noChangeAspect="1"/>
          </p:cNvPicPr>
          <p:nvPr/>
        </p:nvPicPr>
        <p:blipFill>
          <a:blip r:embed="rId7"/>
          <a:stretch>
            <a:fillRect/>
          </a:stretch>
        </p:blipFill>
        <p:spPr>
          <a:xfrm>
            <a:off x="201752" y="1229269"/>
            <a:ext cx="3225903" cy="5332316"/>
          </a:xfrm>
          <a:prstGeom prst="rect">
            <a:avLst/>
          </a:prstGeom>
        </p:spPr>
      </p:pic>
    </p:spTree>
    <p:extLst>
      <p:ext uri="{BB962C8B-B14F-4D97-AF65-F5344CB8AC3E}">
        <p14:creationId xmlns:p14="http://schemas.microsoft.com/office/powerpoint/2010/main" val="327673080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D6CCB4F-9A2E-49D2-B190-91B5CBEFF1F6}"/>
              </a:ext>
            </a:extLst>
          </p:cNvPr>
          <p:cNvPicPr>
            <a:picLocks noChangeAspect="1"/>
          </p:cNvPicPr>
          <p:nvPr/>
        </p:nvPicPr>
        <p:blipFill>
          <a:blip r:embed="rId2"/>
          <a:stretch>
            <a:fillRect/>
          </a:stretch>
        </p:blipFill>
        <p:spPr>
          <a:xfrm flipH="1">
            <a:off x="539020" y="1033729"/>
            <a:ext cx="5556980" cy="4790542"/>
          </a:xfrm>
          <a:prstGeom prst="rect">
            <a:avLst/>
          </a:prstGeom>
        </p:spPr>
      </p:pic>
      <p:pic>
        <p:nvPicPr>
          <p:cNvPr id="18" name="Picture 17">
            <a:extLst>
              <a:ext uri="{FF2B5EF4-FFF2-40B4-BE49-F238E27FC236}">
                <a16:creationId xmlns:a16="http://schemas.microsoft.com/office/drawing/2014/main" id="{1145E41B-DC2E-45AA-B1EF-892126EC092B}"/>
              </a:ext>
            </a:extLst>
          </p:cNvPr>
          <p:cNvPicPr>
            <a:picLocks noChangeAspect="1"/>
          </p:cNvPicPr>
          <p:nvPr/>
        </p:nvPicPr>
        <p:blipFill rotWithShape="1">
          <a:blip r:embed="rId3"/>
          <a:srcRect r="4607" b="13009"/>
          <a:stretch/>
        </p:blipFill>
        <p:spPr>
          <a:xfrm>
            <a:off x="6867543" y="1033729"/>
            <a:ext cx="1457711" cy="1495477"/>
          </a:xfrm>
          <a:prstGeom prst="rect">
            <a:avLst/>
          </a:prstGeom>
        </p:spPr>
      </p:pic>
      <p:pic>
        <p:nvPicPr>
          <p:cNvPr id="20" name="Picture 19">
            <a:extLst>
              <a:ext uri="{FF2B5EF4-FFF2-40B4-BE49-F238E27FC236}">
                <a16:creationId xmlns:a16="http://schemas.microsoft.com/office/drawing/2014/main" id="{8D446DED-7523-418E-8262-E958F665C6CF}"/>
              </a:ext>
            </a:extLst>
          </p:cNvPr>
          <p:cNvPicPr>
            <a:picLocks noChangeAspect="1"/>
          </p:cNvPicPr>
          <p:nvPr/>
        </p:nvPicPr>
        <p:blipFill rotWithShape="1">
          <a:blip r:embed="rId4"/>
          <a:srcRect b="16298"/>
          <a:stretch/>
        </p:blipFill>
        <p:spPr>
          <a:xfrm>
            <a:off x="6786890" y="4555866"/>
            <a:ext cx="1628096" cy="1051266"/>
          </a:xfrm>
          <a:prstGeom prst="rect">
            <a:avLst/>
          </a:prstGeom>
        </p:spPr>
      </p:pic>
      <p:pic>
        <p:nvPicPr>
          <p:cNvPr id="22" name="Picture 21">
            <a:extLst>
              <a:ext uri="{FF2B5EF4-FFF2-40B4-BE49-F238E27FC236}">
                <a16:creationId xmlns:a16="http://schemas.microsoft.com/office/drawing/2014/main" id="{9A023E71-CC2B-4843-AB60-D37DD82FD474}"/>
              </a:ext>
            </a:extLst>
          </p:cNvPr>
          <p:cNvPicPr>
            <a:picLocks noChangeAspect="1"/>
          </p:cNvPicPr>
          <p:nvPr/>
        </p:nvPicPr>
        <p:blipFill rotWithShape="1">
          <a:blip r:embed="rId5"/>
          <a:srcRect b="14721"/>
          <a:stretch/>
        </p:blipFill>
        <p:spPr>
          <a:xfrm>
            <a:off x="6704806" y="3056854"/>
            <a:ext cx="1783186" cy="964433"/>
          </a:xfrm>
          <a:prstGeom prst="rect">
            <a:avLst/>
          </a:prstGeom>
        </p:spPr>
      </p:pic>
      <p:pic>
        <p:nvPicPr>
          <p:cNvPr id="7" name="Picture 6">
            <a:extLst>
              <a:ext uri="{FF2B5EF4-FFF2-40B4-BE49-F238E27FC236}">
                <a16:creationId xmlns:a16="http://schemas.microsoft.com/office/drawing/2014/main" id="{42AA78A6-3677-627B-BE73-B39DB2EEC02B}"/>
              </a:ext>
            </a:extLst>
          </p:cNvPr>
          <p:cNvPicPr>
            <a:picLocks noChangeAspect="1"/>
          </p:cNvPicPr>
          <p:nvPr/>
        </p:nvPicPr>
        <p:blipFill>
          <a:blip r:embed="rId6"/>
          <a:stretch>
            <a:fillRect/>
          </a:stretch>
        </p:blipFill>
        <p:spPr>
          <a:xfrm>
            <a:off x="217714" y="6112930"/>
            <a:ext cx="1436718" cy="586181"/>
          </a:xfrm>
          <a:prstGeom prst="rect">
            <a:avLst/>
          </a:prstGeom>
        </p:spPr>
      </p:pic>
      <p:sp>
        <p:nvSpPr>
          <p:cNvPr id="12" name="TextBox 11">
            <a:extLst>
              <a:ext uri="{FF2B5EF4-FFF2-40B4-BE49-F238E27FC236}">
                <a16:creationId xmlns:a16="http://schemas.microsoft.com/office/drawing/2014/main" id="{8885C70C-1E9E-0573-25BE-D2237DAADA31}"/>
              </a:ext>
            </a:extLst>
          </p:cNvPr>
          <p:cNvSpPr txBox="1"/>
          <p:nvPr/>
        </p:nvSpPr>
        <p:spPr>
          <a:xfrm>
            <a:off x="9105877" y="1563104"/>
            <a:ext cx="4751093" cy="3731791"/>
          </a:xfrm>
          <a:prstGeom prst="rect">
            <a:avLst/>
          </a:prstGeom>
          <a:noFill/>
        </p:spPr>
        <p:txBody>
          <a:bodyPr wrap="square" lIns="91440" tIns="45720" rIns="91440" bIns="45720" anchor="ctr">
            <a:spAutoFit/>
          </a:bodyPr>
          <a:lstStyle/>
          <a:p>
            <a:r>
              <a:rPr lang="en-US" sz="1600" b="0" i="0" strike="noStrike" baseline="0">
                <a:solidFill>
                  <a:srgbClr val="211D1E"/>
                </a:solidFill>
                <a:latin typeface="Raleway-Regular"/>
              </a:rPr>
              <a:t>Product Specifications</a:t>
            </a:r>
          </a:p>
          <a:p>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LED</a:t>
            </a:r>
          </a:p>
          <a:p>
            <a:pPr marL="171450" indent="-171450">
              <a:buFont typeface="Arial" panose="020B0604020202020204" pitchFamily="34" charset="0"/>
              <a:buChar char="•"/>
            </a:pPr>
            <a:r>
              <a:rPr lang="en-US" sz="1050" b="0" i="0" u="none" strike="noStrike" baseline="0">
                <a:solidFill>
                  <a:srgbClr val="211D1E"/>
                </a:solidFill>
                <a:latin typeface="Raleway-Regular"/>
              </a:rPr>
              <a:t>3500K color temperature</a:t>
            </a:r>
          </a:p>
          <a:p>
            <a:pPr marL="171450" indent="-171450">
              <a:buFont typeface="Arial" panose="020B0604020202020204" pitchFamily="34" charset="0"/>
              <a:buChar char="•"/>
            </a:pPr>
            <a:r>
              <a:rPr lang="en-US" sz="1050" b="0" i="0" u="none" strike="noStrike" baseline="0">
                <a:solidFill>
                  <a:srgbClr val="211D1E"/>
                </a:solidFill>
                <a:latin typeface="Raleway-Regular"/>
              </a:rPr>
              <a:t>350 lumens</a:t>
            </a:r>
          </a:p>
          <a:p>
            <a:pPr marL="171450" indent="-171450">
              <a:buFont typeface="Arial" panose="020B0604020202020204" pitchFamily="34" charset="0"/>
              <a:buChar char="•"/>
            </a:pPr>
            <a:r>
              <a:rPr lang="en-US" sz="1050" b="0" i="0" u="none" strike="noStrike" baseline="0">
                <a:solidFill>
                  <a:srgbClr val="211D1E"/>
                </a:solidFill>
                <a:latin typeface="Raleway-Regular"/>
              </a:rPr>
              <a:t>83 CRI</a:t>
            </a:r>
          </a:p>
          <a:p>
            <a:pPr marL="171450" indent="-171450">
              <a:buFont typeface="Arial" panose="020B0604020202020204" pitchFamily="34" charset="0"/>
              <a:buChar char="•"/>
            </a:pPr>
            <a:r>
              <a:rPr lang="en-US" sz="1050" b="0" i="0" u="none" strike="noStrike" baseline="0">
                <a:solidFill>
                  <a:srgbClr val="211D1E"/>
                </a:solidFill>
                <a:latin typeface="Raleway-Regular"/>
              </a:rPr>
              <a:t>6W</a:t>
            </a:r>
          </a:p>
          <a:p>
            <a:pPr marL="171450" indent="-171450">
              <a:buFont typeface="Arial" panose="020B0604020202020204" pitchFamily="34" charset="0"/>
              <a:buChar char="•"/>
            </a:pPr>
            <a:r>
              <a:rPr lang="en-US" sz="1050" b="0" i="0" u="none" strike="noStrike" baseline="0">
                <a:solidFill>
                  <a:srgbClr val="211D1E"/>
                </a:solidFill>
                <a:latin typeface="Raleway-Regular"/>
              </a:rPr>
              <a:t>50,000 hrs. lamp life</a:t>
            </a:r>
          </a:p>
          <a:p>
            <a:pPr marL="171450" indent="-171450">
              <a:buFont typeface="Arial" panose="020B0604020202020204" pitchFamily="34" charset="0"/>
              <a:buChar char="•"/>
            </a:pPr>
            <a:r>
              <a:rPr lang="en-US" sz="1050" b="0" i="0" u="none" strike="noStrike" baseline="0">
                <a:solidFill>
                  <a:srgbClr val="211D1E"/>
                </a:solidFill>
                <a:latin typeface="Raleway-Regular"/>
              </a:rPr>
              <a:t>8 hr. shut-off</a:t>
            </a:r>
          </a:p>
          <a:p>
            <a:pPr marL="171450" indent="-171450">
              <a:buFont typeface="Arial" panose="020B0604020202020204" pitchFamily="34" charset="0"/>
              <a:buChar char="•"/>
            </a:pPr>
            <a:r>
              <a:rPr lang="en-US" sz="1050" b="0" i="0" u="none" strike="noStrike" baseline="0">
                <a:solidFill>
                  <a:srgbClr val="211D1E"/>
                </a:solidFill>
                <a:latin typeface="Raleway-Regular"/>
              </a:rPr>
              <a:t>12.0' power cord</a:t>
            </a:r>
          </a:p>
          <a:p>
            <a:pPr marL="171450" indent="-171450">
              <a:buFont typeface="Arial" panose="020B0604020202020204" pitchFamily="34" charset="0"/>
              <a:buChar char="•"/>
            </a:pPr>
            <a:r>
              <a:rPr lang="en-US" sz="1050" b="0" i="0" u="none" strike="noStrike" baseline="0">
                <a:solidFill>
                  <a:srgbClr val="211D1E"/>
                </a:solidFill>
                <a:latin typeface="Raleway-Regular"/>
              </a:rPr>
              <a:t>USB-A charging port</a:t>
            </a:r>
          </a:p>
          <a:p>
            <a:pPr marL="171450" indent="-171450">
              <a:buFont typeface="Arial" panose="020B0604020202020204" pitchFamily="34" charset="0"/>
              <a:buChar char="•"/>
            </a:pPr>
            <a:r>
              <a:rPr lang="en-US" sz="1050" b="0" i="0" u="none" strike="noStrike" baseline="0">
                <a:solidFill>
                  <a:srgbClr val="211D1E"/>
                </a:solidFill>
                <a:latin typeface="Raleway-Regular"/>
              </a:rPr>
              <a:t>Telescoping arm reach</a:t>
            </a:r>
          </a:p>
          <a:p>
            <a:pPr marL="171450" indent="-171450">
              <a:buFont typeface="Arial" panose="020B0604020202020204" pitchFamily="34" charset="0"/>
              <a:buChar char="•"/>
            </a:pPr>
            <a:r>
              <a:rPr lang="en-US" sz="1050" b="0" i="0" u="none" strike="noStrike" baseline="0">
                <a:solidFill>
                  <a:srgbClr val="211D1E"/>
                </a:solidFill>
                <a:latin typeface="Raleway-Regular"/>
              </a:rPr>
              <a:t>Power source is UL listed</a:t>
            </a:r>
          </a:p>
          <a:p>
            <a:pPr marL="171450" indent="-171450">
              <a:buFont typeface="Arial" panose="020B0604020202020204" pitchFamily="34" charset="0"/>
              <a:buChar char="•"/>
            </a:pPr>
            <a:r>
              <a:rPr lang="en-US" sz="1050" b="0" i="0" u="none" strike="noStrike" baseline="0">
                <a:solidFill>
                  <a:srgbClr val="211D1E"/>
                </a:solidFill>
                <a:latin typeface="Raleway-Regular"/>
              </a:rPr>
              <a:t>Integrated occupancy sensor</a:t>
            </a:r>
          </a:p>
          <a:p>
            <a:pPr marL="171450" indent="-171450">
              <a:buFont typeface="Arial" panose="020B0604020202020204" pitchFamily="34" charset="0"/>
              <a:buChar char="•"/>
            </a:pPr>
            <a:r>
              <a:rPr lang="en-US" sz="1050" b="0" i="0" u="none" strike="noStrike" baseline="0">
                <a:solidFill>
                  <a:srgbClr val="211D1E"/>
                </a:solidFill>
                <a:latin typeface="Raleway-Regular"/>
              </a:rPr>
              <a:t>Light turns off after 15 minutes </a:t>
            </a:r>
            <a:br>
              <a:rPr lang="en-US" sz="1050" b="0" i="0" u="none" strike="noStrike" baseline="0">
                <a:latin typeface="Raleway-Regular"/>
              </a:rPr>
            </a:br>
            <a:r>
              <a:rPr lang="en-US" sz="1050" b="0" i="0" u="none" strike="noStrike" baseline="0">
                <a:solidFill>
                  <a:srgbClr val="211D1E"/>
                </a:solidFill>
                <a:latin typeface="Raleway-Regular"/>
              </a:rPr>
              <a:t>of detecting no motion</a:t>
            </a:r>
          </a:p>
          <a:p>
            <a:pPr marL="171450" indent="-171450">
              <a:buFont typeface="Arial" panose="020B0604020202020204" pitchFamily="34" charset="0"/>
              <a:buChar char="•"/>
            </a:pPr>
            <a:r>
              <a:rPr lang="en-US" sz="1050" b="0" i="0" u="none" strike="noStrike" baseline="0">
                <a:solidFill>
                  <a:srgbClr val="211D1E"/>
                </a:solidFill>
                <a:latin typeface="Raleway-Regular"/>
              </a:rPr>
              <a:t>Touch and hold built-in dimmer </a:t>
            </a:r>
            <a:br>
              <a:rPr lang="en-US" sz="1050" b="0" i="0" u="none" strike="noStrike" baseline="0">
                <a:latin typeface="Raleway-Regular"/>
              </a:rPr>
            </a:br>
            <a:r>
              <a:rPr lang="en-US" sz="1050" b="0" i="0" u="none" strike="noStrike" baseline="0">
                <a:solidFill>
                  <a:srgbClr val="211D1E"/>
                </a:solidFill>
                <a:latin typeface="Raleway-Regular"/>
              </a:rPr>
              <a:t>with three brightness settings</a:t>
            </a:r>
          </a:p>
          <a:p>
            <a:pPr marL="171450" indent="-171450">
              <a:buFont typeface="Arial" panose="020B0604020202020204" pitchFamily="34" charset="0"/>
              <a:buChar char="•"/>
            </a:pPr>
            <a:r>
              <a:rPr lang="en-US" sz="1050" b="0" i="0" u="none" strike="noStrike" baseline="0">
                <a:solidFill>
                  <a:srgbClr val="211D1E"/>
                </a:solidFill>
                <a:latin typeface="Raleway-Regular"/>
              </a:rPr>
              <a:t>180° rotation at light source and </a:t>
            </a:r>
            <a:br>
              <a:rPr lang="en-US" sz="1050" b="0" i="0" u="none" strike="noStrike" baseline="0">
                <a:latin typeface="Raleway-Regular"/>
              </a:rPr>
            </a:br>
            <a:r>
              <a:rPr lang="en-US" sz="1050" b="0" i="0" u="none" strike="noStrike" baseline="0">
                <a:solidFill>
                  <a:srgbClr val="211D1E"/>
                </a:solidFill>
                <a:latin typeface="Raleway-Regular"/>
              </a:rPr>
              <a:t>lamp arm</a:t>
            </a:r>
          </a:p>
          <a:p>
            <a:pPr marL="171450" indent="-171450">
              <a:buFont typeface="Arial" panose="020B0604020202020204" pitchFamily="34" charset="0"/>
              <a:buChar char="•"/>
            </a:pPr>
            <a:r>
              <a:rPr lang="en-US" sz="1050" b="0" i="0" u="none" strike="noStrike" baseline="0">
                <a:solidFill>
                  <a:srgbClr val="211D1E"/>
                </a:solidFill>
                <a:latin typeface="Raleway-Regular"/>
              </a:rPr>
              <a:t>360° rotation on base</a:t>
            </a:r>
            <a:r>
              <a:rPr lang="en-US" sz="1050">
                <a:solidFill>
                  <a:srgbClr val="211D1E"/>
                </a:solidFill>
                <a:latin typeface="Raleway-Regular"/>
              </a:rPr>
              <a:t> </a:t>
            </a:r>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a:solidFill>
                  <a:srgbClr val="211D1E"/>
                </a:solidFill>
                <a:latin typeface="Raleway-Regular"/>
              </a:rPr>
              <a:t>Warranty: 10 Years</a:t>
            </a:r>
            <a:endParaRPr lang="en-US" sz="1050" b="0" i="0" u="none" strike="noStrike" baseline="0">
              <a:solidFill>
                <a:srgbClr val="211D1E"/>
              </a:solidFill>
              <a:latin typeface="Raleway-Regular"/>
            </a:endParaRPr>
          </a:p>
        </p:txBody>
      </p:sp>
      <p:pic>
        <p:nvPicPr>
          <p:cNvPr id="15" name="Picture 14">
            <a:extLst>
              <a:ext uri="{FF2B5EF4-FFF2-40B4-BE49-F238E27FC236}">
                <a16:creationId xmlns:a16="http://schemas.microsoft.com/office/drawing/2014/main" id="{F701AC4A-4EB6-E823-C844-F069418EF68C}"/>
              </a:ext>
            </a:extLst>
          </p:cNvPr>
          <p:cNvPicPr>
            <a:picLocks noChangeAspect="1"/>
          </p:cNvPicPr>
          <p:nvPr/>
        </p:nvPicPr>
        <p:blipFill>
          <a:blip r:embed="rId7"/>
          <a:stretch>
            <a:fillRect/>
          </a:stretch>
        </p:blipFill>
        <p:spPr>
          <a:xfrm>
            <a:off x="10802733" y="6182386"/>
            <a:ext cx="1357382" cy="644181"/>
          </a:xfrm>
          <a:prstGeom prst="rect">
            <a:avLst/>
          </a:prstGeom>
        </p:spPr>
      </p:pic>
      <p:sp>
        <p:nvSpPr>
          <p:cNvPr id="2" name="TextBox 1">
            <a:extLst>
              <a:ext uri="{FF2B5EF4-FFF2-40B4-BE49-F238E27FC236}">
                <a16:creationId xmlns:a16="http://schemas.microsoft.com/office/drawing/2014/main" id="{00F28DAF-5751-9306-4069-7D49FC3D2B69}"/>
              </a:ext>
            </a:extLst>
          </p:cNvPr>
          <p:cNvSpPr txBox="1"/>
          <p:nvPr/>
        </p:nvSpPr>
        <p:spPr>
          <a:xfrm>
            <a:off x="217714" y="386936"/>
            <a:ext cx="40336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err="1">
                <a:latin typeface="Raleway-MediumItalic"/>
              </a:rPr>
              <a:t>Lustre</a:t>
            </a:r>
            <a:r>
              <a:rPr lang="en-US" sz="2000" dirty="0">
                <a:latin typeface="Raleway-MediumItalic"/>
              </a:rPr>
              <a:t>™</a:t>
            </a:r>
          </a:p>
          <a:p>
            <a:r>
              <a:rPr lang="en-US" sz="1400" dirty="0">
                <a:latin typeface="Raleway-LightItalic"/>
              </a:rPr>
              <a:t>Telescoping LED Task Light with USB-A Port</a:t>
            </a:r>
          </a:p>
        </p:txBody>
      </p:sp>
      <p:sp>
        <p:nvSpPr>
          <p:cNvPr id="3" name="TextBox 2">
            <a:extLst>
              <a:ext uri="{FF2B5EF4-FFF2-40B4-BE49-F238E27FC236}">
                <a16:creationId xmlns:a16="http://schemas.microsoft.com/office/drawing/2014/main" id="{0063D73D-D681-D951-E370-B04DA3D50D0E}"/>
              </a:ext>
            </a:extLst>
          </p:cNvPr>
          <p:cNvSpPr txBox="1"/>
          <p:nvPr/>
        </p:nvSpPr>
        <p:spPr>
          <a:xfrm>
            <a:off x="6715920" y="2529206"/>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folds in half to save space</a:t>
            </a:r>
          </a:p>
        </p:txBody>
      </p:sp>
      <p:sp>
        <p:nvSpPr>
          <p:cNvPr id="5" name="TextBox 4">
            <a:extLst>
              <a:ext uri="{FF2B5EF4-FFF2-40B4-BE49-F238E27FC236}">
                <a16:creationId xmlns:a16="http://schemas.microsoft.com/office/drawing/2014/main" id="{F52A1531-2387-C4C9-2944-7BB8D96E92D4}"/>
              </a:ext>
            </a:extLst>
          </p:cNvPr>
          <p:cNvSpPr txBox="1"/>
          <p:nvPr/>
        </p:nvSpPr>
        <p:spPr>
          <a:xfrm>
            <a:off x="6715920" y="4028218"/>
            <a:ext cx="176095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USB-A charging port</a:t>
            </a:r>
          </a:p>
        </p:txBody>
      </p:sp>
      <p:sp>
        <p:nvSpPr>
          <p:cNvPr id="6" name="TextBox 5">
            <a:extLst>
              <a:ext uri="{FF2B5EF4-FFF2-40B4-BE49-F238E27FC236}">
                <a16:creationId xmlns:a16="http://schemas.microsoft.com/office/drawing/2014/main" id="{E3D66612-53C6-37B6-E181-BDE63C729286}"/>
              </a:ext>
            </a:extLst>
          </p:cNvPr>
          <p:cNvSpPr txBox="1"/>
          <p:nvPr/>
        </p:nvSpPr>
        <p:spPr>
          <a:xfrm>
            <a:off x="6577213" y="5607132"/>
            <a:ext cx="2047450"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touch and hold built in dimmer button</a:t>
            </a:r>
          </a:p>
        </p:txBody>
      </p:sp>
    </p:spTree>
    <p:extLst>
      <p:ext uri="{BB962C8B-B14F-4D97-AF65-F5344CB8AC3E}">
        <p14:creationId xmlns:p14="http://schemas.microsoft.com/office/powerpoint/2010/main" val="313974501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0CB784-0DF4-50A9-CDC3-0E90E7961662}"/>
              </a:ext>
            </a:extLst>
          </p:cNvPr>
          <p:cNvPicPr>
            <a:picLocks noChangeAspect="1"/>
          </p:cNvPicPr>
          <p:nvPr/>
        </p:nvPicPr>
        <p:blipFill rotWithShape="1">
          <a:blip r:embed="rId2"/>
          <a:srcRect t="7177"/>
          <a:stretch/>
        </p:blipFill>
        <p:spPr>
          <a:xfrm>
            <a:off x="3225027" y="4466420"/>
            <a:ext cx="4751094" cy="2035814"/>
          </a:xfrm>
          <a:prstGeom prst="rect">
            <a:avLst/>
          </a:prstGeom>
        </p:spPr>
      </p:pic>
      <p:pic>
        <p:nvPicPr>
          <p:cNvPr id="4" name="Picture 3">
            <a:extLst>
              <a:ext uri="{FF2B5EF4-FFF2-40B4-BE49-F238E27FC236}">
                <a16:creationId xmlns:a16="http://schemas.microsoft.com/office/drawing/2014/main" id="{2B0BA9D9-028B-4EF1-A2CB-DC4F96E75650}"/>
              </a:ext>
            </a:extLst>
          </p:cNvPr>
          <p:cNvPicPr>
            <a:picLocks noChangeAspect="1"/>
          </p:cNvPicPr>
          <p:nvPr/>
        </p:nvPicPr>
        <p:blipFill>
          <a:blip r:embed="rId3"/>
          <a:stretch>
            <a:fillRect/>
          </a:stretch>
        </p:blipFill>
        <p:spPr>
          <a:xfrm>
            <a:off x="991242" y="1557610"/>
            <a:ext cx="6131992" cy="2196272"/>
          </a:xfrm>
          <a:prstGeom prst="rect">
            <a:avLst/>
          </a:prstGeom>
        </p:spPr>
      </p:pic>
      <p:pic>
        <p:nvPicPr>
          <p:cNvPr id="10" name="Picture 9">
            <a:extLst>
              <a:ext uri="{FF2B5EF4-FFF2-40B4-BE49-F238E27FC236}">
                <a16:creationId xmlns:a16="http://schemas.microsoft.com/office/drawing/2014/main" id="{0292D30F-CC76-8426-9C29-1F3302BC5A32}"/>
              </a:ext>
            </a:extLst>
          </p:cNvPr>
          <p:cNvPicPr>
            <a:picLocks noChangeAspect="1"/>
          </p:cNvPicPr>
          <p:nvPr/>
        </p:nvPicPr>
        <p:blipFill>
          <a:blip r:embed="rId4"/>
          <a:stretch>
            <a:fillRect/>
          </a:stretch>
        </p:blipFill>
        <p:spPr>
          <a:xfrm>
            <a:off x="217714" y="4721197"/>
            <a:ext cx="1825353" cy="1869775"/>
          </a:xfrm>
          <a:prstGeom prst="rect">
            <a:avLst/>
          </a:prstGeom>
        </p:spPr>
      </p:pic>
      <p:pic>
        <p:nvPicPr>
          <p:cNvPr id="25" name="Picture 24">
            <a:extLst>
              <a:ext uri="{FF2B5EF4-FFF2-40B4-BE49-F238E27FC236}">
                <a16:creationId xmlns:a16="http://schemas.microsoft.com/office/drawing/2014/main" id="{6F4E32D7-12A1-59D1-38C1-BB1C3BA4296E}"/>
              </a:ext>
            </a:extLst>
          </p:cNvPr>
          <p:cNvPicPr>
            <a:picLocks noChangeAspect="1"/>
          </p:cNvPicPr>
          <p:nvPr/>
        </p:nvPicPr>
        <p:blipFill>
          <a:blip r:embed="rId5"/>
          <a:stretch>
            <a:fillRect/>
          </a:stretch>
        </p:blipFill>
        <p:spPr>
          <a:xfrm>
            <a:off x="10737199" y="6148823"/>
            <a:ext cx="1357382" cy="644181"/>
          </a:xfrm>
          <a:prstGeom prst="rect">
            <a:avLst/>
          </a:prstGeom>
        </p:spPr>
      </p:pic>
      <p:sp>
        <p:nvSpPr>
          <p:cNvPr id="2" name="TextBox 1">
            <a:extLst>
              <a:ext uri="{FF2B5EF4-FFF2-40B4-BE49-F238E27FC236}">
                <a16:creationId xmlns:a16="http://schemas.microsoft.com/office/drawing/2014/main" id="{A3B03DF5-C06A-9265-32AE-76B7572E5675}"/>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Raleway-MediumItalic"/>
              </a:rPr>
              <a:t>Lucere</a:t>
            </a:r>
            <a:r>
              <a:rPr lang="en-US" sz="2000">
                <a:latin typeface="Raleway-MediumItalic"/>
              </a:rPr>
              <a:t> Series™</a:t>
            </a:r>
          </a:p>
          <a:p>
            <a:r>
              <a:rPr lang="en-US" sz="1400">
                <a:latin typeface="Raleway-LightItalic"/>
              </a:rPr>
              <a:t>Under Cabinet LED Lighting Track</a:t>
            </a:r>
          </a:p>
        </p:txBody>
      </p:sp>
      <p:sp>
        <p:nvSpPr>
          <p:cNvPr id="3" name="TextBox 2">
            <a:extLst>
              <a:ext uri="{FF2B5EF4-FFF2-40B4-BE49-F238E27FC236}">
                <a16:creationId xmlns:a16="http://schemas.microsoft.com/office/drawing/2014/main" id="{6F72345C-FB45-0739-F568-B5CB276B59B6}"/>
              </a:ext>
            </a:extLst>
          </p:cNvPr>
          <p:cNvSpPr txBox="1"/>
          <p:nvPr/>
        </p:nvSpPr>
        <p:spPr>
          <a:xfrm>
            <a:off x="8794001" y="1236009"/>
            <a:ext cx="4751093" cy="4385816"/>
          </a:xfrm>
          <a:prstGeom prst="rect">
            <a:avLst/>
          </a:prstGeom>
          <a:noFill/>
        </p:spPr>
        <p:txBody>
          <a:bodyPr wrap="square" lIns="91440" tIns="45720" rIns="91440" bIns="45720" anchor="ctr">
            <a:spAutoFit/>
          </a:bodyPr>
          <a:lstStyle/>
          <a:p>
            <a:r>
              <a:rPr lang="en-US" sz="1600">
                <a:solidFill>
                  <a:srgbClr val="211D1E"/>
                </a:solidFill>
                <a:latin typeface="Raleway-Regular"/>
              </a:rPr>
              <a:t>Optional Occupancy Sensor*</a:t>
            </a:r>
            <a:endParaRPr lang="en-US" sz="1600" b="0" i="0" strike="noStrike" baseline="0">
              <a:solidFill>
                <a:srgbClr val="211D1E"/>
              </a:solidFill>
              <a:latin typeface="Raleway-Regular"/>
            </a:endParaRPr>
          </a:p>
          <a:p>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Turns lamp off if no motion is detected</a:t>
            </a:r>
            <a:br>
              <a:rPr lang="en-US" sz="1050" b="0" i="0" u="none" strike="noStrike" baseline="0">
                <a:latin typeface="Raleway-Regular"/>
              </a:rPr>
            </a:br>
            <a:r>
              <a:rPr lang="en-US" sz="1050" b="0" i="0" u="none" strike="noStrike" baseline="0">
                <a:solidFill>
                  <a:srgbClr val="211D1E"/>
                </a:solidFill>
                <a:latin typeface="Raleway-Regular"/>
              </a:rPr>
              <a:t>for 15 minutes</a:t>
            </a:r>
          </a:p>
          <a:p>
            <a:pPr marL="171450" indent="-171450">
              <a:buFont typeface="Arial" panose="020B0604020202020204" pitchFamily="34" charset="0"/>
              <a:buChar char="•"/>
            </a:pPr>
            <a:r>
              <a:rPr lang="en-US" sz="1050">
                <a:solidFill>
                  <a:srgbClr val="211D1E"/>
                </a:solidFill>
                <a:latin typeface="Raleway-Regular"/>
              </a:rPr>
              <a:t>Resumes last brightness setting when</a:t>
            </a:r>
            <a:br>
              <a:rPr lang="en-US" sz="1050">
                <a:latin typeface="Raleway-Regular"/>
              </a:rPr>
            </a:br>
            <a:r>
              <a:rPr lang="en-US" sz="1050">
                <a:solidFill>
                  <a:srgbClr val="211D1E"/>
                </a:solidFill>
                <a:latin typeface="Raleway-Regular"/>
              </a:rPr>
              <a:t>motion is detected</a:t>
            </a:r>
          </a:p>
          <a:p>
            <a:pPr marL="171450" indent="-171450">
              <a:buFont typeface="Arial" panose="020B0604020202020204" pitchFamily="34" charset="0"/>
              <a:buChar char="•"/>
            </a:pPr>
            <a:endParaRPr lang="en-US" sz="1050" b="0" i="0" u="none" strike="noStrike" baseline="0">
              <a:solidFill>
                <a:srgbClr val="211D1E"/>
              </a:solidFill>
              <a:latin typeface="Raleway-Regular"/>
            </a:endParaRPr>
          </a:p>
          <a:p>
            <a:endParaRPr lang="en-US" sz="1600">
              <a:solidFill>
                <a:srgbClr val="211D1E"/>
              </a:solidFill>
              <a:latin typeface="Raleway-Regular"/>
            </a:endParaRPr>
          </a:p>
          <a:p>
            <a:r>
              <a:rPr lang="en-US" sz="1600">
                <a:solidFill>
                  <a:srgbClr val="211D1E"/>
                </a:solidFill>
                <a:latin typeface="Raleway-Regular"/>
              </a:rPr>
              <a:t>Product Specifications</a:t>
            </a:r>
            <a:endParaRPr lang="en-US" sz="1600" b="0" i="0" strike="noStrike" baseline="0">
              <a:solidFill>
                <a:srgbClr val="211D1E"/>
              </a:solidFill>
              <a:latin typeface="Raleway-Regular"/>
            </a:endParaRPr>
          </a:p>
          <a:p>
            <a:endParaRPr lang="en-US" sz="1050" b="0" i="0" u="none" strike="noStrike" baseline="0">
              <a:solidFill>
                <a:srgbClr val="211D1E"/>
              </a:solidFill>
              <a:latin typeface="Raleway-Regular"/>
            </a:endParaRPr>
          </a:p>
          <a:p>
            <a:pPr marL="171450" indent="-171450">
              <a:buFont typeface="Arial" panose="020B0604020202020204" pitchFamily="34" charset="0"/>
              <a:buChar char="•"/>
            </a:pPr>
            <a:r>
              <a:rPr lang="en-US" sz="1050" b="0" i="0" u="none" strike="noStrike" baseline="0">
                <a:solidFill>
                  <a:srgbClr val="211D1E"/>
                </a:solidFill>
                <a:latin typeface="Raleway-Regular"/>
              </a:rPr>
              <a:t>2 lengths: 24.0” and 36.0” </a:t>
            </a:r>
            <a:r>
              <a:rPr lang="en-US" sz="1050" b="0" i="1" u="none" strike="noStrike" baseline="0">
                <a:solidFill>
                  <a:srgbClr val="211D1E"/>
                </a:solidFill>
                <a:latin typeface="Raleway-Regular"/>
              </a:rPr>
              <a:t>(nominal)</a:t>
            </a:r>
          </a:p>
          <a:p>
            <a:pPr marL="171450" indent="-171450">
              <a:buFont typeface="Arial" panose="020B0604020202020204" pitchFamily="34" charset="0"/>
              <a:buChar char="•"/>
            </a:pPr>
            <a:r>
              <a:rPr lang="en-US" sz="1050">
                <a:solidFill>
                  <a:srgbClr val="211D1E"/>
                </a:solidFill>
                <a:latin typeface="Raleway-Regular"/>
              </a:rPr>
              <a:t>24.0” = 250 lumens | 36.0” = 420 lumens</a:t>
            </a:r>
          </a:p>
          <a:p>
            <a:pPr marL="171450" indent="-171450">
              <a:buFont typeface="Arial" panose="020B0604020202020204" pitchFamily="34" charset="0"/>
              <a:buChar char="•"/>
            </a:pPr>
            <a:r>
              <a:rPr lang="en-US" sz="1050">
                <a:solidFill>
                  <a:srgbClr val="211D1E"/>
                </a:solidFill>
                <a:latin typeface="Raleway-Regular"/>
              </a:rPr>
              <a:t>24.0” = 6W| 36.0” = 10W</a:t>
            </a:r>
          </a:p>
          <a:p>
            <a:pPr marL="171450" indent="-171450">
              <a:buFont typeface="Arial" panose="020B0604020202020204" pitchFamily="34" charset="0"/>
              <a:buChar char="•"/>
            </a:pPr>
            <a:r>
              <a:rPr lang="en-US" sz="1050">
                <a:solidFill>
                  <a:srgbClr val="211D1E"/>
                </a:solidFill>
                <a:latin typeface="Raleway-Regular"/>
              </a:rPr>
              <a:t>3500K color temperature</a:t>
            </a:r>
          </a:p>
          <a:p>
            <a:pPr marL="171450" indent="-171450">
              <a:buFont typeface="Arial" panose="020B0604020202020204" pitchFamily="34" charset="0"/>
              <a:buChar char="•"/>
            </a:pPr>
            <a:r>
              <a:rPr lang="en-US" sz="1050">
                <a:solidFill>
                  <a:srgbClr val="211D1E"/>
                </a:solidFill>
                <a:latin typeface="Raleway-Regular"/>
              </a:rPr>
              <a:t>85 CRI</a:t>
            </a:r>
          </a:p>
          <a:p>
            <a:pPr marL="171450" indent="-171450">
              <a:buFont typeface="Arial" panose="020B0604020202020204" pitchFamily="34" charset="0"/>
              <a:buChar char="•"/>
            </a:pPr>
            <a:r>
              <a:rPr lang="en-US" sz="1050">
                <a:solidFill>
                  <a:srgbClr val="211D1E"/>
                </a:solidFill>
                <a:latin typeface="Raleway-Regular"/>
              </a:rPr>
              <a:t>50,000 hours lamp life</a:t>
            </a:r>
          </a:p>
          <a:p>
            <a:pPr marL="171450" indent="-171450">
              <a:buFont typeface="Arial" panose="020B0604020202020204" pitchFamily="34" charset="0"/>
              <a:buChar char="•"/>
            </a:pPr>
            <a:r>
              <a:rPr lang="en-US" sz="1050">
                <a:solidFill>
                  <a:srgbClr val="211D1E"/>
                </a:solidFill>
                <a:latin typeface="Raleway-Regular"/>
              </a:rPr>
              <a:t>Continuous dimmer</a:t>
            </a:r>
          </a:p>
          <a:p>
            <a:pPr marL="171450" indent="-171450">
              <a:buFont typeface="Arial" panose="020B0604020202020204" pitchFamily="34" charset="0"/>
              <a:buChar char="•"/>
            </a:pPr>
            <a:r>
              <a:rPr lang="en-US" sz="1050">
                <a:solidFill>
                  <a:srgbClr val="211D1E"/>
                </a:solidFill>
                <a:latin typeface="Raleway-Regular"/>
              </a:rPr>
              <a:t>9.0” power cord</a:t>
            </a:r>
          </a:p>
          <a:p>
            <a:pPr marL="171450" indent="-171450">
              <a:buFont typeface="Arial" panose="020B0604020202020204" pitchFamily="34" charset="0"/>
              <a:buChar char="•"/>
            </a:pPr>
            <a:r>
              <a:rPr lang="en-US" sz="1050">
                <a:solidFill>
                  <a:srgbClr val="211D1E"/>
                </a:solidFill>
                <a:latin typeface="Raleway-Regular"/>
              </a:rPr>
              <a:t>Power source is UL listed</a:t>
            </a:r>
          </a:p>
          <a:p>
            <a:pPr marL="171450" indent="-171450">
              <a:buFont typeface="Arial" panose="020B0604020202020204" pitchFamily="34" charset="0"/>
              <a:buChar char="•"/>
            </a:pPr>
            <a:r>
              <a:rPr lang="en-US" sz="1050">
                <a:solidFill>
                  <a:srgbClr val="211D1E"/>
                </a:solidFill>
                <a:latin typeface="Raleway-Regular"/>
              </a:rPr>
              <a:t>Daisy chain configurations </a:t>
            </a:r>
            <a:br>
              <a:rPr lang="en-US" sz="1050">
                <a:latin typeface="Raleway-Regular"/>
              </a:rPr>
            </a:br>
            <a:r>
              <a:rPr lang="en-US" sz="1050">
                <a:solidFill>
                  <a:srgbClr val="211D1E"/>
                </a:solidFill>
                <a:latin typeface="Raleway-Regular"/>
              </a:rPr>
              <a:t>include 24.0” jumper cord(s)</a:t>
            </a:r>
          </a:p>
          <a:p>
            <a:pPr marL="171450" indent="-171450">
              <a:buFont typeface="Arial" panose="020B0604020202020204" pitchFamily="34" charset="0"/>
              <a:buChar char="•"/>
            </a:pPr>
            <a:r>
              <a:rPr lang="en-US" sz="1050">
                <a:solidFill>
                  <a:srgbClr val="211D1E"/>
                </a:solidFill>
                <a:latin typeface="Raleway-Regular"/>
              </a:rPr>
              <a:t>Mounting hardware includes: </a:t>
            </a:r>
            <a:br>
              <a:rPr lang="en-US" sz="1050">
                <a:latin typeface="Raleway-Regular"/>
              </a:rPr>
            </a:br>
            <a:r>
              <a:rPr lang="en-US" sz="1050">
                <a:solidFill>
                  <a:srgbClr val="211D1E"/>
                </a:solidFill>
                <a:latin typeface="Raleway-Regular"/>
              </a:rPr>
              <a:t>magnets and wood screws</a:t>
            </a:r>
          </a:p>
          <a:p>
            <a:pPr marL="171450" indent="-171450">
              <a:buFont typeface="Arial" panose="020B0604020202020204" pitchFamily="34" charset="0"/>
              <a:buChar char="•"/>
            </a:pPr>
            <a:r>
              <a:rPr lang="en-US" sz="1050">
                <a:solidFill>
                  <a:srgbClr val="211D1E"/>
                </a:solidFill>
                <a:latin typeface="Raleway-Regular"/>
              </a:rPr>
              <a:t>Occupancy sensor sold separately</a:t>
            </a:r>
          </a:p>
        </p:txBody>
      </p:sp>
      <p:sp>
        <p:nvSpPr>
          <p:cNvPr id="7" name="TextBox 6">
            <a:extLst>
              <a:ext uri="{FF2B5EF4-FFF2-40B4-BE49-F238E27FC236}">
                <a16:creationId xmlns:a16="http://schemas.microsoft.com/office/drawing/2014/main" id="{6FA70FF1-5F12-D21C-2A58-DB1059E4C629}"/>
              </a:ext>
            </a:extLst>
          </p:cNvPr>
          <p:cNvSpPr txBox="1"/>
          <p:nvPr/>
        </p:nvSpPr>
        <p:spPr>
          <a:xfrm>
            <a:off x="3225026" y="4290732"/>
            <a:ext cx="4751093"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Lucera-24-SLV</a:t>
            </a:r>
          </a:p>
        </p:txBody>
      </p:sp>
      <p:sp>
        <p:nvSpPr>
          <p:cNvPr id="9" name="Rectangle 8">
            <a:extLst>
              <a:ext uri="{FF2B5EF4-FFF2-40B4-BE49-F238E27FC236}">
                <a16:creationId xmlns:a16="http://schemas.microsoft.com/office/drawing/2014/main" id="{FDE04C91-EFAC-4EDD-F548-14C8A894A429}"/>
              </a:ext>
            </a:extLst>
          </p:cNvPr>
          <p:cNvSpPr/>
          <p:nvPr/>
        </p:nvSpPr>
        <p:spPr>
          <a:xfrm>
            <a:off x="5088835" y="5456583"/>
            <a:ext cx="1461052" cy="37590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E6FEA29-287F-27BF-53E1-B5E025AE4DC5}"/>
              </a:ext>
            </a:extLst>
          </p:cNvPr>
          <p:cNvSpPr txBox="1"/>
          <p:nvPr/>
        </p:nvSpPr>
        <p:spPr>
          <a:xfrm>
            <a:off x="3225027" y="5656802"/>
            <a:ext cx="4751093"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Lucera-36-SLV</a:t>
            </a:r>
          </a:p>
        </p:txBody>
      </p:sp>
    </p:spTree>
    <p:extLst>
      <p:ext uri="{BB962C8B-B14F-4D97-AF65-F5344CB8AC3E}">
        <p14:creationId xmlns:p14="http://schemas.microsoft.com/office/powerpoint/2010/main" val="175623635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D5542F1A-8DA3-4CE0-B51B-CB10CCB9117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3903"/>
          <a:stretch/>
        </p:blipFill>
        <p:spPr>
          <a:xfrm>
            <a:off x="507857" y="1049864"/>
            <a:ext cx="4640612" cy="4758271"/>
          </a:xfrm>
          <a:prstGeom prst="rect">
            <a:avLst/>
          </a:prstGeom>
        </p:spPr>
      </p:pic>
      <p:pic>
        <p:nvPicPr>
          <p:cNvPr id="15" name="Picture 14">
            <a:extLst>
              <a:ext uri="{FF2B5EF4-FFF2-40B4-BE49-F238E27FC236}">
                <a16:creationId xmlns:a16="http://schemas.microsoft.com/office/drawing/2014/main" id="{D1A2BE9B-71DB-494F-ABF1-0518E2ADE1BE}"/>
              </a:ext>
            </a:extLst>
          </p:cNvPr>
          <p:cNvPicPr>
            <a:picLocks noChangeAspect="1"/>
          </p:cNvPicPr>
          <p:nvPr/>
        </p:nvPicPr>
        <p:blipFill rotWithShape="1">
          <a:blip r:embed="rId3"/>
          <a:srcRect b="20472"/>
          <a:stretch/>
        </p:blipFill>
        <p:spPr>
          <a:xfrm>
            <a:off x="5983112" y="2735823"/>
            <a:ext cx="1854274" cy="1431007"/>
          </a:xfrm>
          <a:prstGeom prst="rect">
            <a:avLst/>
          </a:prstGeom>
        </p:spPr>
      </p:pic>
      <p:pic>
        <p:nvPicPr>
          <p:cNvPr id="17" name="Picture 16">
            <a:extLst>
              <a:ext uri="{FF2B5EF4-FFF2-40B4-BE49-F238E27FC236}">
                <a16:creationId xmlns:a16="http://schemas.microsoft.com/office/drawing/2014/main" id="{165056B2-8160-4C43-A6B6-AC3F5806AE4C}"/>
              </a:ext>
            </a:extLst>
          </p:cNvPr>
          <p:cNvPicPr>
            <a:picLocks noChangeAspect="1"/>
          </p:cNvPicPr>
          <p:nvPr/>
        </p:nvPicPr>
        <p:blipFill rotWithShape="1">
          <a:blip r:embed="rId4"/>
          <a:srcRect b="15692"/>
          <a:stretch/>
        </p:blipFill>
        <p:spPr>
          <a:xfrm>
            <a:off x="5652574" y="386935"/>
            <a:ext cx="2515351" cy="1632105"/>
          </a:xfrm>
          <a:prstGeom prst="rect">
            <a:avLst/>
          </a:prstGeom>
        </p:spPr>
      </p:pic>
      <p:pic>
        <p:nvPicPr>
          <p:cNvPr id="20" name="Picture 19">
            <a:extLst>
              <a:ext uri="{FF2B5EF4-FFF2-40B4-BE49-F238E27FC236}">
                <a16:creationId xmlns:a16="http://schemas.microsoft.com/office/drawing/2014/main" id="{98F7856A-05EC-4658-B168-FDDC317339E0}"/>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7117" t="21806"/>
          <a:stretch/>
        </p:blipFill>
        <p:spPr>
          <a:xfrm>
            <a:off x="5755133" y="4948224"/>
            <a:ext cx="2310233" cy="1632105"/>
          </a:xfrm>
          <a:prstGeom prst="rect">
            <a:avLst/>
          </a:prstGeom>
        </p:spPr>
      </p:pic>
      <p:pic>
        <p:nvPicPr>
          <p:cNvPr id="6" name="Picture 5">
            <a:extLst>
              <a:ext uri="{FF2B5EF4-FFF2-40B4-BE49-F238E27FC236}">
                <a16:creationId xmlns:a16="http://schemas.microsoft.com/office/drawing/2014/main" id="{735BB93F-7E9F-EB55-7A3D-4487A0C31EB2}"/>
              </a:ext>
            </a:extLst>
          </p:cNvPr>
          <p:cNvPicPr>
            <a:picLocks noChangeAspect="1"/>
          </p:cNvPicPr>
          <p:nvPr/>
        </p:nvPicPr>
        <p:blipFill>
          <a:blip r:embed="rId6"/>
          <a:stretch>
            <a:fillRect/>
          </a:stretch>
        </p:blipFill>
        <p:spPr>
          <a:xfrm>
            <a:off x="176174" y="6103661"/>
            <a:ext cx="1493235" cy="526429"/>
          </a:xfrm>
          <a:prstGeom prst="rect">
            <a:avLst/>
          </a:prstGeom>
        </p:spPr>
      </p:pic>
      <p:sp>
        <p:nvSpPr>
          <p:cNvPr id="8" name="TextBox 7">
            <a:extLst>
              <a:ext uri="{FF2B5EF4-FFF2-40B4-BE49-F238E27FC236}">
                <a16:creationId xmlns:a16="http://schemas.microsoft.com/office/drawing/2014/main" id="{BF6AE6D1-A104-75BA-840C-94E0A556EFB2}"/>
              </a:ext>
            </a:extLst>
          </p:cNvPr>
          <p:cNvSpPr txBox="1"/>
          <p:nvPr/>
        </p:nvSpPr>
        <p:spPr>
          <a:xfrm>
            <a:off x="8672030" y="1078356"/>
            <a:ext cx="4030578" cy="4701287"/>
          </a:xfrm>
          <a:prstGeom prst="rect">
            <a:avLst/>
          </a:prstGeom>
          <a:noFill/>
        </p:spPr>
        <p:txBody>
          <a:bodyPr wrap="square" lIns="91440" tIns="45720" rIns="91440" bIns="45720" anchor="ctr">
            <a:spAutoFit/>
          </a:bodyPr>
          <a:lstStyle/>
          <a:p>
            <a:r>
              <a:rPr lang="en-US" sz="1600" strike="noStrike" baseline="0">
                <a:solidFill>
                  <a:srgbClr val="211D1E"/>
                </a:solidFill>
                <a:latin typeface="Raleway-Regular"/>
              </a:rPr>
              <a:t>Product Specifications</a:t>
            </a:r>
          </a:p>
          <a:p>
            <a:endParaRPr lang="en-US" sz="1050" u="none" strike="noStrike" baseline="0">
              <a:solidFill>
                <a:srgbClr val="211D1E"/>
              </a:solidFill>
              <a:latin typeface="Raleway-Regular"/>
            </a:endParaRPr>
          </a:p>
          <a:p>
            <a:pPr marL="171450" indent="-171450">
              <a:buFont typeface="Arial" panose="020B0604020202020204" pitchFamily="34" charset="0"/>
              <a:buChar char="•"/>
            </a:pPr>
            <a:r>
              <a:rPr lang="en-US" sz="1050" u="none" strike="noStrike" baseline="0">
                <a:solidFill>
                  <a:srgbClr val="211D1E"/>
                </a:solidFill>
                <a:latin typeface="Raleway-Regular"/>
              </a:rPr>
              <a:t>Effortless finger touch height adjustment </a:t>
            </a:r>
            <a:br>
              <a:rPr lang="en-US" sz="1050" u="none" strike="noStrike" baseline="0">
                <a:latin typeface="Raleway-Regular"/>
              </a:rPr>
            </a:br>
            <a:r>
              <a:rPr lang="en-US" sz="1050" u="none" strike="noStrike" baseline="0">
                <a:solidFill>
                  <a:srgbClr val="211D1E"/>
                </a:solidFill>
                <a:latin typeface="Raleway-Regular"/>
              </a:rPr>
              <a:t>with gas spring arm</a:t>
            </a:r>
          </a:p>
          <a:p>
            <a:pPr marL="171450" indent="-171450">
              <a:buFont typeface="Arial" panose="020B0604020202020204" pitchFamily="34" charset="0"/>
              <a:buChar char="•"/>
            </a:pPr>
            <a:r>
              <a:rPr lang="en-US" sz="1050" u="none" strike="noStrike" baseline="0">
                <a:solidFill>
                  <a:srgbClr val="211D1E"/>
                </a:solidFill>
                <a:latin typeface="Raleway-Regular"/>
              </a:rPr>
              <a:t>Easily collaborate with colleagues </a:t>
            </a:r>
            <a:br>
              <a:rPr lang="en-US" sz="1050" u="none" strike="noStrike" baseline="0">
                <a:latin typeface="Raleway-Regular"/>
              </a:rPr>
            </a:br>
            <a:r>
              <a:rPr lang="en-US" sz="1050" u="none" strike="noStrike" baseline="0">
                <a:solidFill>
                  <a:srgbClr val="211D1E"/>
                </a:solidFill>
                <a:latin typeface="Raleway-Regular"/>
              </a:rPr>
              <a:t>with flexible movement</a:t>
            </a:r>
          </a:p>
          <a:p>
            <a:pPr marL="171450" indent="-171450">
              <a:buFont typeface="Arial" panose="020B0604020202020204" pitchFamily="34" charset="0"/>
              <a:buChar char="•"/>
            </a:pPr>
            <a:r>
              <a:rPr lang="en-US" sz="1050" u="none" strike="noStrike" baseline="0">
                <a:solidFill>
                  <a:srgbClr val="211D1E"/>
                </a:solidFill>
                <a:latin typeface="Raleway-Regular"/>
              </a:rPr>
              <a:t>Easily accessible fast charging dual </a:t>
            </a:r>
            <a:br>
              <a:rPr lang="en-US" sz="1050" u="none" strike="noStrike" baseline="0">
                <a:latin typeface="Raleway-Regular"/>
              </a:rPr>
            </a:br>
            <a:r>
              <a:rPr lang="en-US" sz="1050" u="none" strike="noStrike" baseline="0">
                <a:solidFill>
                  <a:srgbClr val="211D1E"/>
                </a:solidFill>
                <a:latin typeface="Raleway-Regular"/>
              </a:rPr>
              <a:t>USB ports to keep devices powered</a:t>
            </a:r>
            <a:r>
              <a:rPr lang="en-US" sz="1050">
                <a:solidFill>
                  <a:srgbClr val="211D1E"/>
                </a:solidFill>
                <a:latin typeface="Raleway-Regular"/>
              </a:rPr>
              <a:t> </a:t>
            </a:r>
          </a:p>
          <a:p>
            <a:pPr marL="171450" indent="-171450">
              <a:buFont typeface="Arial" panose="020B0604020202020204" pitchFamily="34" charset="0"/>
              <a:buChar char="•"/>
            </a:pPr>
            <a:r>
              <a:rPr lang="en-US" sz="1050" u="none" strike="noStrike" baseline="0">
                <a:solidFill>
                  <a:srgbClr val="211D1E"/>
                </a:solidFill>
                <a:latin typeface="Raleway-Regular"/>
              </a:rPr>
              <a:t>Rear facing dual USB data ports to </a:t>
            </a:r>
            <a:br>
              <a:rPr lang="en-US" sz="1050" u="none" strike="noStrike" baseline="0">
                <a:latin typeface="Raleway-Regular"/>
              </a:rPr>
            </a:br>
            <a:r>
              <a:rPr lang="en-US" sz="1050" u="none" strike="noStrike" baseline="0">
                <a:solidFill>
                  <a:srgbClr val="211D1E"/>
                </a:solidFill>
                <a:latin typeface="Raleway-Regular"/>
              </a:rPr>
              <a:t>easily connect devices such as</a:t>
            </a:r>
            <a:r>
              <a:rPr lang="en-US" sz="1050">
                <a:solidFill>
                  <a:srgbClr val="211D1E"/>
                </a:solidFill>
                <a:latin typeface="Raleway-Regular"/>
              </a:rPr>
              <a:t>  </a:t>
            </a:r>
            <a:br>
              <a:rPr lang="en-US" sz="1050">
                <a:latin typeface="Raleway-Regular"/>
              </a:rPr>
            </a:br>
            <a:r>
              <a:rPr lang="en-US" sz="1050" u="none" strike="noStrike" baseline="0">
                <a:solidFill>
                  <a:srgbClr val="211D1E"/>
                </a:solidFill>
                <a:latin typeface="Raleway-Regular"/>
              </a:rPr>
              <a:t>mouse and keyboard</a:t>
            </a:r>
          </a:p>
          <a:p>
            <a:pPr marL="171450" indent="-171450">
              <a:buFont typeface="Arial" panose="020B0604020202020204" pitchFamily="34" charset="0"/>
              <a:buChar char="•"/>
            </a:pPr>
            <a:r>
              <a:rPr lang="en-US" sz="1050" u="none" strike="noStrike" baseline="0">
                <a:solidFill>
                  <a:srgbClr val="211D1E"/>
                </a:solidFill>
                <a:latin typeface="Raleway-Regular"/>
              </a:rPr>
              <a:t>Built-in cable management</a:t>
            </a:r>
          </a:p>
          <a:p>
            <a:pPr marL="171450" indent="-171450">
              <a:buFont typeface="Arial" panose="020B0604020202020204" pitchFamily="34" charset="0"/>
              <a:buChar char="•"/>
            </a:pPr>
            <a:r>
              <a:rPr lang="en-US" sz="1050" u="none" strike="noStrike" baseline="0">
                <a:solidFill>
                  <a:srgbClr val="211D1E"/>
                </a:solidFill>
                <a:latin typeface="Raleway-Regular"/>
              </a:rPr>
              <a:t>Metal base with real wood veneer </a:t>
            </a:r>
            <a:br>
              <a:rPr lang="en-US" sz="1050" u="none" strike="noStrike" baseline="0">
                <a:latin typeface="Raleway-Regular"/>
              </a:rPr>
            </a:br>
            <a:r>
              <a:rPr lang="en-US" sz="1050" u="none" strike="noStrike" baseline="0">
                <a:solidFill>
                  <a:srgbClr val="211D1E"/>
                </a:solidFill>
                <a:latin typeface="Raleway-Regular"/>
              </a:rPr>
              <a:t>finish, available in black or white</a:t>
            </a:r>
          </a:p>
          <a:p>
            <a:pPr marL="171450" indent="-171450">
              <a:buFont typeface="Arial" panose="020B0604020202020204" pitchFamily="34" charset="0"/>
              <a:buChar char="•"/>
            </a:pPr>
            <a:r>
              <a:rPr lang="fr-FR" sz="1050" u="none" strike="noStrike" baseline="0">
                <a:solidFill>
                  <a:srgbClr val="211D1E"/>
                </a:solidFill>
                <a:latin typeface="Raleway-Regular"/>
              </a:rPr>
              <a:t>Product Dimensions: </a:t>
            </a:r>
            <a:br>
              <a:rPr lang="fr-FR" sz="1050" u="none" strike="noStrike" baseline="0">
                <a:latin typeface="Raleway-Regular"/>
              </a:rPr>
            </a:br>
            <a:r>
              <a:rPr lang="fr-FR" sz="1050" u="none" strike="noStrike" baseline="0">
                <a:solidFill>
                  <a:srgbClr val="211D1E"/>
                </a:solidFill>
                <a:latin typeface="Raleway-Regular"/>
              </a:rPr>
              <a:t>(H x W x D)</a:t>
            </a:r>
            <a:r>
              <a:rPr lang="fr-FR" sz="1050">
                <a:solidFill>
                  <a:srgbClr val="211D1E"/>
                </a:solidFill>
                <a:latin typeface="Raleway-Regular"/>
              </a:rPr>
              <a:t> </a:t>
            </a:r>
            <a:r>
              <a:rPr lang="fr-FR" sz="1050" u="none" strike="noStrike" baseline="0">
                <a:solidFill>
                  <a:srgbClr val="211D1E"/>
                </a:solidFill>
                <a:latin typeface="Raleway-Regular"/>
              </a:rPr>
              <a:t> </a:t>
            </a:r>
            <a:r>
              <a:rPr lang="en-US" sz="1050" u="none" strike="noStrike" baseline="0">
                <a:solidFill>
                  <a:srgbClr val="211D1E"/>
                </a:solidFill>
                <a:latin typeface="Raleway-Regular"/>
              </a:rPr>
              <a:t>4.0” x 13.5” x 15.6”</a:t>
            </a:r>
          </a:p>
          <a:p>
            <a:pPr marL="171450" indent="-171450">
              <a:buFont typeface="Arial" panose="020B0604020202020204" pitchFamily="34" charset="0"/>
              <a:buChar char="•"/>
            </a:pPr>
            <a:r>
              <a:rPr lang="pl-PL" sz="1050" u="none" strike="noStrike" baseline="0">
                <a:solidFill>
                  <a:srgbClr val="211D1E"/>
                </a:solidFill>
                <a:latin typeface="Raleway-Regular"/>
              </a:rPr>
              <a:t>Platform Size: </a:t>
            </a:r>
            <a:br>
              <a:rPr lang="pl-PL" sz="1050" u="none" strike="noStrike" baseline="0">
                <a:latin typeface="Raleway-Regular"/>
              </a:rPr>
            </a:br>
            <a:r>
              <a:rPr lang="pl-PL" sz="1050" u="none" strike="noStrike" baseline="0">
                <a:solidFill>
                  <a:srgbClr val="211D1E"/>
                </a:solidFill>
                <a:latin typeface="Raleway-Regular"/>
              </a:rPr>
              <a:t>(W x D) 11.8” x 11.4”</a:t>
            </a:r>
          </a:p>
          <a:p>
            <a:pPr marL="171450" indent="-171450">
              <a:buFont typeface="Arial" panose="020B0604020202020204" pitchFamily="34" charset="0"/>
              <a:buChar char="•"/>
            </a:pPr>
            <a:r>
              <a:rPr lang="en-US" sz="1050" u="none" strike="noStrike" baseline="0">
                <a:solidFill>
                  <a:srgbClr val="211D1E"/>
                </a:solidFill>
                <a:latin typeface="Raleway-Regular"/>
              </a:rPr>
              <a:t>Height adjustment measurements:</a:t>
            </a:r>
            <a:r>
              <a:rPr lang="en-US" sz="1050">
                <a:solidFill>
                  <a:srgbClr val="211D1E"/>
                </a:solidFill>
                <a:latin typeface="Raleway-Regular"/>
              </a:rPr>
              <a:t> </a:t>
            </a:r>
            <a:r>
              <a:rPr lang="en-US" sz="1050" u="none" strike="noStrike" baseline="0">
                <a:solidFill>
                  <a:srgbClr val="211D1E"/>
                </a:solidFill>
                <a:latin typeface="Raleway-Regular"/>
              </a:rPr>
              <a:t> </a:t>
            </a:r>
            <a:br>
              <a:rPr lang="en-US" sz="1050" u="none" strike="noStrike" baseline="0">
                <a:latin typeface="Raleway-Regular"/>
              </a:rPr>
            </a:br>
            <a:r>
              <a:rPr lang="en-US" sz="1050" u="none" strike="noStrike" baseline="0">
                <a:solidFill>
                  <a:srgbClr val="211D1E"/>
                </a:solidFill>
                <a:latin typeface="Raleway-Regular"/>
              </a:rPr>
              <a:t>4.0” – 16.0”</a:t>
            </a:r>
          </a:p>
          <a:p>
            <a:pPr marL="171450" indent="-171450">
              <a:buFont typeface="Arial" panose="020B0604020202020204" pitchFamily="34" charset="0"/>
              <a:buChar char="•"/>
            </a:pPr>
            <a:r>
              <a:rPr lang="en-US" sz="1050" u="none" strike="noStrike" baseline="0">
                <a:solidFill>
                  <a:srgbClr val="211D1E"/>
                </a:solidFill>
                <a:latin typeface="Raleway-Regular"/>
              </a:rPr>
              <a:t>Platform tilts +/- 45˚</a:t>
            </a:r>
          </a:p>
          <a:p>
            <a:pPr marL="171450" indent="-171450">
              <a:buFont typeface="Arial" panose="020B0604020202020204" pitchFamily="34" charset="0"/>
              <a:buChar char="•"/>
            </a:pPr>
            <a:r>
              <a:rPr lang="en-US" sz="1050" u="none" strike="noStrike" baseline="0">
                <a:solidFill>
                  <a:srgbClr val="211D1E"/>
                </a:solidFill>
                <a:latin typeface="Raleway-Regular"/>
              </a:rPr>
              <a:t>Arm swivel: +/- 45˚</a:t>
            </a:r>
          </a:p>
          <a:p>
            <a:pPr marL="171450" indent="-171450">
              <a:buFont typeface="Arial" panose="020B0604020202020204" pitchFamily="34" charset="0"/>
              <a:buChar char="•"/>
            </a:pPr>
            <a:r>
              <a:rPr lang="en-US" sz="1050" u="none" strike="noStrike" baseline="0">
                <a:solidFill>
                  <a:srgbClr val="211D1E"/>
                </a:solidFill>
                <a:latin typeface="Raleway-Regular"/>
              </a:rPr>
              <a:t>USB connectivity: 2 x USB 2.0 (Type A)/2 x </a:t>
            </a:r>
            <a:br>
              <a:rPr lang="en-US" sz="1050" u="none" strike="noStrike" baseline="0">
                <a:latin typeface="Raleway-Regular"/>
              </a:rPr>
            </a:br>
            <a:r>
              <a:rPr lang="en-US" sz="1050" u="none" strike="noStrike" baseline="0">
                <a:solidFill>
                  <a:srgbClr val="211D1E"/>
                </a:solidFill>
                <a:latin typeface="Raleway-Regular"/>
              </a:rPr>
              <a:t>Quick Charge USB Ports 2.1A (Type A)</a:t>
            </a:r>
          </a:p>
          <a:p>
            <a:pPr marL="171450" indent="-171450">
              <a:buFont typeface="Arial" panose="020B0604020202020204" pitchFamily="34" charset="0"/>
              <a:buChar char="•"/>
            </a:pPr>
            <a:r>
              <a:rPr lang="en-US" sz="1050" u="none" strike="noStrike" baseline="0">
                <a:solidFill>
                  <a:srgbClr val="211D1E"/>
                </a:solidFill>
                <a:latin typeface="Raleway-Regular"/>
              </a:rPr>
              <a:t>Material: steel/ash wood veneer</a:t>
            </a:r>
          </a:p>
          <a:p>
            <a:pPr marL="171450" indent="-171450">
              <a:buFont typeface="Arial" panose="020B0604020202020204" pitchFamily="34" charset="0"/>
              <a:buChar char="•"/>
            </a:pPr>
            <a:r>
              <a:rPr lang="en-US" sz="1050" u="none" strike="noStrike" baseline="0">
                <a:solidFill>
                  <a:srgbClr val="211D1E"/>
                </a:solidFill>
                <a:latin typeface="Raleway-Regular"/>
              </a:rPr>
              <a:t>Weight capacity: 10 lb.</a:t>
            </a:r>
          </a:p>
          <a:p>
            <a:pPr marL="171450" indent="-171450">
              <a:buFont typeface="Arial" panose="020B0604020202020204" pitchFamily="34" charset="0"/>
              <a:buChar char="•"/>
            </a:pPr>
            <a:r>
              <a:rPr lang="en-US" sz="1050" u="none" strike="noStrike" baseline="0">
                <a:solidFill>
                  <a:srgbClr val="211D1E"/>
                </a:solidFill>
                <a:latin typeface="Raleway-Regular"/>
              </a:rPr>
              <a:t>Maximum laptop size: 19”</a:t>
            </a:r>
          </a:p>
          <a:p>
            <a:pPr marL="171450" indent="-171450">
              <a:buFont typeface="Arial" panose="020B0604020202020204" pitchFamily="34" charset="0"/>
              <a:buChar char="•"/>
            </a:pPr>
            <a:r>
              <a:rPr lang="en-US" sz="1050" u="none" strike="noStrike" baseline="0">
                <a:solidFill>
                  <a:srgbClr val="211D1E"/>
                </a:solidFill>
                <a:latin typeface="Raleway-Regular"/>
              </a:rPr>
              <a:t>Warranty: 10 Years</a:t>
            </a:r>
          </a:p>
        </p:txBody>
      </p:sp>
      <p:sp>
        <p:nvSpPr>
          <p:cNvPr id="2" name="TextBox 1">
            <a:extLst>
              <a:ext uri="{FF2B5EF4-FFF2-40B4-BE49-F238E27FC236}">
                <a16:creationId xmlns:a16="http://schemas.microsoft.com/office/drawing/2014/main" id="{925849D0-32F9-4710-E4A6-76069AFB333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Hana™</a:t>
            </a:r>
          </a:p>
          <a:p>
            <a:r>
              <a:rPr lang="en-US" sz="1400">
                <a:latin typeface="Raleway-LightItalic"/>
              </a:rPr>
              <a:t>Laptop Support</a:t>
            </a:r>
          </a:p>
        </p:txBody>
      </p:sp>
      <p:sp>
        <p:nvSpPr>
          <p:cNvPr id="3" name="TextBox 2">
            <a:extLst>
              <a:ext uri="{FF2B5EF4-FFF2-40B4-BE49-F238E27FC236}">
                <a16:creationId xmlns:a16="http://schemas.microsoft.com/office/drawing/2014/main" id="{7F8918AE-2855-0ED4-8831-779552B68DE7}"/>
              </a:ext>
            </a:extLst>
          </p:cNvPr>
          <p:cNvSpPr txBox="1"/>
          <p:nvPr/>
        </p:nvSpPr>
        <p:spPr>
          <a:xfrm>
            <a:off x="5845296" y="2087478"/>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platform tilts to adjust to users’ needs</a:t>
            </a:r>
          </a:p>
        </p:txBody>
      </p:sp>
      <p:sp>
        <p:nvSpPr>
          <p:cNvPr id="5" name="TextBox 4">
            <a:extLst>
              <a:ext uri="{FF2B5EF4-FFF2-40B4-BE49-F238E27FC236}">
                <a16:creationId xmlns:a16="http://schemas.microsoft.com/office/drawing/2014/main" id="{ADDBA4C7-1A01-0180-73D4-EBE05166FF93}"/>
              </a:ext>
            </a:extLst>
          </p:cNvPr>
          <p:cNvSpPr txBox="1"/>
          <p:nvPr/>
        </p:nvSpPr>
        <p:spPr>
          <a:xfrm>
            <a:off x="5755133" y="4166830"/>
            <a:ext cx="231023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easily accessible fast charging dual USB ports to keep devices powered</a:t>
            </a:r>
          </a:p>
        </p:txBody>
      </p:sp>
    </p:spTree>
    <p:extLst>
      <p:ext uri="{BB962C8B-B14F-4D97-AF65-F5344CB8AC3E}">
        <p14:creationId xmlns:p14="http://schemas.microsoft.com/office/powerpoint/2010/main" val="226814480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08DAAA1-E185-4B75-9E35-AF91AA9CF06C}"/>
              </a:ext>
            </a:extLst>
          </p:cNvPr>
          <p:cNvPicPr>
            <a:picLocks noChangeAspect="1"/>
          </p:cNvPicPr>
          <p:nvPr/>
        </p:nvPicPr>
        <p:blipFill>
          <a:blip r:embed="rId2"/>
          <a:stretch>
            <a:fillRect/>
          </a:stretch>
        </p:blipFill>
        <p:spPr>
          <a:xfrm>
            <a:off x="2449295" y="4786884"/>
            <a:ext cx="2803838" cy="1886218"/>
          </a:xfrm>
          <a:prstGeom prst="rect">
            <a:avLst/>
          </a:prstGeom>
        </p:spPr>
      </p:pic>
      <p:pic>
        <p:nvPicPr>
          <p:cNvPr id="3" name="Picture 2">
            <a:extLst>
              <a:ext uri="{FF2B5EF4-FFF2-40B4-BE49-F238E27FC236}">
                <a16:creationId xmlns:a16="http://schemas.microsoft.com/office/drawing/2014/main" id="{DF52F25D-0FDC-4BDD-AE0C-E5B5624A546F}"/>
              </a:ext>
            </a:extLst>
          </p:cNvPr>
          <p:cNvPicPr>
            <a:picLocks noChangeAspect="1"/>
          </p:cNvPicPr>
          <p:nvPr/>
        </p:nvPicPr>
        <p:blipFill>
          <a:blip r:embed="rId3"/>
          <a:stretch>
            <a:fillRect/>
          </a:stretch>
        </p:blipFill>
        <p:spPr>
          <a:xfrm>
            <a:off x="660936" y="1459186"/>
            <a:ext cx="3513931" cy="2257476"/>
          </a:xfrm>
          <a:prstGeom prst="rect">
            <a:avLst/>
          </a:prstGeom>
        </p:spPr>
      </p:pic>
      <p:pic>
        <p:nvPicPr>
          <p:cNvPr id="5" name="Picture 4">
            <a:extLst>
              <a:ext uri="{FF2B5EF4-FFF2-40B4-BE49-F238E27FC236}">
                <a16:creationId xmlns:a16="http://schemas.microsoft.com/office/drawing/2014/main" id="{9B785437-0104-42F6-85BF-B6285703437E}"/>
              </a:ext>
            </a:extLst>
          </p:cNvPr>
          <p:cNvPicPr>
            <a:picLocks noChangeAspect="1"/>
          </p:cNvPicPr>
          <p:nvPr/>
        </p:nvPicPr>
        <p:blipFill>
          <a:blip r:embed="rId4"/>
          <a:stretch>
            <a:fillRect/>
          </a:stretch>
        </p:blipFill>
        <p:spPr>
          <a:xfrm>
            <a:off x="4174867" y="2043935"/>
            <a:ext cx="3842265" cy="2286251"/>
          </a:xfrm>
          <a:prstGeom prst="rect">
            <a:avLst/>
          </a:prstGeom>
        </p:spPr>
      </p:pic>
      <p:pic>
        <p:nvPicPr>
          <p:cNvPr id="15" name="Picture 14">
            <a:extLst>
              <a:ext uri="{FF2B5EF4-FFF2-40B4-BE49-F238E27FC236}">
                <a16:creationId xmlns:a16="http://schemas.microsoft.com/office/drawing/2014/main" id="{2017582F-86E3-4DA2-A2FF-11DF045CD424}"/>
              </a:ext>
            </a:extLst>
          </p:cNvPr>
          <p:cNvPicPr>
            <a:picLocks noChangeAspect="1"/>
          </p:cNvPicPr>
          <p:nvPr/>
        </p:nvPicPr>
        <p:blipFill>
          <a:blip r:embed="rId5"/>
          <a:stretch>
            <a:fillRect/>
          </a:stretch>
        </p:blipFill>
        <p:spPr>
          <a:xfrm>
            <a:off x="5974812" y="4874433"/>
            <a:ext cx="2459238" cy="1711121"/>
          </a:xfrm>
          <a:prstGeom prst="rect">
            <a:avLst/>
          </a:prstGeom>
        </p:spPr>
      </p:pic>
      <p:pic>
        <p:nvPicPr>
          <p:cNvPr id="8" name="Picture 7">
            <a:extLst>
              <a:ext uri="{FF2B5EF4-FFF2-40B4-BE49-F238E27FC236}">
                <a16:creationId xmlns:a16="http://schemas.microsoft.com/office/drawing/2014/main" id="{FEF967AB-8EF6-4B6E-3477-4A48A45C7384}"/>
              </a:ext>
            </a:extLst>
          </p:cNvPr>
          <p:cNvPicPr>
            <a:picLocks noChangeAspect="1"/>
          </p:cNvPicPr>
          <p:nvPr/>
        </p:nvPicPr>
        <p:blipFill>
          <a:blip r:embed="rId6"/>
          <a:stretch>
            <a:fillRect/>
          </a:stretch>
        </p:blipFill>
        <p:spPr>
          <a:xfrm>
            <a:off x="217714" y="6132444"/>
            <a:ext cx="1325422" cy="503758"/>
          </a:xfrm>
          <a:prstGeom prst="rect">
            <a:avLst/>
          </a:prstGeom>
        </p:spPr>
      </p:pic>
      <p:sp>
        <p:nvSpPr>
          <p:cNvPr id="12" name="TextBox 11">
            <a:extLst>
              <a:ext uri="{FF2B5EF4-FFF2-40B4-BE49-F238E27FC236}">
                <a16:creationId xmlns:a16="http://schemas.microsoft.com/office/drawing/2014/main" id="{9D7EAE51-EBFB-F071-B3CA-EFCDDA5619F7}"/>
              </a:ext>
            </a:extLst>
          </p:cNvPr>
          <p:cNvSpPr txBox="1"/>
          <p:nvPr/>
        </p:nvSpPr>
        <p:spPr>
          <a:xfrm>
            <a:off x="8916527" y="1401522"/>
            <a:ext cx="4270233" cy="4054956"/>
          </a:xfrm>
          <a:prstGeom prst="rect">
            <a:avLst/>
          </a:prstGeom>
          <a:noFill/>
        </p:spPr>
        <p:txBody>
          <a:bodyPr wrap="square" lIns="91440" tIns="45720" rIns="91440" bIns="45720" anchor="ctr">
            <a:spAutoFit/>
          </a:bodyPr>
          <a:lstStyle/>
          <a:p>
            <a:r>
              <a:rPr lang="en-US" sz="1600" strike="noStrike" baseline="0">
                <a:solidFill>
                  <a:srgbClr val="211D1E"/>
                </a:solidFill>
                <a:latin typeface="Raleway-Regular"/>
              </a:rPr>
              <a:t>Product Specifications</a:t>
            </a:r>
          </a:p>
          <a:p>
            <a:endParaRPr lang="en-US" sz="1050" strike="noStrike" baseline="0">
              <a:solidFill>
                <a:srgbClr val="211D1E"/>
              </a:solidFill>
              <a:latin typeface="Raleway-Regular"/>
            </a:endParaRPr>
          </a:p>
          <a:p>
            <a:pPr marL="171450" indent="-171450">
              <a:buFont typeface="Arial" panose="020B0604020202020204" pitchFamily="34" charset="0"/>
              <a:buChar char="•"/>
            </a:pPr>
            <a:r>
              <a:rPr lang="en-US" sz="1050" strike="noStrike" baseline="0">
                <a:solidFill>
                  <a:srgbClr val="211D1E"/>
                </a:solidFill>
                <a:latin typeface="Raleway-Regular"/>
              </a:rPr>
              <a:t>Promotes motion with the active </a:t>
            </a:r>
            <a:br>
              <a:rPr lang="en-US" sz="1050" strike="noStrike" baseline="0">
                <a:latin typeface="Raleway-Regular"/>
              </a:rPr>
            </a:br>
            <a:r>
              <a:rPr lang="en-US" sz="1050" strike="noStrike" baseline="0">
                <a:solidFill>
                  <a:srgbClr val="211D1E"/>
                </a:solidFill>
                <a:latin typeface="Raleway-Regular"/>
              </a:rPr>
              <a:t>movement feature</a:t>
            </a:r>
            <a:br>
              <a:rPr lang="en-US" sz="1050" strike="noStrike" baseline="0">
                <a:latin typeface="Raleway-Regular"/>
              </a:rPr>
            </a:br>
            <a:r>
              <a:rPr lang="en-US" sz="1050" strike="noStrike" baseline="0">
                <a:solidFill>
                  <a:srgbClr val="211D1E"/>
                </a:solidFill>
                <a:latin typeface="Raleway-Regular"/>
              </a:rPr>
              <a:t>which allows for flexible platform </a:t>
            </a:r>
            <a:br>
              <a:rPr lang="en-US" sz="1050" strike="noStrike" baseline="0">
                <a:latin typeface="Raleway-Regular"/>
              </a:rPr>
            </a:br>
            <a:r>
              <a:rPr lang="en-US" sz="1050" strike="noStrike" baseline="0">
                <a:solidFill>
                  <a:srgbClr val="211D1E"/>
                </a:solidFill>
                <a:latin typeface="Raleway-Regular"/>
              </a:rPr>
              <a:t>movements</a:t>
            </a:r>
          </a:p>
          <a:p>
            <a:pPr marL="171450" indent="-171450">
              <a:buFont typeface="Arial" panose="020B0604020202020204" pitchFamily="34" charset="0"/>
              <a:buChar char="•"/>
            </a:pPr>
            <a:r>
              <a:rPr lang="en-US" sz="1050" strike="noStrike" baseline="0">
                <a:solidFill>
                  <a:srgbClr val="211D1E"/>
                </a:solidFill>
                <a:latin typeface="Raleway-Regular"/>
              </a:rPr>
              <a:t>Light or heavy tension setting to </a:t>
            </a:r>
            <a:br>
              <a:rPr lang="en-US" sz="1050" strike="noStrike" baseline="0">
                <a:latin typeface="Raleway-Regular"/>
              </a:rPr>
            </a:br>
            <a:r>
              <a:rPr lang="en-US" sz="1050" strike="noStrike" baseline="0">
                <a:solidFill>
                  <a:srgbClr val="211D1E"/>
                </a:solidFill>
                <a:latin typeface="Raleway-Regular"/>
              </a:rPr>
              <a:t>adjust the ease of movement</a:t>
            </a:r>
          </a:p>
          <a:p>
            <a:pPr marL="171450" indent="-171450">
              <a:buFont typeface="Arial" panose="020B0604020202020204" pitchFamily="34" charset="0"/>
              <a:buChar char="•"/>
            </a:pPr>
            <a:r>
              <a:rPr lang="en-US" sz="1050" strike="noStrike" baseline="0">
                <a:solidFill>
                  <a:srgbClr val="211D1E"/>
                </a:solidFill>
                <a:latin typeface="Raleway-Regular"/>
              </a:rPr>
              <a:t>Two height settings for sitting </a:t>
            </a:r>
            <a:br>
              <a:rPr lang="en-US" sz="1050" strike="noStrike" baseline="0">
                <a:latin typeface="Raleway-Regular"/>
              </a:rPr>
            </a:br>
            <a:r>
              <a:rPr lang="en-US" sz="1050" strike="noStrike" baseline="0">
                <a:solidFill>
                  <a:srgbClr val="211D1E"/>
                </a:solidFill>
                <a:latin typeface="Raleway-Regular"/>
              </a:rPr>
              <a:t>and standing</a:t>
            </a:r>
          </a:p>
          <a:p>
            <a:pPr marL="171450" indent="-171450">
              <a:buFont typeface="Arial" panose="020B0604020202020204" pitchFamily="34" charset="0"/>
              <a:buChar char="•"/>
            </a:pPr>
            <a:r>
              <a:rPr lang="en-US" sz="1050" strike="noStrike" baseline="0">
                <a:solidFill>
                  <a:srgbClr val="211D1E"/>
                </a:solidFill>
                <a:latin typeface="Raleway-Regular"/>
              </a:rPr>
              <a:t>Change height positions with </a:t>
            </a:r>
            <a:br>
              <a:rPr lang="en-US" sz="1050" strike="noStrike" baseline="0">
                <a:latin typeface="Raleway-Regular"/>
              </a:rPr>
            </a:br>
            <a:r>
              <a:rPr lang="en-US" sz="1050" strike="noStrike" baseline="0">
                <a:solidFill>
                  <a:srgbClr val="211D1E"/>
                </a:solidFill>
                <a:latin typeface="Raleway-Regular"/>
              </a:rPr>
              <a:t>effortless foot adjustment</a:t>
            </a:r>
          </a:p>
          <a:p>
            <a:pPr marL="171450" indent="-171450">
              <a:buFont typeface="Arial" panose="020B0604020202020204" pitchFamily="34" charset="0"/>
              <a:buChar char="•"/>
            </a:pPr>
            <a:r>
              <a:rPr lang="en-US" sz="1050" strike="noStrike" baseline="0">
                <a:solidFill>
                  <a:srgbClr val="211D1E"/>
                </a:solidFill>
                <a:latin typeface="Raleway-Regular"/>
              </a:rPr>
              <a:t>Metal base with non-slip real wood </a:t>
            </a:r>
            <a:br>
              <a:rPr lang="en-US" sz="1050" strike="noStrike" baseline="0">
                <a:latin typeface="Raleway-Regular"/>
              </a:rPr>
            </a:br>
            <a:r>
              <a:rPr lang="en-US" sz="1050" strike="noStrike" baseline="0">
                <a:solidFill>
                  <a:srgbClr val="211D1E"/>
                </a:solidFill>
                <a:latin typeface="Raleway-Regular"/>
              </a:rPr>
              <a:t>finish in black or white</a:t>
            </a:r>
          </a:p>
          <a:p>
            <a:pPr marL="171450" indent="-171450">
              <a:buFont typeface="Arial" panose="020B0604020202020204" pitchFamily="34" charset="0"/>
              <a:buChar char="•"/>
            </a:pPr>
            <a:r>
              <a:rPr lang="pl-PL" sz="1050" strike="noStrike" baseline="0">
                <a:solidFill>
                  <a:srgbClr val="211D1E"/>
                </a:solidFill>
                <a:latin typeface="Raleway-Regular"/>
              </a:rPr>
              <a:t>Platform Size: (W x D) 17.7” x 13.8”</a:t>
            </a:r>
          </a:p>
          <a:p>
            <a:pPr marL="171450" indent="-171450">
              <a:buFont typeface="Arial" panose="020B0604020202020204" pitchFamily="34" charset="0"/>
              <a:buChar char="•"/>
            </a:pPr>
            <a:r>
              <a:rPr lang="en-US" sz="1050" strike="noStrike" baseline="0">
                <a:solidFill>
                  <a:srgbClr val="211D1E"/>
                </a:solidFill>
                <a:latin typeface="Raleway-Regular"/>
              </a:rPr>
              <a:t>Number of height settings: 2</a:t>
            </a:r>
          </a:p>
          <a:p>
            <a:pPr marL="171450" indent="-171450">
              <a:buFont typeface="Arial" panose="020B0604020202020204" pitchFamily="34" charset="0"/>
              <a:buChar char="•"/>
            </a:pPr>
            <a:r>
              <a:rPr lang="en-US" sz="1050" strike="noStrike" baseline="0">
                <a:solidFill>
                  <a:srgbClr val="211D1E"/>
                </a:solidFill>
                <a:latin typeface="Raleway-Regular"/>
              </a:rPr>
              <a:t>Height Adjustment Range:</a:t>
            </a:r>
            <a:br>
              <a:rPr lang="en-US" sz="1050" strike="noStrike" baseline="0">
                <a:latin typeface="Raleway-Regular"/>
              </a:rPr>
            </a:br>
            <a:r>
              <a:rPr lang="en-US" sz="1050" strike="noStrike" baseline="0">
                <a:solidFill>
                  <a:srgbClr val="211D1E"/>
                </a:solidFill>
                <a:latin typeface="Raleway-Regular"/>
              </a:rPr>
              <a:t>- Low Setting: 4.7”–6.9”</a:t>
            </a:r>
            <a:br>
              <a:rPr lang="en-US" sz="1050" strike="noStrike" baseline="0">
                <a:latin typeface="Raleway-Regular"/>
              </a:rPr>
            </a:br>
            <a:r>
              <a:rPr lang="en-US" sz="1050" strike="noStrike" baseline="0">
                <a:solidFill>
                  <a:srgbClr val="211D1E"/>
                </a:solidFill>
                <a:latin typeface="Raleway-Regular"/>
              </a:rPr>
              <a:t>- High Setting: 7.0”–8.6”</a:t>
            </a:r>
          </a:p>
          <a:p>
            <a:pPr marL="171450" indent="-171450">
              <a:buFont typeface="Arial" panose="020B0604020202020204" pitchFamily="34" charset="0"/>
              <a:buChar char="•"/>
            </a:pPr>
            <a:r>
              <a:rPr lang="en-US" sz="1050" strike="noStrike" baseline="0">
                <a:solidFill>
                  <a:srgbClr val="211D1E"/>
                </a:solidFill>
                <a:latin typeface="Raleway-Regular"/>
              </a:rPr>
              <a:t>Angle Adjustments: +/- 5”</a:t>
            </a:r>
          </a:p>
          <a:p>
            <a:pPr marL="171450" indent="-171450">
              <a:buFont typeface="Arial" panose="020B0604020202020204" pitchFamily="34" charset="0"/>
              <a:buChar char="•"/>
            </a:pPr>
            <a:r>
              <a:rPr lang="en-US" sz="1050" strike="noStrike" baseline="0">
                <a:solidFill>
                  <a:srgbClr val="211D1E"/>
                </a:solidFill>
                <a:latin typeface="Raleway-Regular"/>
              </a:rPr>
              <a:t>Tension Adjustments: Light or Heavy</a:t>
            </a:r>
          </a:p>
          <a:p>
            <a:pPr marL="171450" indent="-171450">
              <a:buFont typeface="Arial" panose="020B0604020202020204" pitchFamily="34" charset="0"/>
              <a:buChar char="•"/>
            </a:pPr>
            <a:r>
              <a:rPr lang="en-US" sz="1050" strike="noStrike" baseline="0">
                <a:solidFill>
                  <a:srgbClr val="211D1E"/>
                </a:solidFill>
                <a:latin typeface="Raleway-Regular"/>
              </a:rPr>
              <a:t>Material: Steel / Ash Wood Veneer</a:t>
            </a:r>
          </a:p>
          <a:p>
            <a:pPr marL="171450" indent="-171450">
              <a:buFont typeface="Arial" panose="020B0604020202020204" pitchFamily="34" charset="0"/>
              <a:buChar char="•"/>
            </a:pPr>
            <a:r>
              <a:rPr lang="en-US" sz="1050" strike="noStrike" baseline="0">
                <a:solidFill>
                  <a:srgbClr val="211D1E"/>
                </a:solidFill>
                <a:latin typeface="Raleway-Regular"/>
              </a:rPr>
              <a:t>Weight Capacity: 110 lbs.</a:t>
            </a:r>
          </a:p>
          <a:p>
            <a:pPr marL="171450" indent="-171450">
              <a:buFont typeface="Arial" panose="020B0604020202020204" pitchFamily="34" charset="0"/>
              <a:buChar char="•"/>
            </a:pPr>
            <a:r>
              <a:rPr lang="en-US" sz="1050" strike="noStrike" baseline="0">
                <a:solidFill>
                  <a:srgbClr val="211D1E"/>
                </a:solidFill>
                <a:latin typeface="Raleway-Regular"/>
              </a:rPr>
              <a:t>Warranty: 10 Years</a:t>
            </a:r>
          </a:p>
        </p:txBody>
      </p:sp>
      <p:sp>
        <p:nvSpPr>
          <p:cNvPr id="2" name="TextBox 1">
            <a:extLst>
              <a:ext uri="{FF2B5EF4-FFF2-40B4-BE49-F238E27FC236}">
                <a16:creationId xmlns:a16="http://schemas.microsoft.com/office/drawing/2014/main" id="{ADD5BBFF-2CBA-C2A8-5C03-CD4927B2679B}"/>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Hana™</a:t>
            </a:r>
          </a:p>
          <a:p>
            <a:r>
              <a:rPr lang="en-US" sz="1400">
                <a:latin typeface="Raleway-LightItalic"/>
              </a:rPr>
              <a:t>Adjustable Foot Support</a:t>
            </a:r>
          </a:p>
        </p:txBody>
      </p:sp>
    </p:spTree>
    <p:extLst>
      <p:ext uri="{BB962C8B-B14F-4D97-AF65-F5344CB8AC3E}">
        <p14:creationId xmlns:p14="http://schemas.microsoft.com/office/powerpoint/2010/main" val="10726296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92B88A3-AC9A-4BCC-8F18-DEECFC9D97F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t="14229"/>
          <a:stretch/>
        </p:blipFill>
        <p:spPr>
          <a:xfrm>
            <a:off x="2391223" y="5119061"/>
            <a:ext cx="3053286" cy="1352003"/>
          </a:xfrm>
          <a:prstGeom prst="rect">
            <a:avLst/>
          </a:prstGeom>
        </p:spPr>
      </p:pic>
      <p:pic>
        <p:nvPicPr>
          <p:cNvPr id="1026" name="Picture 2">
            <a:extLst>
              <a:ext uri="{FF2B5EF4-FFF2-40B4-BE49-F238E27FC236}">
                <a16:creationId xmlns:a16="http://schemas.microsoft.com/office/drawing/2014/main" id="{4FCE3BCE-3F8B-4316-8075-D9979CAD9D28}"/>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032450" y="1538021"/>
            <a:ext cx="2879046" cy="351818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CFCD4690-B9FC-4D1B-922C-854C0B78D05E}"/>
              </a:ext>
            </a:extLst>
          </p:cNvPr>
          <p:cNvPicPr>
            <a:picLocks noChangeAspect="1"/>
          </p:cNvPicPr>
          <p:nvPr/>
        </p:nvPicPr>
        <p:blipFill rotWithShape="1">
          <a:blip r:embed="rId4"/>
          <a:srcRect t="10053"/>
          <a:stretch/>
        </p:blipFill>
        <p:spPr>
          <a:xfrm>
            <a:off x="5694652" y="5124278"/>
            <a:ext cx="3876529" cy="1415514"/>
          </a:xfrm>
          <a:prstGeom prst="rect">
            <a:avLst/>
          </a:prstGeom>
        </p:spPr>
      </p:pic>
      <p:pic>
        <p:nvPicPr>
          <p:cNvPr id="2" name="Picture 1">
            <a:extLst>
              <a:ext uri="{FF2B5EF4-FFF2-40B4-BE49-F238E27FC236}">
                <a16:creationId xmlns:a16="http://schemas.microsoft.com/office/drawing/2014/main" id="{43B8EFC2-ACF6-4927-9459-922FE30BDFCD}"/>
              </a:ext>
            </a:extLst>
          </p:cNvPr>
          <p:cNvPicPr>
            <a:picLocks noChangeAspect="1"/>
          </p:cNvPicPr>
          <p:nvPr/>
        </p:nvPicPr>
        <p:blipFill>
          <a:blip r:embed="rId5"/>
          <a:stretch>
            <a:fillRect/>
          </a:stretch>
        </p:blipFill>
        <p:spPr>
          <a:xfrm>
            <a:off x="555974" y="1275573"/>
            <a:ext cx="3038739" cy="3242738"/>
          </a:xfrm>
          <a:prstGeom prst="rect">
            <a:avLst/>
          </a:prstGeom>
        </p:spPr>
      </p:pic>
      <p:pic>
        <p:nvPicPr>
          <p:cNvPr id="12" name="Picture 11">
            <a:extLst>
              <a:ext uri="{FF2B5EF4-FFF2-40B4-BE49-F238E27FC236}">
                <a16:creationId xmlns:a16="http://schemas.microsoft.com/office/drawing/2014/main" id="{DBB1125B-CAF4-E4C6-386E-7F5AD0C22164}"/>
              </a:ext>
            </a:extLst>
          </p:cNvPr>
          <p:cNvPicPr>
            <a:picLocks noChangeAspect="1"/>
          </p:cNvPicPr>
          <p:nvPr/>
        </p:nvPicPr>
        <p:blipFill>
          <a:blip r:embed="rId6"/>
          <a:stretch>
            <a:fillRect/>
          </a:stretch>
        </p:blipFill>
        <p:spPr>
          <a:xfrm>
            <a:off x="217714" y="6216186"/>
            <a:ext cx="1213521" cy="323606"/>
          </a:xfrm>
          <a:prstGeom prst="rect">
            <a:avLst/>
          </a:prstGeom>
        </p:spPr>
      </p:pic>
      <p:sp>
        <p:nvSpPr>
          <p:cNvPr id="14" name="TextBox 13">
            <a:extLst>
              <a:ext uri="{FF2B5EF4-FFF2-40B4-BE49-F238E27FC236}">
                <a16:creationId xmlns:a16="http://schemas.microsoft.com/office/drawing/2014/main" id="{6E9BDFC1-644A-333D-613A-0885A04BC370}"/>
              </a:ext>
            </a:extLst>
          </p:cNvPr>
          <p:cNvSpPr txBox="1"/>
          <p:nvPr/>
        </p:nvSpPr>
        <p:spPr>
          <a:xfrm>
            <a:off x="8697869" y="2451809"/>
            <a:ext cx="2548567" cy="1954381"/>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strike="noStrike" baseline="0">
              <a:latin typeface="Raleway-Regular"/>
            </a:endParaRPr>
          </a:p>
          <a:p>
            <a:pPr marL="171450" indent="-171450" algn="l">
              <a:buFont typeface="Arial" panose="020B0604020202020204" pitchFamily="34" charset="0"/>
              <a:buChar char="•"/>
            </a:pPr>
            <a:r>
              <a:rPr lang="en-US" sz="1050" strike="noStrike" baseline="0">
                <a:latin typeface="Raleway-Regular"/>
              </a:rPr>
              <a:t>125 lb. load capacity</a:t>
            </a:r>
          </a:p>
          <a:p>
            <a:pPr marL="171450" indent="-171450" algn="l">
              <a:buFont typeface="Arial" panose="020B0604020202020204" pitchFamily="34" charset="0"/>
              <a:buChar char="•"/>
            </a:pPr>
            <a:r>
              <a:rPr lang="en-US" sz="1050" strike="noStrike" baseline="0">
                <a:latin typeface="Raleway-Regular"/>
              </a:rPr>
              <a:t>360º swivel</a:t>
            </a:r>
          </a:p>
          <a:p>
            <a:pPr marL="171450" indent="-171450" algn="l">
              <a:buFont typeface="Arial" panose="020B0604020202020204" pitchFamily="34" charset="0"/>
              <a:buChar char="•"/>
            </a:pPr>
            <a:r>
              <a:rPr lang="en-US" sz="1050" strike="noStrike" baseline="0">
                <a:latin typeface="Raleway-Regular"/>
              </a:rPr>
              <a:t>17.8" glide track</a:t>
            </a:r>
          </a:p>
          <a:p>
            <a:pPr marL="171450" indent="-171450" algn="l">
              <a:buFont typeface="Arial" panose="020B0604020202020204" pitchFamily="34" charset="0"/>
              <a:buChar char="•"/>
            </a:pPr>
            <a:r>
              <a:rPr lang="en-US" sz="1050" strike="noStrike" baseline="0">
                <a:latin typeface="Raleway-Regular"/>
              </a:rPr>
              <a:t>12.5" min. CPU depth</a:t>
            </a:r>
          </a:p>
          <a:p>
            <a:pPr marL="171450" indent="-171450" algn="l">
              <a:buFont typeface="Arial" panose="020B0604020202020204" pitchFamily="34" charset="0"/>
              <a:buChar char="•"/>
            </a:pPr>
            <a:r>
              <a:rPr lang="en-US" sz="1050" strike="noStrike" baseline="0">
                <a:latin typeface="Raleway-Regular"/>
              </a:rPr>
              <a:t>8.0" max. CPU width</a:t>
            </a:r>
          </a:p>
          <a:p>
            <a:pPr marL="171450" indent="-171450" algn="l">
              <a:buFont typeface="Arial" panose="020B0604020202020204" pitchFamily="34" charset="0"/>
              <a:buChar char="•"/>
            </a:pPr>
            <a:r>
              <a:rPr lang="en-US" sz="1050" strike="noStrike" baseline="0">
                <a:latin typeface="Raleway-Regular"/>
              </a:rPr>
              <a:t>24.0" max. CPU height</a:t>
            </a:r>
          </a:p>
          <a:p>
            <a:pPr marL="171450" indent="-171450" algn="l">
              <a:buFont typeface="Arial" panose="020B0604020202020204" pitchFamily="34" charset="0"/>
              <a:buChar char="•"/>
            </a:pPr>
            <a:r>
              <a:rPr lang="en-US" sz="1050" strike="noStrike" baseline="0">
                <a:latin typeface="Raleway-Regular"/>
              </a:rPr>
              <a:t>60.0" adjustable straps</a:t>
            </a:r>
          </a:p>
          <a:p>
            <a:pPr marL="171450" indent="-171450" algn="l">
              <a:buFont typeface="Arial" panose="020B0604020202020204" pitchFamily="34" charset="0"/>
              <a:buChar char="•"/>
            </a:pPr>
            <a:r>
              <a:rPr lang="en-US" sz="1050" strike="noStrike" baseline="0">
                <a:latin typeface="Raleway-Regular"/>
              </a:rPr>
              <a:t>Nylon security bands</a:t>
            </a:r>
          </a:p>
          <a:p>
            <a:pPr marL="171450" indent="-171450">
              <a:buFont typeface="Arial" panose="020B0604020202020204" pitchFamily="34" charset="0"/>
              <a:buChar char="•"/>
            </a:pPr>
            <a:r>
              <a:rPr lang="en-US" sz="1050" strike="noStrike" baseline="0">
                <a:latin typeface="Raleway-Regular"/>
              </a:rPr>
              <a:t>Warranty: Lifetime</a:t>
            </a:r>
          </a:p>
        </p:txBody>
      </p:sp>
      <p:pic>
        <p:nvPicPr>
          <p:cNvPr id="15" name="Picture 14">
            <a:extLst>
              <a:ext uri="{FF2B5EF4-FFF2-40B4-BE49-F238E27FC236}">
                <a16:creationId xmlns:a16="http://schemas.microsoft.com/office/drawing/2014/main" id="{84ADE655-5C12-DA2D-ED6F-498D43A421BC}"/>
              </a:ext>
            </a:extLst>
          </p:cNvPr>
          <p:cNvPicPr>
            <a:picLocks noChangeAspect="1"/>
          </p:cNvPicPr>
          <p:nvPr/>
        </p:nvPicPr>
        <p:blipFill>
          <a:blip r:embed="rId7"/>
          <a:stretch>
            <a:fillRect/>
          </a:stretch>
        </p:blipFill>
        <p:spPr>
          <a:xfrm>
            <a:off x="10762366" y="6217702"/>
            <a:ext cx="1357382" cy="644181"/>
          </a:xfrm>
          <a:prstGeom prst="rect">
            <a:avLst/>
          </a:prstGeom>
        </p:spPr>
      </p:pic>
      <p:sp>
        <p:nvSpPr>
          <p:cNvPr id="3" name="TextBox 2">
            <a:extLst>
              <a:ext uri="{FF2B5EF4-FFF2-40B4-BE49-F238E27FC236}">
                <a16:creationId xmlns:a16="http://schemas.microsoft.com/office/drawing/2014/main" id="{3FBB5F8E-626E-4BCD-D112-982DFEC6D69A}"/>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CPU01</a:t>
            </a:r>
          </a:p>
          <a:p>
            <a:r>
              <a:rPr lang="en-US" sz="1400">
                <a:latin typeface="Raleway-LightItalic"/>
              </a:rPr>
              <a:t>Simple CPU Holder</a:t>
            </a:r>
          </a:p>
        </p:txBody>
      </p:sp>
      <p:sp>
        <p:nvSpPr>
          <p:cNvPr id="4" name="TextBox 3">
            <a:extLst>
              <a:ext uri="{FF2B5EF4-FFF2-40B4-BE49-F238E27FC236}">
                <a16:creationId xmlns:a16="http://schemas.microsoft.com/office/drawing/2014/main" id="{7D6BC8BC-FD7B-38F9-3A61-6E6C3B873469}"/>
              </a:ext>
            </a:extLst>
          </p:cNvPr>
          <p:cNvSpPr txBox="1"/>
          <p:nvPr/>
        </p:nvSpPr>
        <p:spPr>
          <a:xfrm>
            <a:off x="2828960" y="4908834"/>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glide aerial view</a:t>
            </a:r>
          </a:p>
        </p:txBody>
      </p:sp>
      <p:sp>
        <p:nvSpPr>
          <p:cNvPr id="5" name="TextBox 4">
            <a:extLst>
              <a:ext uri="{FF2B5EF4-FFF2-40B4-BE49-F238E27FC236}">
                <a16:creationId xmlns:a16="http://schemas.microsoft.com/office/drawing/2014/main" id="{99DA1478-6829-2556-EB33-342A16E43B81}"/>
              </a:ext>
            </a:extLst>
          </p:cNvPr>
          <p:cNvSpPr txBox="1"/>
          <p:nvPr/>
        </p:nvSpPr>
        <p:spPr>
          <a:xfrm>
            <a:off x="6567963" y="4908834"/>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track aerial view</a:t>
            </a:r>
          </a:p>
        </p:txBody>
      </p:sp>
    </p:spTree>
    <p:extLst>
      <p:ext uri="{BB962C8B-B14F-4D97-AF65-F5344CB8AC3E}">
        <p14:creationId xmlns:p14="http://schemas.microsoft.com/office/powerpoint/2010/main" val="349491064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DCA8D3-F03A-443D-A3A1-03B6BE828F59}"/>
              </a:ext>
            </a:extLst>
          </p:cNvPr>
          <p:cNvPicPr>
            <a:picLocks noChangeAspect="1"/>
          </p:cNvPicPr>
          <p:nvPr/>
        </p:nvPicPr>
        <p:blipFill>
          <a:blip r:embed="rId2"/>
          <a:stretch>
            <a:fillRect/>
          </a:stretch>
        </p:blipFill>
        <p:spPr>
          <a:xfrm>
            <a:off x="217713" y="1488300"/>
            <a:ext cx="3700151" cy="4018384"/>
          </a:xfrm>
          <a:prstGeom prst="rect">
            <a:avLst/>
          </a:prstGeom>
        </p:spPr>
      </p:pic>
      <p:pic>
        <p:nvPicPr>
          <p:cNvPr id="12" name="Picture 11">
            <a:extLst>
              <a:ext uri="{FF2B5EF4-FFF2-40B4-BE49-F238E27FC236}">
                <a16:creationId xmlns:a16="http://schemas.microsoft.com/office/drawing/2014/main" id="{AB125B16-AB17-46F9-8541-5566708D4678}"/>
              </a:ext>
            </a:extLst>
          </p:cNvPr>
          <p:cNvPicPr>
            <a:picLocks noChangeAspect="1"/>
          </p:cNvPicPr>
          <p:nvPr/>
        </p:nvPicPr>
        <p:blipFill rotWithShape="1">
          <a:blip r:embed="rId3"/>
          <a:srcRect t="15503"/>
          <a:stretch/>
        </p:blipFill>
        <p:spPr>
          <a:xfrm>
            <a:off x="6543260" y="4053157"/>
            <a:ext cx="2829707" cy="1844009"/>
          </a:xfrm>
          <a:prstGeom prst="rect">
            <a:avLst/>
          </a:prstGeom>
        </p:spPr>
      </p:pic>
      <p:pic>
        <p:nvPicPr>
          <p:cNvPr id="13" name="Picture 12">
            <a:extLst>
              <a:ext uri="{FF2B5EF4-FFF2-40B4-BE49-F238E27FC236}">
                <a16:creationId xmlns:a16="http://schemas.microsoft.com/office/drawing/2014/main" id="{33FB069D-4E98-4C6F-B985-A657E0E64276}"/>
              </a:ext>
            </a:extLst>
          </p:cNvPr>
          <p:cNvPicPr>
            <a:picLocks noChangeAspect="1"/>
          </p:cNvPicPr>
          <p:nvPr/>
        </p:nvPicPr>
        <p:blipFill rotWithShape="1">
          <a:blip r:embed="rId4"/>
          <a:srcRect t="8675"/>
          <a:stretch/>
        </p:blipFill>
        <p:spPr>
          <a:xfrm>
            <a:off x="7180520" y="1217933"/>
            <a:ext cx="1555186" cy="2268004"/>
          </a:xfrm>
          <a:prstGeom prst="rect">
            <a:avLst/>
          </a:prstGeom>
        </p:spPr>
      </p:pic>
      <p:pic>
        <p:nvPicPr>
          <p:cNvPr id="14" name="Picture 13">
            <a:extLst>
              <a:ext uri="{FF2B5EF4-FFF2-40B4-BE49-F238E27FC236}">
                <a16:creationId xmlns:a16="http://schemas.microsoft.com/office/drawing/2014/main" id="{2397A349-1ED7-4431-A80F-585E94D113AF}"/>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4136536" y="1488300"/>
            <a:ext cx="2188051" cy="2265930"/>
          </a:xfrm>
          <a:prstGeom prst="rect">
            <a:avLst/>
          </a:prstGeom>
        </p:spPr>
      </p:pic>
      <p:pic>
        <p:nvPicPr>
          <p:cNvPr id="10" name="Picture 9">
            <a:extLst>
              <a:ext uri="{FF2B5EF4-FFF2-40B4-BE49-F238E27FC236}">
                <a16:creationId xmlns:a16="http://schemas.microsoft.com/office/drawing/2014/main" id="{B3BF2772-1832-D4B0-5B4C-FE7B1C856013}"/>
              </a:ext>
            </a:extLst>
          </p:cNvPr>
          <p:cNvPicPr>
            <a:picLocks noChangeAspect="1"/>
          </p:cNvPicPr>
          <p:nvPr/>
        </p:nvPicPr>
        <p:blipFill>
          <a:blip r:embed="rId6"/>
          <a:stretch>
            <a:fillRect/>
          </a:stretch>
        </p:blipFill>
        <p:spPr>
          <a:xfrm>
            <a:off x="288040" y="6306679"/>
            <a:ext cx="1347954" cy="328769"/>
          </a:xfrm>
          <a:prstGeom prst="rect">
            <a:avLst/>
          </a:prstGeom>
        </p:spPr>
      </p:pic>
      <p:sp>
        <p:nvSpPr>
          <p:cNvPr id="15" name="TextBox 14">
            <a:extLst>
              <a:ext uri="{FF2B5EF4-FFF2-40B4-BE49-F238E27FC236}">
                <a16:creationId xmlns:a16="http://schemas.microsoft.com/office/drawing/2014/main" id="{2D1B893E-AEDD-4AD3-E741-0694BC3C82D5}"/>
              </a:ext>
            </a:extLst>
          </p:cNvPr>
          <p:cNvSpPr txBox="1"/>
          <p:nvPr/>
        </p:nvSpPr>
        <p:spPr>
          <a:xfrm>
            <a:off x="9448877" y="2694183"/>
            <a:ext cx="3008974" cy="1469633"/>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strike="noStrike" baseline="0">
              <a:latin typeface="Raleway-Regular"/>
            </a:endParaRPr>
          </a:p>
          <a:p>
            <a:pPr marL="171450" indent="-171450" algn="l">
              <a:buFont typeface="Arial" panose="020B0604020202020204" pitchFamily="34" charset="0"/>
              <a:buChar char="•"/>
            </a:pPr>
            <a:r>
              <a:rPr lang="en-US" sz="1050" strike="noStrike" baseline="0">
                <a:latin typeface="Raleway-Regular"/>
              </a:rPr>
              <a:t>100 lb. load capacity</a:t>
            </a:r>
          </a:p>
          <a:p>
            <a:pPr marL="171450" indent="-171450" algn="l">
              <a:buFont typeface="Arial" panose="020B0604020202020204" pitchFamily="34" charset="0"/>
              <a:buChar char="•"/>
            </a:pPr>
            <a:r>
              <a:rPr lang="en-US" sz="1050" strike="noStrike" baseline="0">
                <a:latin typeface="Raleway-Regular"/>
              </a:rPr>
              <a:t>360º swivel</a:t>
            </a:r>
          </a:p>
          <a:p>
            <a:pPr marL="171450" indent="-171450" algn="l">
              <a:buFont typeface="Arial" panose="020B0604020202020204" pitchFamily="34" charset="0"/>
              <a:buChar char="•"/>
            </a:pPr>
            <a:r>
              <a:rPr lang="en-US" sz="1050" strike="noStrike" baseline="0">
                <a:latin typeface="Raleway-Regular"/>
              </a:rPr>
              <a:t>17.8" glide track</a:t>
            </a:r>
          </a:p>
          <a:p>
            <a:pPr marL="171450" indent="-171450" algn="l">
              <a:buFont typeface="Arial" panose="020B0604020202020204" pitchFamily="34" charset="0"/>
              <a:buChar char="•"/>
            </a:pPr>
            <a:r>
              <a:rPr lang="en-US" sz="1050" strike="noStrike" baseline="0">
                <a:latin typeface="Raleway-Regular"/>
              </a:rPr>
              <a:t>2.5"–8.3" adjustable width</a:t>
            </a:r>
          </a:p>
          <a:p>
            <a:pPr marL="171450" indent="-171450" algn="l">
              <a:buFont typeface="Arial" panose="020B0604020202020204" pitchFamily="34" charset="0"/>
              <a:buChar char="•"/>
            </a:pPr>
            <a:r>
              <a:rPr lang="en-US" sz="1050" strike="noStrike" baseline="0">
                <a:latin typeface="Raleway-Regular"/>
              </a:rPr>
              <a:t>13.0"–21.0" adjustable height</a:t>
            </a:r>
          </a:p>
          <a:p>
            <a:pPr marL="171450" indent="-171450">
              <a:buFont typeface="Arial" panose="020B0604020202020204" pitchFamily="34" charset="0"/>
              <a:buChar char="•"/>
            </a:pPr>
            <a:r>
              <a:rPr lang="en-US" sz="1050" strike="noStrike" baseline="0">
                <a:latin typeface="Raleway-Regular"/>
              </a:rPr>
              <a:t>Warranty: Lifetime</a:t>
            </a:r>
          </a:p>
        </p:txBody>
      </p:sp>
      <p:pic>
        <p:nvPicPr>
          <p:cNvPr id="16" name="Picture 15">
            <a:extLst>
              <a:ext uri="{FF2B5EF4-FFF2-40B4-BE49-F238E27FC236}">
                <a16:creationId xmlns:a16="http://schemas.microsoft.com/office/drawing/2014/main" id="{0DDCD715-36D5-BB23-8E5E-3D93F70428C8}"/>
              </a:ext>
            </a:extLst>
          </p:cNvPr>
          <p:cNvPicPr>
            <a:picLocks noChangeAspect="1"/>
          </p:cNvPicPr>
          <p:nvPr/>
        </p:nvPicPr>
        <p:blipFill>
          <a:blip r:embed="rId7"/>
          <a:stretch>
            <a:fillRect/>
          </a:stretch>
        </p:blipFill>
        <p:spPr>
          <a:xfrm>
            <a:off x="10834618" y="6213819"/>
            <a:ext cx="1357382" cy="644181"/>
          </a:xfrm>
          <a:prstGeom prst="rect">
            <a:avLst/>
          </a:prstGeom>
        </p:spPr>
      </p:pic>
      <p:sp>
        <p:nvSpPr>
          <p:cNvPr id="2" name="TextBox 1">
            <a:extLst>
              <a:ext uri="{FF2B5EF4-FFF2-40B4-BE49-F238E27FC236}">
                <a16:creationId xmlns:a16="http://schemas.microsoft.com/office/drawing/2014/main" id="{307EC7D7-E3D4-7619-F2A8-D0C6C06794EE}"/>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CPU05</a:t>
            </a:r>
          </a:p>
          <a:p>
            <a:r>
              <a:rPr lang="en-US" sz="1400">
                <a:latin typeface="Raleway-LightItalic"/>
              </a:rPr>
              <a:t>Heavy Duty CPU Holder</a:t>
            </a:r>
          </a:p>
        </p:txBody>
      </p:sp>
      <p:sp>
        <p:nvSpPr>
          <p:cNvPr id="5" name="TextBox 4">
            <a:extLst>
              <a:ext uri="{FF2B5EF4-FFF2-40B4-BE49-F238E27FC236}">
                <a16:creationId xmlns:a16="http://schemas.microsoft.com/office/drawing/2014/main" id="{D74D890F-7664-6ADA-2727-C0B5F5F4C28B}"/>
              </a:ext>
            </a:extLst>
          </p:cNvPr>
          <p:cNvSpPr txBox="1"/>
          <p:nvPr/>
        </p:nvSpPr>
        <p:spPr>
          <a:xfrm>
            <a:off x="6893160" y="1002489"/>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front view</a:t>
            </a:r>
          </a:p>
        </p:txBody>
      </p:sp>
      <p:sp>
        <p:nvSpPr>
          <p:cNvPr id="7" name="TextBox 6">
            <a:extLst>
              <a:ext uri="{FF2B5EF4-FFF2-40B4-BE49-F238E27FC236}">
                <a16:creationId xmlns:a16="http://schemas.microsoft.com/office/drawing/2014/main" id="{E3FDF6E1-7C1C-655A-0B23-C6212DC77135}"/>
              </a:ext>
            </a:extLst>
          </p:cNvPr>
          <p:cNvSpPr txBox="1"/>
          <p:nvPr/>
        </p:nvSpPr>
        <p:spPr>
          <a:xfrm>
            <a:off x="6893160" y="3863916"/>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aerial view</a:t>
            </a:r>
          </a:p>
        </p:txBody>
      </p:sp>
    </p:spTree>
    <p:extLst>
      <p:ext uri="{BB962C8B-B14F-4D97-AF65-F5344CB8AC3E}">
        <p14:creationId xmlns:p14="http://schemas.microsoft.com/office/powerpoint/2010/main" val="79693352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EE5440-AFC9-4618-B252-920892552340}"/>
              </a:ext>
            </a:extLst>
          </p:cNvPr>
          <p:cNvPicPr>
            <a:picLocks noChangeAspect="1"/>
          </p:cNvPicPr>
          <p:nvPr/>
        </p:nvPicPr>
        <p:blipFill>
          <a:blip r:embed="rId2"/>
          <a:stretch>
            <a:fillRect/>
          </a:stretch>
        </p:blipFill>
        <p:spPr>
          <a:xfrm>
            <a:off x="998819" y="1164702"/>
            <a:ext cx="3311689" cy="5298704"/>
          </a:xfrm>
          <a:prstGeom prst="rect">
            <a:avLst/>
          </a:prstGeom>
        </p:spPr>
      </p:pic>
      <p:pic>
        <p:nvPicPr>
          <p:cNvPr id="5" name="Picture 4">
            <a:extLst>
              <a:ext uri="{FF2B5EF4-FFF2-40B4-BE49-F238E27FC236}">
                <a16:creationId xmlns:a16="http://schemas.microsoft.com/office/drawing/2014/main" id="{7AA16B5E-C7DE-4D12-87E5-0D1A44F0608A}"/>
              </a:ext>
            </a:extLst>
          </p:cNvPr>
          <p:cNvPicPr>
            <a:picLocks noChangeAspect="1"/>
          </p:cNvPicPr>
          <p:nvPr/>
        </p:nvPicPr>
        <p:blipFill>
          <a:blip r:embed="rId3"/>
          <a:stretch>
            <a:fillRect/>
          </a:stretch>
        </p:blipFill>
        <p:spPr>
          <a:xfrm>
            <a:off x="5489025" y="663941"/>
            <a:ext cx="2059394" cy="3067703"/>
          </a:xfrm>
          <a:prstGeom prst="rect">
            <a:avLst/>
          </a:prstGeom>
        </p:spPr>
      </p:pic>
      <p:pic>
        <p:nvPicPr>
          <p:cNvPr id="8" name="Picture 7">
            <a:extLst>
              <a:ext uri="{FF2B5EF4-FFF2-40B4-BE49-F238E27FC236}">
                <a16:creationId xmlns:a16="http://schemas.microsoft.com/office/drawing/2014/main" id="{3D963092-B3C8-48E8-87A5-3703CC2CBB83}"/>
              </a:ext>
            </a:extLst>
          </p:cNvPr>
          <p:cNvPicPr>
            <a:picLocks noChangeAspect="1"/>
          </p:cNvPicPr>
          <p:nvPr/>
        </p:nvPicPr>
        <p:blipFill rotWithShape="1">
          <a:blip r:embed="rId4"/>
          <a:srcRect t="8975"/>
          <a:stretch/>
        </p:blipFill>
        <p:spPr>
          <a:xfrm>
            <a:off x="4497871" y="4324233"/>
            <a:ext cx="3953736" cy="2185213"/>
          </a:xfrm>
          <a:prstGeom prst="rect">
            <a:avLst/>
          </a:prstGeom>
        </p:spPr>
      </p:pic>
      <p:sp>
        <p:nvSpPr>
          <p:cNvPr id="12" name="TextBox 11">
            <a:extLst>
              <a:ext uri="{FF2B5EF4-FFF2-40B4-BE49-F238E27FC236}">
                <a16:creationId xmlns:a16="http://schemas.microsoft.com/office/drawing/2014/main" id="{21BCAB45-9FFF-C7A9-7C4B-70C88D9084C8}"/>
              </a:ext>
            </a:extLst>
          </p:cNvPr>
          <p:cNvSpPr txBox="1"/>
          <p:nvPr/>
        </p:nvSpPr>
        <p:spPr>
          <a:xfrm>
            <a:off x="8797448" y="2613392"/>
            <a:ext cx="3552091" cy="1631216"/>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u="none" strike="noStrike" baseline="0">
              <a:latin typeface="Raleway-Regular"/>
            </a:endParaRPr>
          </a:p>
          <a:p>
            <a:pPr marL="171450" indent="-171450" algn="l">
              <a:buFont typeface="Arial" panose="020B0604020202020204" pitchFamily="34" charset="0"/>
              <a:buChar char="•"/>
            </a:pPr>
            <a:r>
              <a:rPr lang="en-US" sz="1050" u="none" strike="noStrike" baseline="0">
                <a:latin typeface="Raleway-Regular"/>
              </a:rPr>
              <a:t>55 lb. load capacity</a:t>
            </a:r>
          </a:p>
          <a:p>
            <a:pPr marL="171450" indent="-171450" algn="l">
              <a:buFont typeface="Arial" panose="020B0604020202020204" pitchFamily="34" charset="0"/>
              <a:buChar char="•"/>
            </a:pPr>
            <a:r>
              <a:rPr lang="en-US" sz="1050" u="none" strike="noStrike" baseline="0">
                <a:latin typeface="Raleway-Regular"/>
              </a:rPr>
              <a:t>360º swivel</a:t>
            </a:r>
          </a:p>
          <a:p>
            <a:pPr marL="171450" indent="-171450" algn="l">
              <a:buFont typeface="Arial" panose="020B0604020202020204" pitchFamily="34" charset="0"/>
              <a:buChar char="•"/>
            </a:pPr>
            <a:r>
              <a:rPr lang="en-US" sz="1050" u="none" strike="noStrike" baseline="0">
                <a:latin typeface="Raleway-Regular"/>
              </a:rPr>
              <a:t>13.4" ball bearing glide track</a:t>
            </a:r>
          </a:p>
          <a:p>
            <a:pPr marL="171450" indent="-171450" algn="l">
              <a:buFont typeface="Arial" panose="020B0604020202020204" pitchFamily="34" charset="0"/>
              <a:buChar char="•"/>
            </a:pPr>
            <a:r>
              <a:rPr lang="en-US" sz="1050" u="none" strike="noStrike" baseline="0">
                <a:latin typeface="Raleway-Regular"/>
              </a:rPr>
              <a:t>2.7"–6.6" adjustable width</a:t>
            </a:r>
          </a:p>
          <a:p>
            <a:pPr marL="171450" indent="-171450" algn="l">
              <a:buFont typeface="Arial" panose="020B0604020202020204" pitchFamily="34" charset="0"/>
              <a:buChar char="•"/>
            </a:pPr>
            <a:r>
              <a:rPr lang="en-US" sz="1050" u="none" strike="noStrike" baseline="0">
                <a:latin typeface="Raleway-Regular"/>
              </a:rPr>
              <a:t>16.0"–22.0" adjustable height</a:t>
            </a:r>
          </a:p>
          <a:p>
            <a:pPr marL="171450" indent="-171450" algn="l">
              <a:buFont typeface="Arial" panose="020B0604020202020204" pitchFamily="34" charset="0"/>
              <a:buChar char="•"/>
            </a:pPr>
            <a:r>
              <a:rPr lang="en-US" sz="1050" u="none" strike="noStrike" baseline="0">
                <a:latin typeface="Raleway-Regular"/>
              </a:rPr>
              <a:t>Fits CPUs up to 20.0" in height</a:t>
            </a:r>
          </a:p>
          <a:p>
            <a:pPr marL="171450" indent="-171450">
              <a:buFont typeface="Arial" panose="020B0604020202020204" pitchFamily="34" charset="0"/>
              <a:buChar char="•"/>
            </a:pPr>
            <a:r>
              <a:rPr lang="en-US" sz="1050" u="none" strike="noStrike" baseline="0">
                <a:latin typeface="Raleway-Regular"/>
              </a:rPr>
              <a:t>Warranty: Lifetime</a:t>
            </a:r>
          </a:p>
        </p:txBody>
      </p:sp>
      <p:pic>
        <p:nvPicPr>
          <p:cNvPr id="14" name="Picture 13">
            <a:extLst>
              <a:ext uri="{FF2B5EF4-FFF2-40B4-BE49-F238E27FC236}">
                <a16:creationId xmlns:a16="http://schemas.microsoft.com/office/drawing/2014/main" id="{0EBD2B75-719B-D267-B17E-2C3AC8A12B68}"/>
              </a:ext>
            </a:extLst>
          </p:cNvPr>
          <p:cNvPicPr>
            <a:picLocks noChangeAspect="1"/>
          </p:cNvPicPr>
          <p:nvPr/>
        </p:nvPicPr>
        <p:blipFill>
          <a:blip r:embed="rId5"/>
          <a:stretch>
            <a:fillRect/>
          </a:stretch>
        </p:blipFill>
        <p:spPr>
          <a:xfrm>
            <a:off x="213339" y="6321287"/>
            <a:ext cx="1254615" cy="334564"/>
          </a:xfrm>
          <a:prstGeom prst="rect">
            <a:avLst/>
          </a:prstGeom>
        </p:spPr>
      </p:pic>
      <p:pic>
        <p:nvPicPr>
          <p:cNvPr id="15" name="Picture 14">
            <a:extLst>
              <a:ext uri="{FF2B5EF4-FFF2-40B4-BE49-F238E27FC236}">
                <a16:creationId xmlns:a16="http://schemas.microsoft.com/office/drawing/2014/main" id="{6F5614C2-8D64-CC67-E115-755BFAFC02CC}"/>
              </a:ext>
            </a:extLst>
          </p:cNvPr>
          <p:cNvPicPr>
            <a:picLocks noChangeAspect="1"/>
          </p:cNvPicPr>
          <p:nvPr/>
        </p:nvPicPr>
        <p:blipFill>
          <a:blip r:embed="rId6"/>
          <a:stretch>
            <a:fillRect/>
          </a:stretch>
        </p:blipFill>
        <p:spPr>
          <a:xfrm>
            <a:off x="10621279" y="6141316"/>
            <a:ext cx="1357382" cy="644181"/>
          </a:xfrm>
          <a:prstGeom prst="rect">
            <a:avLst/>
          </a:prstGeom>
        </p:spPr>
      </p:pic>
      <p:sp>
        <p:nvSpPr>
          <p:cNvPr id="3" name="TextBox 2">
            <a:extLst>
              <a:ext uri="{FF2B5EF4-FFF2-40B4-BE49-F238E27FC236}">
                <a16:creationId xmlns:a16="http://schemas.microsoft.com/office/drawing/2014/main" id="{A3870A4D-2E6A-E0C8-C89C-A015A33A55B8}"/>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CPU Mini</a:t>
            </a:r>
          </a:p>
          <a:p>
            <a:r>
              <a:rPr lang="en-US" sz="1400">
                <a:latin typeface="Raleway-LightItalic"/>
              </a:rPr>
              <a:t>Small Profile CPU Holder</a:t>
            </a:r>
          </a:p>
        </p:txBody>
      </p:sp>
      <p:sp>
        <p:nvSpPr>
          <p:cNvPr id="4" name="TextBox 3">
            <a:extLst>
              <a:ext uri="{FF2B5EF4-FFF2-40B4-BE49-F238E27FC236}">
                <a16:creationId xmlns:a16="http://schemas.microsoft.com/office/drawing/2014/main" id="{9C9C756E-665A-9D4A-DB04-6E1DE9103BA1}"/>
              </a:ext>
            </a:extLst>
          </p:cNvPr>
          <p:cNvSpPr txBox="1"/>
          <p:nvPr/>
        </p:nvSpPr>
        <p:spPr>
          <a:xfrm>
            <a:off x="5489025" y="4108789"/>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top view</a:t>
            </a:r>
          </a:p>
        </p:txBody>
      </p:sp>
    </p:spTree>
    <p:extLst>
      <p:ext uri="{BB962C8B-B14F-4D97-AF65-F5344CB8AC3E}">
        <p14:creationId xmlns:p14="http://schemas.microsoft.com/office/powerpoint/2010/main" val="188029526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985F506-BE7D-46E6-8D73-2CDD1408D3DF}"/>
              </a:ext>
            </a:extLst>
          </p:cNvPr>
          <p:cNvPicPr>
            <a:picLocks noChangeAspect="1"/>
          </p:cNvPicPr>
          <p:nvPr/>
        </p:nvPicPr>
        <p:blipFill rotWithShape="1">
          <a:blip r:embed="rId2"/>
          <a:srcRect b="9574"/>
          <a:stretch/>
        </p:blipFill>
        <p:spPr>
          <a:xfrm>
            <a:off x="5680233" y="1644884"/>
            <a:ext cx="2661104" cy="1674441"/>
          </a:xfrm>
          <a:prstGeom prst="rect">
            <a:avLst/>
          </a:prstGeom>
        </p:spPr>
      </p:pic>
      <p:pic>
        <p:nvPicPr>
          <p:cNvPr id="20" name="Picture 19">
            <a:extLst>
              <a:ext uri="{FF2B5EF4-FFF2-40B4-BE49-F238E27FC236}">
                <a16:creationId xmlns:a16="http://schemas.microsoft.com/office/drawing/2014/main" id="{1703155C-647E-4AF5-BC3F-988E8E8D66AD}"/>
              </a:ext>
            </a:extLst>
          </p:cNvPr>
          <p:cNvPicPr>
            <a:picLocks noChangeAspect="1"/>
          </p:cNvPicPr>
          <p:nvPr/>
        </p:nvPicPr>
        <p:blipFill rotWithShape="1">
          <a:blip r:embed="rId3"/>
          <a:srcRect b="8807"/>
          <a:stretch/>
        </p:blipFill>
        <p:spPr>
          <a:xfrm>
            <a:off x="5768183" y="4401367"/>
            <a:ext cx="2381755" cy="1948639"/>
          </a:xfrm>
          <a:prstGeom prst="rect">
            <a:avLst/>
          </a:prstGeom>
        </p:spPr>
      </p:pic>
      <p:pic>
        <p:nvPicPr>
          <p:cNvPr id="22" name="Picture 21">
            <a:extLst>
              <a:ext uri="{FF2B5EF4-FFF2-40B4-BE49-F238E27FC236}">
                <a16:creationId xmlns:a16="http://schemas.microsoft.com/office/drawing/2014/main" id="{9337BB7D-27AA-4C52-A24D-19542CFD17A6}"/>
              </a:ext>
            </a:extLst>
          </p:cNvPr>
          <p:cNvPicPr>
            <a:picLocks noChangeAspect="1"/>
          </p:cNvPicPr>
          <p:nvPr/>
        </p:nvPicPr>
        <p:blipFill>
          <a:blip r:embed="rId4"/>
          <a:stretch>
            <a:fillRect/>
          </a:stretch>
        </p:blipFill>
        <p:spPr>
          <a:xfrm>
            <a:off x="711685" y="1482313"/>
            <a:ext cx="4401387" cy="2690615"/>
          </a:xfrm>
          <a:prstGeom prst="rect">
            <a:avLst/>
          </a:prstGeom>
        </p:spPr>
      </p:pic>
      <p:pic>
        <p:nvPicPr>
          <p:cNvPr id="23" name="Picture 22">
            <a:extLst>
              <a:ext uri="{FF2B5EF4-FFF2-40B4-BE49-F238E27FC236}">
                <a16:creationId xmlns:a16="http://schemas.microsoft.com/office/drawing/2014/main" id="{471A5918-56C8-41B3-94BD-83EB4A95A91E}"/>
              </a:ext>
            </a:extLst>
          </p:cNvPr>
          <p:cNvPicPr>
            <a:picLocks noChangeAspect="1"/>
          </p:cNvPicPr>
          <p:nvPr/>
        </p:nvPicPr>
        <p:blipFill>
          <a:blip r:embed="rId5"/>
          <a:stretch>
            <a:fillRect/>
          </a:stretch>
        </p:blipFill>
        <p:spPr>
          <a:xfrm>
            <a:off x="745351" y="4290424"/>
            <a:ext cx="4370284" cy="2245802"/>
          </a:xfrm>
          <a:prstGeom prst="rect">
            <a:avLst/>
          </a:prstGeom>
        </p:spPr>
      </p:pic>
      <p:sp>
        <p:nvSpPr>
          <p:cNvPr id="9" name="TextBox 8">
            <a:extLst>
              <a:ext uri="{FF2B5EF4-FFF2-40B4-BE49-F238E27FC236}">
                <a16:creationId xmlns:a16="http://schemas.microsoft.com/office/drawing/2014/main" id="{F0CA3316-DF35-D7A6-6AC2-D3D7A496D8CF}"/>
              </a:ext>
            </a:extLst>
          </p:cNvPr>
          <p:cNvSpPr txBox="1"/>
          <p:nvPr/>
        </p:nvSpPr>
        <p:spPr>
          <a:xfrm>
            <a:off x="8911062" y="1482313"/>
            <a:ext cx="4267606" cy="3893374"/>
          </a:xfrm>
          <a:prstGeom prst="rect">
            <a:avLst/>
          </a:prstGeom>
          <a:noFill/>
        </p:spPr>
        <p:txBody>
          <a:bodyPr wrap="square" lIns="91440" tIns="45720" rIns="91440" bIns="45720" anchor="ctr">
            <a:spAutoFit/>
          </a:bodyPr>
          <a:lstStyle/>
          <a:p>
            <a:pPr algn="l"/>
            <a:r>
              <a:rPr lang="en-US" sz="1600" strike="noStrike" baseline="0">
                <a:latin typeface="Raleway-Regular"/>
              </a:rPr>
              <a:t>Product Specifications</a:t>
            </a:r>
          </a:p>
          <a:p>
            <a:pPr algn="l"/>
            <a:endParaRPr lang="en-US" sz="1050" u="none" strike="noStrike" baseline="0">
              <a:latin typeface="Raleway-Regular"/>
            </a:endParaRPr>
          </a:p>
          <a:p>
            <a:pPr marL="171450" indent="-171450" algn="l">
              <a:buFont typeface="Arial" panose="020B0604020202020204" pitchFamily="34" charset="0"/>
              <a:buChar char="•"/>
            </a:pPr>
            <a:r>
              <a:rPr lang="en-US" sz="1050" u="none" strike="noStrike" baseline="0">
                <a:latin typeface="Raleway-Regular"/>
              </a:rPr>
              <a:t>Laptop or occasional table</a:t>
            </a:r>
          </a:p>
          <a:p>
            <a:pPr marL="171450" indent="-171450" algn="l">
              <a:buFont typeface="Arial" panose="020B0604020202020204" pitchFamily="34" charset="0"/>
              <a:buChar char="•"/>
            </a:pPr>
            <a:r>
              <a:rPr lang="en-US" sz="1050" u="none" strike="noStrike" baseline="0">
                <a:latin typeface="Raleway-Regular"/>
              </a:rPr>
              <a:t>Multiple color combinations for </a:t>
            </a:r>
            <a:br>
              <a:rPr lang="en-US" sz="1050" u="none" strike="noStrike" baseline="0">
                <a:latin typeface="Raleway-Regular"/>
              </a:rPr>
            </a:br>
            <a:r>
              <a:rPr lang="en-US" sz="1050" u="none" strike="noStrike" baseline="0">
                <a:latin typeface="Raleway-Regular"/>
              </a:rPr>
              <a:t>unique and elegant design options</a:t>
            </a:r>
          </a:p>
          <a:p>
            <a:pPr marL="171450" indent="-171450" algn="l">
              <a:buFont typeface="Arial" panose="020B0604020202020204" pitchFamily="34" charset="0"/>
              <a:buChar char="•"/>
            </a:pPr>
            <a:r>
              <a:rPr lang="en-US" sz="1050" u="none" strike="noStrike" baseline="0">
                <a:latin typeface="Raleway-Regular"/>
              </a:rPr>
              <a:t>Thermofoil formed top</a:t>
            </a:r>
          </a:p>
          <a:p>
            <a:pPr marL="171450" indent="-171450">
              <a:buFont typeface="Arial" panose="020B0604020202020204" pitchFamily="34" charset="0"/>
              <a:buChar char="•"/>
            </a:pPr>
            <a:r>
              <a:rPr lang="en-US" sz="1050" u="none" strike="noStrike" baseline="0">
                <a:latin typeface="Raleway-Regular"/>
              </a:rPr>
              <a:t>Available column finishes: silver, </a:t>
            </a:r>
            <a:br>
              <a:rPr lang="en-US" sz="1050" u="none" strike="noStrike" baseline="0">
                <a:latin typeface="Raleway-Regular"/>
              </a:rPr>
            </a:br>
            <a:r>
              <a:rPr lang="en-US" sz="1050" u="none" strike="noStrike" baseline="0">
                <a:latin typeface="Raleway-Regular"/>
              </a:rPr>
              <a:t>black, and white</a:t>
            </a:r>
            <a:r>
              <a:rPr lang="en-US" sz="1050">
                <a:latin typeface="Raleway-Regular"/>
              </a:rPr>
              <a:t> </a:t>
            </a:r>
            <a:endParaRPr lang="en-US" sz="1050" u="none" strike="noStrike" baseline="0">
              <a:latin typeface="Raleway-Regular"/>
            </a:endParaRPr>
          </a:p>
          <a:p>
            <a:pPr marL="171450" indent="-171450" algn="l">
              <a:buFont typeface="Arial" panose="020B0604020202020204" pitchFamily="34" charset="0"/>
              <a:buChar char="•"/>
            </a:pPr>
            <a:r>
              <a:rPr lang="en-US" sz="1050" u="none" strike="noStrike" baseline="0">
                <a:latin typeface="Raleway-Regular"/>
              </a:rPr>
              <a:t>Available base finishes: silver, black, </a:t>
            </a:r>
            <a:br>
              <a:rPr lang="en-US" sz="1050" u="none" strike="noStrike" baseline="0">
                <a:latin typeface="Raleway-Regular"/>
              </a:rPr>
            </a:br>
            <a:r>
              <a:rPr lang="en-US" sz="1050" u="none" strike="noStrike" baseline="0">
                <a:latin typeface="Raleway-Regular"/>
              </a:rPr>
              <a:t>white and polished aluminum</a:t>
            </a:r>
          </a:p>
          <a:p>
            <a:pPr marL="171450" indent="-171450" algn="l">
              <a:buFont typeface="Arial" panose="020B0604020202020204" pitchFamily="34" charset="0"/>
              <a:buChar char="•"/>
            </a:pPr>
            <a:r>
              <a:rPr lang="en-US" sz="1050" u="none" strike="noStrike" baseline="0">
                <a:latin typeface="Raleway-Regular"/>
              </a:rPr>
              <a:t>Available top laminate: Designer </a:t>
            </a:r>
            <a:br>
              <a:rPr lang="en-US" sz="1050" u="none" strike="noStrike" baseline="0">
                <a:latin typeface="Raleway-Regular"/>
              </a:rPr>
            </a:br>
            <a:r>
              <a:rPr lang="en-US" sz="1050" u="none" strike="noStrike" baseline="0">
                <a:latin typeface="Raleway-Regular"/>
              </a:rPr>
              <a:t>White and Amati Walnut</a:t>
            </a:r>
          </a:p>
          <a:p>
            <a:pPr marL="171450" indent="-171450" algn="l">
              <a:buFont typeface="Arial" panose="020B0604020202020204" pitchFamily="34" charset="0"/>
              <a:buChar char="•"/>
            </a:pPr>
            <a:r>
              <a:rPr lang="en-US" sz="1050" u="none" strike="noStrike" baseline="0">
                <a:latin typeface="Raleway-Regular"/>
              </a:rPr>
              <a:t>Two available top sizes, 0.75" thick:</a:t>
            </a:r>
            <a:br>
              <a:rPr lang="en-US" sz="1050" u="none" strike="noStrike" baseline="0">
                <a:latin typeface="Raleway-Regular"/>
              </a:rPr>
            </a:br>
            <a:r>
              <a:rPr lang="en-US" sz="1050" u="none" strike="noStrike" baseline="0">
                <a:latin typeface="Raleway-Regular"/>
              </a:rPr>
              <a:t>- Round 22.0" diameter</a:t>
            </a:r>
            <a:br>
              <a:rPr lang="en-US" sz="1050" u="none" strike="noStrike" baseline="0">
                <a:latin typeface="Raleway-Regular"/>
              </a:rPr>
            </a:br>
            <a:r>
              <a:rPr lang="en-US" sz="1050" u="none" strike="noStrike" baseline="0">
                <a:latin typeface="Raleway-Regular"/>
              </a:rPr>
              <a:t>- Amorphic 25.0" width and 22.0" depth</a:t>
            </a:r>
          </a:p>
          <a:p>
            <a:pPr marL="171450" indent="-171450" algn="l">
              <a:buFont typeface="Arial" panose="020B0604020202020204" pitchFamily="34" charset="0"/>
              <a:buChar char="•"/>
            </a:pPr>
            <a:r>
              <a:rPr lang="en-US" sz="1050" u="none" strike="noStrike" baseline="0">
                <a:latin typeface="Raleway-Regular"/>
              </a:rPr>
              <a:t>5.5” height adjustment range</a:t>
            </a:r>
            <a:br>
              <a:rPr lang="en-US" sz="1050" u="none" strike="noStrike" baseline="0">
                <a:latin typeface="Raleway-Regular"/>
              </a:rPr>
            </a:br>
            <a:r>
              <a:rPr lang="en-US" sz="1050" u="none" strike="noStrike" baseline="0">
                <a:latin typeface="Raleway-Regular"/>
              </a:rPr>
              <a:t>- 22.5”–27.8”(low/high)(excluding top)</a:t>
            </a:r>
          </a:p>
          <a:p>
            <a:pPr marL="171450" indent="-171450" algn="l">
              <a:buFont typeface="Arial" panose="020B0604020202020204" pitchFamily="34" charset="0"/>
              <a:buChar char="•"/>
            </a:pPr>
            <a:r>
              <a:rPr lang="en-US" sz="1050" u="none" strike="noStrike" baseline="0">
                <a:latin typeface="Raleway-Regular"/>
              </a:rPr>
              <a:t>Includes an accessory hook</a:t>
            </a:r>
          </a:p>
          <a:p>
            <a:pPr marL="171450" indent="-171450" algn="l">
              <a:buFont typeface="Arial" panose="020B0604020202020204" pitchFamily="34" charset="0"/>
              <a:buChar char="•"/>
            </a:pPr>
            <a:r>
              <a:rPr lang="en-US" sz="1050" u="none" strike="noStrike" baseline="0">
                <a:latin typeface="Raleway-Regular"/>
              </a:rPr>
              <a:t>Non-marring, easy-to-slide glides</a:t>
            </a:r>
          </a:p>
          <a:p>
            <a:pPr marL="171450" indent="-171450" algn="l">
              <a:buFont typeface="Arial" panose="020B0604020202020204" pitchFamily="34" charset="0"/>
              <a:buChar char="•"/>
            </a:pPr>
            <a:r>
              <a:rPr lang="en-US" sz="1050" u="none" strike="noStrike" baseline="0">
                <a:latin typeface="Raleway-Regular"/>
              </a:rPr>
              <a:t>25 lb. max weight capacity</a:t>
            </a:r>
          </a:p>
          <a:p>
            <a:pPr marL="171450" indent="-171450" algn="l">
              <a:buFont typeface="Arial" panose="020B0604020202020204" pitchFamily="34" charset="0"/>
              <a:buChar char="•"/>
            </a:pPr>
            <a:r>
              <a:rPr lang="en-US" sz="1050" u="none" strike="noStrike" baseline="0">
                <a:latin typeface="Raleway-Regular"/>
              </a:rPr>
              <a:t>Base dimensions</a:t>
            </a:r>
            <a:br>
              <a:rPr lang="en-US" sz="1050" u="none" strike="noStrike" baseline="0">
                <a:latin typeface="Raleway-Regular"/>
              </a:rPr>
            </a:br>
            <a:r>
              <a:rPr lang="en-US" sz="1050" u="none" strike="noStrike" baseline="0">
                <a:latin typeface="Raleway-Regular"/>
              </a:rPr>
              <a:t>- 19.7" depth</a:t>
            </a:r>
            <a:br>
              <a:rPr lang="en-US" sz="1050" u="none" strike="noStrike" baseline="0">
                <a:latin typeface="Raleway-Regular"/>
              </a:rPr>
            </a:br>
            <a:r>
              <a:rPr lang="en-US" sz="1050" u="none" strike="noStrike" baseline="0">
                <a:latin typeface="Raleway-Regular"/>
              </a:rPr>
              <a:t>- 23.5" width (widest point)</a:t>
            </a:r>
            <a:endParaRPr lang="en-US" sz="1050">
              <a:latin typeface="Raleway-Regular"/>
            </a:endParaRPr>
          </a:p>
        </p:txBody>
      </p:sp>
      <p:sp>
        <p:nvSpPr>
          <p:cNvPr id="2" name="TextBox 1">
            <a:extLst>
              <a:ext uri="{FF2B5EF4-FFF2-40B4-BE49-F238E27FC236}">
                <a16:creationId xmlns:a16="http://schemas.microsoft.com/office/drawing/2014/main" id="{BA157C27-8F09-3FFB-5C70-A46689A927E1}"/>
              </a:ext>
            </a:extLst>
          </p:cNvPr>
          <p:cNvSpPr txBox="1"/>
          <p:nvPr/>
        </p:nvSpPr>
        <p:spPr>
          <a:xfrm>
            <a:off x="217714" y="386936"/>
            <a:ext cx="37001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Raleway-MediumItalic"/>
              </a:rPr>
              <a:t>Motific™</a:t>
            </a:r>
          </a:p>
          <a:p>
            <a:r>
              <a:rPr lang="en-US" sz="1400">
                <a:latin typeface="Raleway-LightItalic"/>
              </a:rPr>
              <a:t>Portable Tech Table</a:t>
            </a:r>
          </a:p>
        </p:txBody>
      </p:sp>
      <p:sp>
        <p:nvSpPr>
          <p:cNvPr id="3" name="TextBox 2">
            <a:extLst>
              <a:ext uri="{FF2B5EF4-FFF2-40B4-BE49-F238E27FC236}">
                <a16:creationId xmlns:a16="http://schemas.microsoft.com/office/drawing/2014/main" id="{0B41948D-2EBA-E58D-ED5D-E004FD9B31BD}"/>
              </a:ext>
            </a:extLst>
          </p:cNvPr>
          <p:cNvSpPr txBox="1"/>
          <p:nvPr/>
        </p:nvSpPr>
        <p:spPr>
          <a:xfrm>
            <a:off x="6027816" y="3259691"/>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paddle lever</a:t>
            </a:r>
          </a:p>
        </p:txBody>
      </p:sp>
      <p:sp>
        <p:nvSpPr>
          <p:cNvPr id="4" name="TextBox 3">
            <a:extLst>
              <a:ext uri="{FF2B5EF4-FFF2-40B4-BE49-F238E27FC236}">
                <a16:creationId xmlns:a16="http://schemas.microsoft.com/office/drawing/2014/main" id="{D84F0DBB-F65B-EF30-C471-EF37C31703D2}"/>
              </a:ext>
            </a:extLst>
          </p:cNvPr>
          <p:cNvSpPr txBox="1"/>
          <p:nvPr/>
        </p:nvSpPr>
        <p:spPr>
          <a:xfrm>
            <a:off x="6027816" y="6350006"/>
            <a:ext cx="2129906"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a:latin typeface="Raleway-MediumItalic"/>
              </a:rPr>
              <a:t>accessory hook</a:t>
            </a:r>
          </a:p>
        </p:txBody>
      </p:sp>
    </p:spTree>
    <p:extLst>
      <p:ext uri="{BB962C8B-B14F-4D97-AF65-F5344CB8AC3E}">
        <p14:creationId xmlns:p14="http://schemas.microsoft.com/office/powerpoint/2010/main" val="687479352"/>
      </p:ext>
    </p:extLst>
  </p:cSld>
  <p:clrMapOvr>
    <a:masterClrMapping/>
  </p:clrMapOvr>
</p:sld>
</file>

<file path=ppt/theme/theme1.xml><?xml version="1.0" encoding="utf-8"?>
<a:theme xmlns:a="http://schemas.openxmlformats.org/drawingml/2006/main" name="Office Theme">
  <a:themeElements>
    <a:clrScheme name="Custom 3">
      <a:dk1>
        <a:srgbClr val="1C1C1C"/>
      </a:dk1>
      <a:lt1>
        <a:srgbClr val="FFFFFF"/>
      </a:lt1>
      <a:dk2>
        <a:srgbClr val="555555"/>
      </a:dk2>
      <a:lt2>
        <a:srgbClr val="778395"/>
      </a:lt2>
      <a:accent1>
        <a:srgbClr val="F6F5F3"/>
      </a:accent1>
      <a:accent2>
        <a:srgbClr val="FCCC6E"/>
      </a:accent2>
      <a:accent3>
        <a:srgbClr val="938C89"/>
      </a:accent3>
      <a:accent4>
        <a:srgbClr val="B7B2AE"/>
      </a:accent4>
      <a:accent5>
        <a:srgbClr val="657471"/>
      </a:accent5>
      <a:accent6>
        <a:srgbClr val="DDC8AB"/>
      </a:accent6>
      <a:hlink>
        <a:srgbClr val="68CEF6"/>
      </a:hlink>
      <a:folHlink>
        <a:srgbClr val="316073"/>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Fellowes 2023">
      <a:dk1>
        <a:srgbClr val="1C1C1C"/>
      </a:dk1>
      <a:lt1>
        <a:srgbClr val="FFFFFF"/>
      </a:lt1>
      <a:dk2>
        <a:srgbClr val="555555"/>
      </a:dk2>
      <a:lt2>
        <a:srgbClr val="778395"/>
      </a:lt2>
      <a:accent1>
        <a:srgbClr val="F6F5F3"/>
      </a:accent1>
      <a:accent2>
        <a:srgbClr val="FCCC6E"/>
      </a:accent2>
      <a:accent3>
        <a:srgbClr val="DDC8AB"/>
      </a:accent3>
      <a:accent4>
        <a:srgbClr val="82A3B8"/>
      </a:accent4>
      <a:accent5>
        <a:srgbClr val="657471"/>
      </a:accent5>
      <a:accent6>
        <a:srgbClr val="938D8A"/>
      </a:accent6>
      <a:hlink>
        <a:srgbClr val="68CEF6"/>
      </a:hlink>
      <a:folHlink>
        <a:srgbClr val="316073"/>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Fellowes 2023">
      <a:dk1>
        <a:srgbClr val="1C1C1C"/>
      </a:dk1>
      <a:lt1>
        <a:srgbClr val="FFFFFF"/>
      </a:lt1>
      <a:dk2>
        <a:srgbClr val="555555"/>
      </a:dk2>
      <a:lt2>
        <a:srgbClr val="778395"/>
      </a:lt2>
      <a:accent1>
        <a:srgbClr val="F6F5F3"/>
      </a:accent1>
      <a:accent2>
        <a:srgbClr val="FCCC6E"/>
      </a:accent2>
      <a:accent3>
        <a:srgbClr val="DDC8AB"/>
      </a:accent3>
      <a:accent4>
        <a:srgbClr val="82A3B8"/>
      </a:accent4>
      <a:accent5>
        <a:srgbClr val="657471"/>
      </a:accent5>
      <a:accent6>
        <a:srgbClr val="938D8A"/>
      </a:accent6>
      <a:hlink>
        <a:srgbClr val="68CEF6"/>
      </a:hlink>
      <a:folHlink>
        <a:srgbClr val="316073"/>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2_WebCollage Presentation Template 2007">
  <a:themeElements>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a:majorFont>
        <a:latin typeface="Arial"/>
        <a:ea typeface=""/>
        <a:cs typeface="Arial"/>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B0F0"/>
        </a:solidFill>
        <a:ln w="25400" cap="flat" cmpd="sng" algn="ctr">
          <a:solidFill>
            <a:schemeClr val="tx1"/>
          </a:solidFill>
          <a:prstDash val="solid"/>
          <a:round/>
          <a:headEnd type="none" w="med" len="med"/>
          <a:tailEnd type="triangle" w="lg"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sz="2000" dirty="0" smtClean="0">
            <a:latin typeface="Arial" charset="0"/>
            <a:cs typeface="Arial" charset="0"/>
          </a:defRPr>
        </a:defPPr>
      </a:lstStyle>
    </a:spDef>
    <a:lnDef>
      <a:spPr bwMode="auto">
        <a:solidFill>
          <a:schemeClr val="accent1"/>
        </a:solidFill>
        <a:ln w="9525" cap="flat" cmpd="sng" algn="ctr">
          <a:solidFill>
            <a:schemeClr val="bg1">
              <a:lumMod val="65000"/>
            </a:schemeClr>
          </a:solidFill>
          <a:prstDash val="solid"/>
          <a:round/>
          <a:headEnd type="none" w="med" len="med"/>
          <a:tailEnd type="none" w="med" len="med"/>
        </a:ln>
        <a:effectLst/>
      </a:spPr>
      <a:bodyPr/>
      <a:lstStyle/>
    </a:lnDef>
    <a:txDef>
      <a:spPr>
        <a:noFill/>
      </a:spPr>
      <a:bodyPr wrap="square" rtlCol="0">
        <a:spAutoFit/>
      </a:bodyPr>
      <a:lstStyle>
        <a:defPPr>
          <a:defRPr u="none" dirty="0" smtClean="0">
            <a:latin typeface="Calibri" pitchFamily="34" charset="0"/>
            <a:cs typeface="Calibri" pitchFamily="34" charset="0"/>
          </a:defRPr>
        </a:defPPr>
      </a:lstStyle>
    </a:txDef>
  </a:objectDefaults>
  <a:extraClrSchemeLst>
    <a:extraClrScheme>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13">
        <a:dk1>
          <a:srgbClr val="000000"/>
        </a:dk1>
        <a:lt1>
          <a:srgbClr val="FFFFFF"/>
        </a:lt1>
        <a:dk2>
          <a:srgbClr val="333333"/>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14">
        <a:dk1>
          <a:srgbClr val="000000"/>
        </a:dk1>
        <a:lt1>
          <a:srgbClr val="FFFFFF"/>
        </a:lt1>
        <a:dk2>
          <a:srgbClr val="333333"/>
        </a:dk2>
        <a:lt2>
          <a:srgbClr val="969696"/>
        </a:lt2>
        <a:accent1>
          <a:srgbClr val="FBDF53"/>
        </a:accent1>
        <a:accent2>
          <a:srgbClr val="FDDB89"/>
        </a:accent2>
        <a:accent3>
          <a:srgbClr val="FFFFFF"/>
        </a:accent3>
        <a:accent4>
          <a:srgbClr val="000000"/>
        </a:accent4>
        <a:accent5>
          <a:srgbClr val="FDECB3"/>
        </a:accent5>
        <a:accent6>
          <a:srgbClr val="E5C67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15">
        <a:dk1>
          <a:srgbClr val="000000"/>
        </a:dk1>
        <a:lt1>
          <a:srgbClr val="FFFFFF"/>
        </a:lt1>
        <a:dk2>
          <a:srgbClr val="333333"/>
        </a:dk2>
        <a:lt2>
          <a:srgbClr val="969696"/>
        </a:lt2>
        <a:accent1>
          <a:srgbClr val="FBDF53"/>
        </a:accent1>
        <a:accent2>
          <a:srgbClr val="666633"/>
        </a:accent2>
        <a:accent3>
          <a:srgbClr val="FFFFFF"/>
        </a:accent3>
        <a:accent4>
          <a:srgbClr val="000000"/>
        </a:accent4>
        <a:accent5>
          <a:srgbClr val="FDECB3"/>
        </a:accent5>
        <a:accent6>
          <a:srgbClr val="5C5C2D"/>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Office Theme">
  <a:themeElements>
    <a:clrScheme name="Fellowes 2023">
      <a:dk1>
        <a:srgbClr val="1C1C1C"/>
      </a:dk1>
      <a:lt1>
        <a:srgbClr val="FFFFFF"/>
      </a:lt1>
      <a:dk2>
        <a:srgbClr val="555555"/>
      </a:dk2>
      <a:lt2>
        <a:srgbClr val="778395"/>
      </a:lt2>
      <a:accent1>
        <a:srgbClr val="F6F5F3"/>
      </a:accent1>
      <a:accent2>
        <a:srgbClr val="FCCC6E"/>
      </a:accent2>
      <a:accent3>
        <a:srgbClr val="DDC8AB"/>
      </a:accent3>
      <a:accent4>
        <a:srgbClr val="82A3B8"/>
      </a:accent4>
      <a:accent5>
        <a:srgbClr val="657471"/>
      </a:accent5>
      <a:accent6>
        <a:srgbClr val="938D8A"/>
      </a:accent6>
      <a:hlink>
        <a:srgbClr val="68CEF6"/>
      </a:hlink>
      <a:folHlink>
        <a:srgbClr val="316073"/>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Fellowes Corp">
  <a:themeElements>
    <a:clrScheme name="Array Presentation 11-14-22">
      <a:dk1>
        <a:srgbClr val="1A1918"/>
      </a:dk1>
      <a:lt1>
        <a:srgbClr val="FFFFFF"/>
      </a:lt1>
      <a:dk2>
        <a:srgbClr val="575757"/>
      </a:dk2>
      <a:lt2>
        <a:srgbClr val="DADADA"/>
      </a:lt2>
      <a:accent1>
        <a:srgbClr val="008EC7"/>
      </a:accent1>
      <a:accent2>
        <a:srgbClr val="008EC7"/>
      </a:accent2>
      <a:accent3>
        <a:srgbClr val="1C3F59"/>
      </a:accent3>
      <a:accent4>
        <a:srgbClr val="FBB900"/>
      </a:accent4>
      <a:accent5>
        <a:srgbClr val="4498D7"/>
      </a:accent5>
      <a:accent6>
        <a:srgbClr val="FAFAFA"/>
      </a:accent6>
      <a:hlink>
        <a:srgbClr val="F2B229"/>
      </a:hlink>
      <a:folHlink>
        <a:srgbClr val="F2B22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llowes Corp" id="{3F0831BE-BA05-427C-B1D7-01CBAE77EB96}" vid="{92D31113-6C72-45BC-9050-9F9EC34FD0A8}"/>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6cb25744-64b3-4ae9-a079-e5b08def17b2" xsi:nil="true"/>
    <lcf76f155ced4ddcb4097134ff3c332f xmlns="19fce929-8dd9-488d-8661-e9fef37d1e30">
      <Terms xmlns="http://schemas.microsoft.com/office/infopath/2007/PartnerControls"/>
    </lcf76f155ced4ddcb4097134ff3c332f>
    <SharedWithUsers xmlns="be3548af-b848-4a1b-b584-748a445fd34a">
      <UserInfo>
        <DisplayName>Holderness, Todd</DisplayName>
        <AccountId>134</AccountId>
        <AccountType/>
      </UserInfo>
      <UserInfo>
        <DisplayName>Angela R. England</DisplayName>
        <AccountId>84</AccountId>
        <AccountType/>
      </UserInfo>
      <UserInfo>
        <DisplayName>Kerry Kinsel</DisplayName>
        <AccountId>87</AccountId>
        <AccountType/>
      </UserInfo>
      <UserInfo>
        <DisplayName>Mike Andrlik</DisplayName>
        <AccountId>489</AccountId>
        <AccountType/>
      </UserInfo>
      <UserInfo>
        <DisplayName>Tracie Watkins</DisplayName>
        <AccountId>20</AccountId>
        <AccountType/>
      </UserInfo>
      <UserInfo>
        <DisplayName>Morgan, Amber</DisplayName>
        <AccountId>97</AccountId>
        <AccountType/>
      </UserInfo>
    </SharedWithUsers>
    <Thumbnail xmlns="19fce929-8dd9-488d-8661-e9fef37d1e3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F5100DF596D4A45A141E2D46E70177A" ma:contentTypeVersion="19" ma:contentTypeDescription="Create a new document." ma:contentTypeScope="" ma:versionID="4efff257316ec92a392b9c084469f816">
  <xsd:schema xmlns:xsd="http://www.w3.org/2001/XMLSchema" xmlns:xs="http://www.w3.org/2001/XMLSchema" xmlns:p="http://schemas.microsoft.com/office/2006/metadata/properties" xmlns:ns2="19fce929-8dd9-488d-8661-e9fef37d1e30" xmlns:ns3="be3548af-b848-4a1b-b584-748a445fd34a" xmlns:ns4="6cb25744-64b3-4ae9-a079-e5b08def17b2" targetNamespace="http://schemas.microsoft.com/office/2006/metadata/properties" ma:root="true" ma:fieldsID="0c7aa19177d85745ca2b8c7c6da7fdd8" ns2:_="" ns3:_="" ns4:_="">
    <xsd:import namespace="19fce929-8dd9-488d-8661-e9fef37d1e30"/>
    <xsd:import namespace="be3548af-b848-4a1b-b584-748a445fd34a"/>
    <xsd:import namespace="6cb25744-64b3-4ae9-a079-e5b08def17b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LengthInSeconds" minOccurs="0"/>
                <xsd:element ref="ns2:lcf76f155ced4ddcb4097134ff3c332f" minOccurs="0"/>
                <xsd:element ref="ns4:TaxCatchAll" minOccurs="0"/>
                <xsd:element ref="ns2:MediaServiceObjectDetectorVersions" minOccurs="0"/>
                <xsd:element ref="ns2:Thumbnai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fce929-8dd9-488d-8661-e9fef37d1e3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78c9cc6-5748-407a-9eed-1e5a3b9626e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Thumbnail" ma:index="25" nillable="true" ma:displayName="Thumbnail" ma:format="Dropdown" ma:internalName="Thumbnail">
      <xsd:simpleType>
        <xsd:restriction base="dms:Text">
          <xsd:maxLength value="255"/>
        </xsd:restriction>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e3548af-b848-4a1b-b584-748a445fd34a"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cb25744-64b3-4ae9-a079-e5b08def17b2"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610c7b17-e3ef-49e1-bc71-b5f6b1f076ea}" ma:internalName="TaxCatchAll" ma:showField="CatchAllData" ma:web="be3548af-b848-4a1b-b584-748a445fd34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6ACD96-FA21-47E2-A773-812DAA235D8E}">
  <ds:schemaRefs>
    <ds:schemaRef ds:uri="http://schemas.microsoft.com/sharepoint/v3/contenttype/forms"/>
  </ds:schemaRefs>
</ds:datastoreItem>
</file>

<file path=customXml/itemProps2.xml><?xml version="1.0" encoding="utf-8"?>
<ds:datastoreItem xmlns:ds="http://schemas.openxmlformats.org/officeDocument/2006/customXml" ds:itemID="{343239E9-BE78-417B-8FDB-3EA75F1E9DE3}">
  <ds:schemaRefs>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www.w3.org/XML/1998/namespace"/>
    <ds:schemaRef ds:uri="http://purl.org/dc/elements/1.1/"/>
    <ds:schemaRef ds:uri="http://schemas.microsoft.com/office/infopath/2007/PartnerControls"/>
    <ds:schemaRef ds:uri="6cb25744-64b3-4ae9-a079-e5b08def17b2"/>
    <ds:schemaRef ds:uri="e8ad88cb-0db5-46c4-956c-3d6901ca31fd"/>
    <ds:schemaRef ds:uri="c9eb5785-4e30-4fc6-b707-70cbb3d2432c"/>
    <ds:schemaRef ds:uri="http://purl.org/dc/dcmitype/"/>
  </ds:schemaRefs>
</ds:datastoreItem>
</file>

<file path=customXml/itemProps3.xml><?xml version="1.0" encoding="utf-8"?>
<ds:datastoreItem xmlns:ds="http://schemas.openxmlformats.org/officeDocument/2006/customXml" ds:itemID="{1492B098-1E7C-43AC-AA74-9A90720F1604}"/>
</file>

<file path=docProps/app.xml><?xml version="1.0" encoding="utf-8"?>
<Properties xmlns="http://schemas.openxmlformats.org/officeDocument/2006/extended-properties" xmlns:vt="http://schemas.openxmlformats.org/officeDocument/2006/docPropsVTypes">
  <Template/>
  <TotalTime>100</TotalTime>
  <Words>10083</Words>
  <Application>Microsoft Office PowerPoint</Application>
  <PresentationFormat>Widescreen</PresentationFormat>
  <Paragraphs>1624</Paragraphs>
  <Slides>111</Slides>
  <Notes>15</Notes>
  <HiddenSlides>5</HiddenSlides>
  <MMClips>0</MMClips>
  <ScaleCrop>false</ScaleCrop>
  <HeadingPairs>
    <vt:vector size="6" baseType="variant">
      <vt:variant>
        <vt:lpstr>Fonts Used</vt:lpstr>
      </vt:variant>
      <vt:variant>
        <vt:i4>16</vt:i4>
      </vt:variant>
      <vt:variant>
        <vt:lpstr>Theme</vt:lpstr>
      </vt:variant>
      <vt:variant>
        <vt:i4>6</vt:i4>
      </vt:variant>
      <vt:variant>
        <vt:lpstr>Slide Titles</vt:lpstr>
      </vt:variant>
      <vt:variant>
        <vt:i4>111</vt:i4>
      </vt:variant>
    </vt:vector>
  </HeadingPairs>
  <TitlesOfParts>
    <vt:vector size="133" baseType="lpstr">
      <vt:lpstr>Arial</vt:lpstr>
      <vt:lpstr>Calibri</vt:lpstr>
      <vt:lpstr>Corbel</vt:lpstr>
      <vt:lpstr>Quicksand</vt:lpstr>
      <vt:lpstr>Raleway</vt:lpstr>
      <vt:lpstr>Raleway Light</vt:lpstr>
      <vt:lpstr>Raleway Medium</vt:lpstr>
      <vt:lpstr>Raleway SemiBold</vt:lpstr>
      <vt:lpstr>Raleway Thin</vt:lpstr>
      <vt:lpstr>Raleway-Light</vt:lpstr>
      <vt:lpstr>Raleway-LightItalic</vt:lpstr>
      <vt:lpstr>Raleway-MediumItalic</vt:lpstr>
      <vt:lpstr>Raleway-Regular</vt:lpstr>
      <vt:lpstr>Times</vt:lpstr>
      <vt:lpstr>Times New Roman</vt:lpstr>
      <vt:lpstr>Trebuchet MS</vt:lpstr>
      <vt:lpstr>Office Theme</vt:lpstr>
      <vt:lpstr>1_Office Theme</vt:lpstr>
      <vt:lpstr>2_Office Theme</vt:lpstr>
      <vt:lpstr>12_WebCollage Presentation Template 2007</vt:lpstr>
      <vt:lpstr>3_Office Theme</vt:lpstr>
      <vt:lpstr>Fellowes Corp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 Chi</dc:creator>
  <cp:lastModifiedBy>Tracie Watkins</cp:lastModifiedBy>
  <cp:revision>87</cp:revision>
  <dcterms:created xsi:type="dcterms:W3CDTF">2022-07-22T20:15:13Z</dcterms:created>
  <dcterms:modified xsi:type="dcterms:W3CDTF">2024-02-08T16:54:17Z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0x0101008F5100DF596D4A45A141E2D46E70177A</vt:lpwstr>
  </property>
  <property fmtid="{D5CDD505-2E9C-101B-9397-08002B2CF9AE}" pid="3" name="MediaServiceImageTags">
    <vt:lpwstr/>
  </property>
</Properties>
</file>

<file path=docProps/thumbnail.jpeg>
</file>